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1/10/25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01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1/10/25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6904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1/10/25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39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1/10/25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780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1/10/25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8068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1/10/25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5696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1/10/25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2793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1/10/25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0498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1/10/25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604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1/10/25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363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1/10/25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0755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1/10/25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5511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71AFC83-43DA-2361-0668-F0E67D9E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9 Smartphone Sales and Usage Statistics">
            <a:extLst>
              <a:ext uri="{FF2B5EF4-FFF2-40B4-BE49-F238E27FC236}">
                <a16:creationId xmlns:a16="http://schemas.microsoft.com/office/drawing/2014/main" id="{436028C2-D59A-D0EE-7788-5234F917E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38" r="17745" b="3"/>
          <a:stretch/>
        </p:blipFill>
        <p:spPr bwMode="auto">
          <a:xfrm>
            <a:off x="517869" y="965741"/>
            <a:ext cx="6554050" cy="53802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6CA47CA-DEE1-E4A7-31D2-5226FD5D37E3}"/>
              </a:ext>
            </a:extLst>
          </p:cNvPr>
          <p:cNvSpPr>
            <a:spLocks noGrp="1"/>
          </p:cNvSpPr>
          <p:nvPr>
            <p:ph type="ctrTitle"/>
          </p:nvPr>
        </p:nvSpPr>
        <p:spPr>
          <a:xfrm>
            <a:off x="7589788" y="966178"/>
            <a:ext cx="4081295" cy="3806281"/>
          </a:xfrm>
        </p:spPr>
        <p:txBody>
          <a:bodyPr anchor="t">
            <a:normAutofit/>
          </a:bodyPr>
          <a:lstStyle/>
          <a:p>
            <a:r>
              <a:rPr lang="en-TR" sz="6000"/>
              <a:t>DSA210 TERM PROJECT</a:t>
            </a:r>
          </a:p>
        </p:txBody>
      </p:sp>
      <p:sp>
        <p:nvSpPr>
          <p:cNvPr id="3" name="Subtitle 2">
            <a:extLst>
              <a:ext uri="{FF2B5EF4-FFF2-40B4-BE49-F238E27FC236}">
                <a16:creationId xmlns:a16="http://schemas.microsoft.com/office/drawing/2014/main" id="{6B87953B-9BCC-1685-B44F-B108E0817C1D}"/>
              </a:ext>
            </a:extLst>
          </p:cNvPr>
          <p:cNvSpPr>
            <a:spLocks noGrp="1"/>
          </p:cNvSpPr>
          <p:nvPr>
            <p:ph type="subTitle" idx="1"/>
          </p:nvPr>
        </p:nvSpPr>
        <p:spPr>
          <a:xfrm>
            <a:off x="7490666" y="3655872"/>
            <a:ext cx="4081295" cy="1338269"/>
          </a:xfrm>
        </p:spPr>
        <p:txBody>
          <a:bodyPr anchor="b">
            <a:normAutofit/>
          </a:bodyPr>
          <a:lstStyle/>
          <a:p>
            <a:r>
              <a:rPr lang="en-TR" b="1" dirty="0"/>
              <a:t>SCREEN TIME ANALYSIS OVER MY ACTIVITY TIMES </a:t>
            </a:r>
          </a:p>
        </p:txBody>
      </p:sp>
      <p:sp>
        <p:nvSpPr>
          <p:cNvPr id="2057" name="Freeform: Shape 2056">
            <a:extLst>
              <a:ext uri="{FF2B5EF4-FFF2-40B4-BE49-F238E27FC236}">
                <a16:creationId xmlns:a16="http://schemas.microsoft.com/office/drawing/2014/main" id="{F35EA8DD-92F5-E06C-4DEE-B7AB507CC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C48B4A8-46DD-8373-87FE-659138C9C728}"/>
              </a:ext>
            </a:extLst>
          </p:cNvPr>
          <p:cNvSpPr txBox="1"/>
          <p:nvPr/>
        </p:nvSpPr>
        <p:spPr>
          <a:xfrm>
            <a:off x="10132540" y="6346004"/>
            <a:ext cx="3472249" cy="369332"/>
          </a:xfrm>
          <a:prstGeom prst="rect">
            <a:avLst/>
          </a:prstGeom>
          <a:noFill/>
        </p:spPr>
        <p:txBody>
          <a:bodyPr wrap="square" rtlCol="0">
            <a:spAutoFit/>
          </a:bodyPr>
          <a:lstStyle/>
          <a:p>
            <a:r>
              <a:rPr lang="en-TR" dirty="0"/>
              <a:t>Ece Canan Can</a:t>
            </a:r>
          </a:p>
        </p:txBody>
      </p:sp>
    </p:spTree>
    <p:extLst>
      <p:ext uri="{BB962C8B-B14F-4D97-AF65-F5344CB8AC3E}">
        <p14:creationId xmlns:p14="http://schemas.microsoft.com/office/powerpoint/2010/main" val="237025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9" name="Rectangle 1038">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083CE9-B8E3-1CAE-98BD-D24832234EB0}"/>
              </a:ext>
            </a:extLst>
          </p:cNvPr>
          <p:cNvSpPr>
            <a:spLocks noGrp="1"/>
          </p:cNvSpPr>
          <p:nvPr>
            <p:ph type="title"/>
          </p:nvPr>
        </p:nvSpPr>
        <p:spPr>
          <a:xfrm>
            <a:off x="539262" y="1694767"/>
            <a:ext cx="3575538" cy="3408573"/>
          </a:xfrm>
        </p:spPr>
        <p:txBody>
          <a:bodyPr vert="horz" lIns="91440" tIns="45720" rIns="91440" bIns="45720" rtlCol="0" anchor="t">
            <a:normAutofit/>
          </a:bodyPr>
          <a:lstStyle/>
          <a:p>
            <a:pPr>
              <a:lnSpc>
                <a:spcPct val="90000"/>
              </a:lnSpc>
            </a:pPr>
            <a:r>
              <a:rPr lang="en-US" sz="1900" i="0" u="none" strike="noStrike" dirty="0">
                <a:effectLst/>
              </a:rPr>
              <a:t>This report analyzes my personal screen time data for December 2024, focusing on daily trends, time-of-day usage, and correlations with activity levels. The goal is to identify patterns in phone usage and understand how screen time aligns with busy times and productivity.</a:t>
            </a:r>
            <a:endParaRPr lang="en-US" sz="1900" dirty="0"/>
          </a:p>
        </p:txBody>
      </p:sp>
      <p:sp>
        <p:nvSpPr>
          <p:cNvPr id="1041" name="Rectangle 104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Stop Using Up All of Your Mobile Data Each Month | WIRED">
            <a:extLst>
              <a:ext uri="{FF2B5EF4-FFF2-40B4-BE49-F238E27FC236}">
                <a16:creationId xmlns:a16="http://schemas.microsoft.com/office/drawing/2014/main" id="{4368F424-A17E-20B6-0444-D25A1E59E4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4405" y="1222729"/>
            <a:ext cx="7293594" cy="4102644"/>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95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CB60-F625-C2CA-C63F-2517B9A7C850}"/>
              </a:ext>
            </a:extLst>
          </p:cNvPr>
          <p:cNvSpPr>
            <a:spLocks noGrp="1"/>
          </p:cNvSpPr>
          <p:nvPr>
            <p:ph type="title"/>
          </p:nvPr>
        </p:nvSpPr>
        <p:spPr>
          <a:xfrm>
            <a:off x="508651" y="1682743"/>
            <a:ext cx="5021182" cy="4870457"/>
          </a:xfrm>
        </p:spPr>
        <p:txBody>
          <a:bodyPr>
            <a:normAutofit/>
          </a:bodyPr>
          <a:lstStyle/>
          <a:p>
            <a:r>
              <a:rPr lang="en-US" sz="2000" b="1" i="0" u="none" strike="noStrike" dirty="0">
                <a:solidFill>
                  <a:srgbClr val="000000"/>
                </a:solidFill>
                <a:effectLst/>
              </a:rPr>
              <a:t>Hypothesis:</a:t>
            </a:r>
            <a:br>
              <a:rPr lang="en-US" sz="2000" b="1" i="0" u="none" strike="noStrike" dirty="0">
                <a:solidFill>
                  <a:srgbClr val="000000"/>
                </a:solidFill>
                <a:effectLst/>
              </a:rPr>
            </a:br>
            <a:r>
              <a:rPr lang="en-US" sz="2000" b="0" u="none" strike="noStrike" dirty="0">
                <a:solidFill>
                  <a:srgbClr val="000000"/>
                </a:solidFill>
                <a:effectLst/>
              </a:rPr>
              <a:t>There is a negative correlation between my screen time and busy periods, meaning that as activity levels or structured schedules increase, screen time decreases.</a:t>
            </a:r>
            <a:br>
              <a:rPr lang="en-US" sz="2000" b="0" u="none" strike="noStrike" dirty="0">
                <a:solidFill>
                  <a:srgbClr val="000000"/>
                </a:solidFill>
                <a:effectLst/>
              </a:rPr>
            </a:br>
            <a:br>
              <a:rPr lang="en-US" sz="2000" b="0" u="none" strike="noStrike" dirty="0">
                <a:solidFill>
                  <a:srgbClr val="000000"/>
                </a:solidFill>
                <a:effectLst/>
              </a:rPr>
            </a:br>
            <a:r>
              <a:rPr lang="en-US" sz="2000" b="0" u="none" strike="noStrike" dirty="0">
                <a:solidFill>
                  <a:srgbClr val="000000"/>
                </a:solidFill>
                <a:effectLst/>
              </a:rPr>
              <a:t>It comes out true and I categorized my data as the days of week and time of the day</a:t>
            </a:r>
            <a:br>
              <a:rPr lang="en-US" sz="2000" b="0" u="none" strike="noStrike" dirty="0">
                <a:solidFill>
                  <a:srgbClr val="000000"/>
                </a:solidFill>
                <a:effectLst/>
              </a:rPr>
            </a:br>
            <a:br>
              <a:rPr lang="en-US" sz="2000" b="0" u="none" strike="noStrike" dirty="0">
                <a:solidFill>
                  <a:srgbClr val="000000"/>
                </a:solidFill>
                <a:effectLst/>
              </a:rPr>
            </a:br>
            <a:br>
              <a:rPr lang="en-US" sz="2000" b="0" i="0" u="none" strike="noStrike" dirty="0">
                <a:solidFill>
                  <a:srgbClr val="000000"/>
                </a:solidFill>
                <a:effectLst/>
              </a:rPr>
            </a:br>
            <a:endParaRPr lang="en-TR" sz="2000" dirty="0"/>
          </a:p>
        </p:txBody>
      </p:sp>
      <p:pic>
        <p:nvPicPr>
          <p:cNvPr id="4098" name="Picture 2" descr="Hypothesis in Research: Definition, Types And Importance ! - Public Health  Notes">
            <a:extLst>
              <a:ext uri="{FF2B5EF4-FFF2-40B4-BE49-F238E27FC236}">
                <a16:creationId xmlns:a16="http://schemas.microsoft.com/office/drawing/2014/main" id="{E72942FD-9182-919C-661E-C68FD760E2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0269" y="1870740"/>
            <a:ext cx="5560528" cy="311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DEE720-393F-19B5-E4F3-F6A4D2247C98}"/>
              </a:ext>
            </a:extLst>
          </p:cNvPr>
          <p:cNvSpPr>
            <a:spLocks noGrp="1"/>
          </p:cNvSpPr>
          <p:nvPr>
            <p:ph type="title"/>
          </p:nvPr>
        </p:nvSpPr>
        <p:spPr>
          <a:xfrm>
            <a:off x="517868" y="2283952"/>
            <a:ext cx="3462236" cy="2947460"/>
          </a:xfrm>
        </p:spPr>
        <p:txBody>
          <a:bodyPr vert="horz" lIns="91440" tIns="45720" rIns="91440" bIns="45720" rtlCol="0" anchor="t">
            <a:noAutofit/>
          </a:bodyPr>
          <a:lstStyle/>
          <a:p>
            <a:r>
              <a:rPr lang="en-US" sz="2000" b="1" i="0" u="none" strike="noStrike" dirty="0">
                <a:solidFill>
                  <a:srgbClr val="000000"/>
                </a:solidFill>
                <a:effectLst/>
              </a:rPr>
              <a:t>Saturday</a:t>
            </a:r>
            <a:r>
              <a:rPr lang="en-US" sz="2000" b="0" i="0" u="none" strike="noStrike" dirty="0">
                <a:solidFill>
                  <a:srgbClr val="000000"/>
                </a:solidFill>
                <a:effectLst/>
                <a:latin typeface="-webkit-standard"/>
              </a:rPr>
              <a:t> consistently shows the highest screen time across the week. This may be due to increased leisure time.</a:t>
            </a:r>
            <a:endParaRPr lang="en-US" sz="2000" dirty="0"/>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546C4218-0083-0A7A-1AA2-41DBF8CADAE6}"/>
              </a:ext>
            </a:extLst>
          </p:cNvPr>
          <p:cNvPicPr>
            <a:picLocks noGrp="1" noChangeAspect="1"/>
          </p:cNvPicPr>
          <p:nvPr>
            <p:ph idx="1"/>
          </p:nvPr>
        </p:nvPicPr>
        <p:blipFill>
          <a:blip r:embed="rId2"/>
          <a:stretch>
            <a:fillRect/>
          </a:stretch>
        </p:blipFill>
        <p:spPr>
          <a:xfrm>
            <a:off x="5539053" y="1469315"/>
            <a:ext cx="5856056" cy="4318841"/>
          </a:xfrm>
          <a:prstGeom prst="rect">
            <a:avLst/>
          </a:prstGeom>
        </p:spPr>
      </p:pic>
      <p:sp>
        <p:nvSpPr>
          <p:cNvPr id="22" name="Rectangle 21">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81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A39C17-0DB7-E1D7-A976-F2EF88DAD1E0}"/>
              </a:ext>
            </a:extLst>
          </p:cNvPr>
          <p:cNvSpPr>
            <a:spLocks noGrp="1"/>
          </p:cNvSpPr>
          <p:nvPr>
            <p:ph type="title"/>
          </p:nvPr>
        </p:nvSpPr>
        <p:spPr>
          <a:xfrm>
            <a:off x="518614" y="2071484"/>
            <a:ext cx="3465681" cy="2450592"/>
          </a:xfrm>
        </p:spPr>
        <p:txBody>
          <a:bodyPr vert="horz" lIns="91440" tIns="45720" rIns="91440" bIns="45720" rtlCol="0" anchor="t">
            <a:normAutofit/>
          </a:bodyPr>
          <a:lstStyle/>
          <a:p>
            <a:r>
              <a:rPr lang="en-US" sz="2000" b="0" i="0" u="none" strike="noStrike" dirty="0">
                <a:solidFill>
                  <a:srgbClr val="000000"/>
                </a:solidFill>
                <a:effectLst/>
                <a:latin typeface="-webkit-standard"/>
              </a:rPr>
              <a:t>The data reveals that the majority of screen time occurs during the </a:t>
            </a:r>
            <a:r>
              <a:rPr lang="en-US" sz="2000" b="1" i="0" u="none" strike="noStrike" dirty="0">
                <a:solidFill>
                  <a:srgbClr val="000000"/>
                </a:solidFill>
                <a:effectLst/>
              </a:rPr>
              <a:t>evening</a:t>
            </a:r>
            <a:r>
              <a:rPr lang="en-US" sz="2000" b="0" i="0" u="none" strike="noStrike" dirty="0">
                <a:solidFill>
                  <a:srgbClr val="000000"/>
                </a:solidFill>
                <a:effectLst/>
                <a:latin typeface="-webkit-standard"/>
              </a:rPr>
              <a:t>. This indicates a tendency to use the phone more extensively after completing daily tasks or work.</a:t>
            </a:r>
            <a:endParaRPr lang="en-US" sz="2000" dirty="0">
              <a:solidFill>
                <a:schemeClr val="tx2"/>
              </a:solidFill>
            </a:endParaRPr>
          </a:p>
        </p:txBody>
      </p:sp>
      <p:sp>
        <p:nvSpPr>
          <p:cNvPr id="20" name="Rectangle 19">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19474BA3-CE9B-AFCA-9AA0-754D753870B4}"/>
              </a:ext>
            </a:extLst>
          </p:cNvPr>
          <p:cNvPicPr>
            <a:picLocks noGrp="1" noChangeAspect="1"/>
          </p:cNvPicPr>
          <p:nvPr>
            <p:ph idx="1"/>
          </p:nvPr>
        </p:nvPicPr>
        <p:blipFill>
          <a:blip r:embed="rId2"/>
          <a:stretch>
            <a:fillRect/>
          </a:stretch>
        </p:blipFill>
        <p:spPr>
          <a:xfrm>
            <a:off x="5148862" y="1565599"/>
            <a:ext cx="6521929" cy="4451213"/>
          </a:xfrm>
          <a:prstGeom prst="rect">
            <a:avLst/>
          </a:prstGeom>
        </p:spPr>
      </p:pic>
      <p:sp>
        <p:nvSpPr>
          <p:cNvPr id="22" name="Rectangle 21">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5555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2A13-3FEC-BFA9-00E4-6655C6749B1B}"/>
              </a:ext>
            </a:extLst>
          </p:cNvPr>
          <p:cNvSpPr>
            <a:spLocks noGrp="1"/>
          </p:cNvSpPr>
          <p:nvPr>
            <p:ph type="title"/>
          </p:nvPr>
        </p:nvSpPr>
        <p:spPr>
          <a:xfrm>
            <a:off x="604367" y="2090516"/>
            <a:ext cx="5021182" cy="4870457"/>
          </a:xfrm>
        </p:spPr>
        <p:txBody>
          <a:bodyPr>
            <a:normAutofit/>
          </a:bodyPr>
          <a:lstStyle/>
          <a:p>
            <a:r>
              <a:rPr lang="en-US" sz="2000" b="0" i="0" u="none" strike="noStrike" dirty="0">
                <a:solidFill>
                  <a:srgbClr val="000000"/>
                </a:solidFill>
                <a:effectLst/>
                <a:latin typeface="-webkit-standard"/>
              </a:rPr>
              <a:t>A </a:t>
            </a:r>
            <a:r>
              <a:rPr lang="en-US" sz="2000" b="1" i="0" u="none" strike="noStrike" dirty="0">
                <a:solidFill>
                  <a:srgbClr val="000000"/>
                </a:solidFill>
                <a:effectLst/>
              </a:rPr>
              <a:t>negative correlation</a:t>
            </a:r>
            <a:r>
              <a:rPr lang="en-US" sz="2000" b="0" i="0" u="none" strike="noStrike" dirty="0">
                <a:solidFill>
                  <a:srgbClr val="000000"/>
                </a:solidFill>
                <a:effectLst/>
                <a:latin typeface="-webkit-standard"/>
              </a:rPr>
              <a:t> is observed between total screen time and busier periods (e.g., work hours, productivity-related activities). This suggests that on days with higher workloads or more structured schedules, phone usage decreases.</a:t>
            </a:r>
            <a:endParaRPr lang="en-TR" sz="2000" dirty="0"/>
          </a:p>
        </p:txBody>
      </p:sp>
      <p:pic>
        <p:nvPicPr>
          <p:cNvPr id="5" name="Content Placeholder 4" descr="A screenshot of a graph&#10;&#10;Description automatically generated">
            <a:extLst>
              <a:ext uri="{FF2B5EF4-FFF2-40B4-BE49-F238E27FC236}">
                <a16:creationId xmlns:a16="http://schemas.microsoft.com/office/drawing/2014/main" id="{24097899-BD89-4387-9ED2-F985311243B1}"/>
              </a:ext>
            </a:extLst>
          </p:cNvPr>
          <p:cNvPicPr>
            <a:picLocks noGrp="1" noChangeAspect="1"/>
          </p:cNvPicPr>
          <p:nvPr>
            <p:ph idx="1"/>
          </p:nvPr>
        </p:nvPicPr>
        <p:blipFill>
          <a:blip r:embed="rId2"/>
          <a:stretch>
            <a:fillRect/>
          </a:stretch>
        </p:blipFill>
        <p:spPr>
          <a:xfrm>
            <a:off x="6662738" y="1438096"/>
            <a:ext cx="5021262" cy="3934184"/>
          </a:xfrm>
        </p:spPr>
      </p:pic>
    </p:spTree>
    <p:extLst>
      <p:ext uri="{BB962C8B-B14F-4D97-AF65-F5344CB8AC3E}">
        <p14:creationId xmlns:p14="http://schemas.microsoft.com/office/powerpoint/2010/main" val="28940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7" name="Rectangle 3086">
            <a:extLst>
              <a:ext uri="{FF2B5EF4-FFF2-40B4-BE49-F238E27FC236}">
                <a16:creationId xmlns:a16="http://schemas.microsoft.com/office/drawing/2014/main" id="{C71AFC83-43DA-2361-0668-F0E67D9E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ill the One Sec App Decrease Your Phone Usage?">
            <a:extLst>
              <a:ext uri="{FF2B5EF4-FFF2-40B4-BE49-F238E27FC236}">
                <a16:creationId xmlns:a16="http://schemas.microsoft.com/office/drawing/2014/main" id="{9AA1F9AC-1EFB-268B-8FFF-BAAB2BF24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363" r="6728" b="-1"/>
          <a:stretch/>
        </p:blipFill>
        <p:spPr bwMode="auto">
          <a:xfrm>
            <a:off x="517869" y="966178"/>
            <a:ext cx="5683332" cy="46654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B48CBF-EC40-DF06-A05B-CA92FD3C6F69}"/>
              </a:ext>
            </a:extLst>
          </p:cNvPr>
          <p:cNvSpPr>
            <a:spLocks noGrp="1"/>
          </p:cNvSpPr>
          <p:nvPr>
            <p:ph type="title"/>
          </p:nvPr>
        </p:nvSpPr>
        <p:spPr>
          <a:xfrm>
            <a:off x="6971950" y="1367118"/>
            <a:ext cx="4081295" cy="3806281"/>
          </a:xfrm>
        </p:spPr>
        <p:txBody>
          <a:bodyPr vert="horz" lIns="91440" tIns="45720" rIns="91440" bIns="45720" rtlCol="0" anchor="t">
            <a:normAutofit/>
          </a:bodyPr>
          <a:lstStyle/>
          <a:p>
            <a:pPr>
              <a:lnSpc>
                <a:spcPct val="90000"/>
              </a:lnSpc>
            </a:pPr>
            <a:r>
              <a:rPr lang="en-US" sz="2000" b="0" i="0" u="none" strike="noStrike" dirty="0">
                <a:effectLst/>
              </a:rPr>
              <a:t>Conclusion</a:t>
            </a:r>
            <a:br>
              <a:rPr lang="en-US" sz="2000" b="0" i="0" u="none" strike="noStrike" dirty="0">
                <a:effectLst/>
              </a:rPr>
            </a:br>
            <a:br>
              <a:rPr lang="en-US" sz="2000" b="0" i="0" u="none" strike="noStrike" dirty="0">
                <a:effectLst/>
              </a:rPr>
            </a:br>
            <a:r>
              <a:rPr lang="en-US" sz="2000" b="0" i="0" u="none" strike="noStrike" dirty="0">
                <a:effectLst/>
              </a:rPr>
              <a:t>The analysis highlights clear patterns in my phone usage, particularly the dominance of evening and Saturday screen time, as well as its inverse relationship with productivity. By addressing these patterns, it’s possible to improve my digital habits and better align phone usage with academic and personal goals.</a:t>
            </a:r>
            <a:br>
              <a:rPr lang="en-US" sz="2000" b="0" i="0" u="none" strike="noStrike" dirty="0">
                <a:effectLst/>
              </a:rPr>
            </a:br>
            <a:endParaRPr lang="en-US" sz="2000" b="0" dirty="0"/>
          </a:p>
        </p:txBody>
      </p:sp>
      <p:sp>
        <p:nvSpPr>
          <p:cNvPr id="3089" name="Freeform: Shape 3088">
            <a:extLst>
              <a:ext uri="{FF2B5EF4-FFF2-40B4-BE49-F238E27FC236}">
                <a16:creationId xmlns:a16="http://schemas.microsoft.com/office/drawing/2014/main" id="{F35EA8DD-92F5-E06C-4DEE-B7AB507CC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892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D1AE86-88FE-295F-E489-6583096F19D1}"/>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dirty="0"/>
              <a:t>Thank you!</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EEBB392C-34BF-1094-8F9C-C8EDDE828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5234" y="508090"/>
            <a:ext cx="5626534" cy="5626534"/>
          </a:xfrm>
          <a:prstGeom prst="rect">
            <a:avLst/>
          </a:prstGeom>
        </p:spPr>
      </p:pic>
      <p:sp>
        <p:nvSpPr>
          <p:cNvPr id="22" name="Rectangle 21">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858189"/>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22</TotalTime>
  <Words>264</Words>
  <Application>Microsoft Macintosh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-webkit-standard</vt:lpstr>
      <vt:lpstr>Arial</vt:lpstr>
      <vt:lpstr>Bierstadt</vt:lpstr>
      <vt:lpstr>GestaltVTI</vt:lpstr>
      <vt:lpstr>DSA210 TERM PROJECT</vt:lpstr>
      <vt:lpstr>This report analyzes my personal screen time data for December 2024, focusing on daily trends, time-of-day usage, and correlations with activity levels. The goal is to identify patterns in phone usage and understand how screen time aligns with busy times and productivity.</vt:lpstr>
      <vt:lpstr>Hypothesis: There is a negative correlation between my screen time and busy periods, meaning that as activity levels or structured schedules increase, screen time decreases.  It comes out true and I categorized my data as the days of week and time of the day   </vt:lpstr>
      <vt:lpstr>Saturday consistently shows the highest screen time across the week. This may be due to increased leisure time.</vt:lpstr>
      <vt:lpstr>The data reveals that the majority of screen time occurs during the evening. This indicates a tendency to use the phone more extensively after completing daily tasks or work.</vt:lpstr>
      <vt:lpstr>A negative correlation is observed between total screen time and busier periods (e.g., work hours, productivity-related activities). This suggests that on days with higher workloads or more structured schedules, phone usage decreases.</vt:lpstr>
      <vt:lpstr>Conclusion  The analysis highlights clear patterns in my phone usage, particularly the dominance of evening and Saturday screen time, as well as its inverse relationship with productivity. By addressing these patterns, it’s possible to improve my digital habits and better align phone usage with academic and personal goals.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Ece Canan Can</dc:creator>
  <cp:lastModifiedBy>Ece Canan Can</cp:lastModifiedBy>
  <cp:revision>1</cp:revision>
  <dcterms:created xsi:type="dcterms:W3CDTF">2025-01-10T13:26:33Z</dcterms:created>
  <dcterms:modified xsi:type="dcterms:W3CDTF">2025-01-10T13:49:01Z</dcterms:modified>
</cp:coreProperties>
</file>