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5" r:id="rId4"/>
    <p:sldId id="306" r:id="rId5"/>
    <p:sldId id="295" r:id="rId6"/>
    <p:sldId id="286" r:id="rId7"/>
    <p:sldId id="287" r:id="rId8"/>
    <p:sldId id="289" r:id="rId9"/>
    <p:sldId id="290" r:id="rId10"/>
    <p:sldId id="291" r:id="rId11"/>
    <p:sldId id="292" r:id="rId12"/>
    <p:sldId id="293" r:id="rId13"/>
    <p:sldId id="266" r:id="rId14"/>
    <p:sldId id="294" r:id="rId15"/>
    <p:sldId id="264" r:id="rId16"/>
    <p:sldId id="288" r:id="rId17"/>
    <p:sldId id="281" r:id="rId18"/>
    <p:sldId id="309" r:id="rId19"/>
    <p:sldId id="310" r:id="rId20"/>
    <p:sldId id="311" r:id="rId21"/>
    <p:sldId id="297" r:id="rId22"/>
    <p:sldId id="276" r:id="rId23"/>
    <p:sldId id="277" r:id="rId24"/>
    <p:sldId id="278" r:id="rId25"/>
    <p:sldId id="305" r:id="rId26"/>
    <p:sldId id="279" r:id="rId27"/>
    <p:sldId id="280" r:id="rId28"/>
    <p:sldId id="282" r:id="rId29"/>
    <p:sldId id="283" r:id="rId30"/>
    <p:sldId id="284" r:id="rId31"/>
    <p:sldId id="303" r:id="rId32"/>
    <p:sldId id="302" r:id="rId33"/>
    <p:sldId id="270" r:id="rId34"/>
    <p:sldId id="298" r:id="rId35"/>
    <p:sldId id="308" r:id="rId36"/>
    <p:sldId id="268" r:id="rId37"/>
    <p:sldId id="258"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Orta Stil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DABABF-D145-41B4-967A-0FA6F48E0CD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F53285F-D36E-4DEF-A22B-4800E4DAE282}">
      <dgm:prSet/>
      <dgm:spPr/>
      <dgm:t>
        <a:bodyPr/>
        <a:lstStyle/>
        <a:p>
          <a:r>
            <a:rPr lang="tr-TR" dirty="0"/>
            <a:t>ABOUT ME</a:t>
          </a:r>
          <a:endParaRPr lang="en-US" dirty="0"/>
        </a:p>
      </dgm:t>
    </dgm:pt>
    <dgm:pt modelId="{3D5B2D88-C535-402F-BD5D-0CD9B92C02E1}" type="parTrans" cxnId="{55EA5A7D-45E8-4E15-9616-FB8492F3DA38}">
      <dgm:prSet/>
      <dgm:spPr/>
      <dgm:t>
        <a:bodyPr/>
        <a:lstStyle/>
        <a:p>
          <a:endParaRPr lang="en-US"/>
        </a:p>
      </dgm:t>
    </dgm:pt>
    <dgm:pt modelId="{A755DF1F-0E6E-4DDF-8A03-EB18E3B2422B}" type="sibTrans" cxnId="{55EA5A7D-45E8-4E15-9616-FB8492F3DA38}">
      <dgm:prSet/>
      <dgm:spPr/>
      <dgm:t>
        <a:bodyPr/>
        <a:lstStyle/>
        <a:p>
          <a:endParaRPr lang="en-US"/>
        </a:p>
      </dgm:t>
    </dgm:pt>
    <dgm:pt modelId="{0314889C-8436-4F1F-A037-382AD3C45548}">
      <dgm:prSet/>
      <dgm:spPr/>
      <dgm:t>
        <a:bodyPr/>
        <a:lstStyle/>
        <a:p>
          <a:r>
            <a:rPr lang="tr-TR" dirty="0"/>
            <a:t>DATASET OVERVİEW</a:t>
          </a:r>
          <a:endParaRPr lang="en-US" dirty="0"/>
        </a:p>
      </dgm:t>
    </dgm:pt>
    <dgm:pt modelId="{A1B4EF42-B156-41D4-853E-ADFD24493B0E}" type="parTrans" cxnId="{2E30E8AD-A62E-4F11-B475-476E473AFC5C}">
      <dgm:prSet/>
      <dgm:spPr/>
      <dgm:t>
        <a:bodyPr/>
        <a:lstStyle/>
        <a:p>
          <a:endParaRPr lang="en-US"/>
        </a:p>
      </dgm:t>
    </dgm:pt>
    <dgm:pt modelId="{F46F3555-0B02-4BDC-8AD1-DC7811ABF6D0}" type="sibTrans" cxnId="{2E30E8AD-A62E-4F11-B475-476E473AFC5C}">
      <dgm:prSet/>
      <dgm:spPr/>
      <dgm:t>
        <a:bodyPr/>
        <a:lstStyle/>
        <a:p>
          <a:endParaRPr lang="en-US"/>
        </a:p>
      </dgm:t>
    </dgm:pt>
    <dgm:pt modelId="{D674321E-EFAB-438D-A61B-E04F7397D063}">
      <dgm:prSet/>
      <dgm:spPr/>
      <dgm:t>
        <a:bodyPr/>
        <a:lstStyle/>
        <a:p>
          <a:r>
            <a:rPr lang="tr-TR" dirty="0"/>
            <a:t>DATA PREPROCESSİNG</a:t>
          </a:r>
          <a:endParaRPr lang="en-US" dirty="0"/>
        </a:p>
      </dgm:t>
    </dgm:pt>
    <dgm:pt modelId="{619B0DB8-E2E2-4638-AD4B-5EF886D94AF5}" type="parTrans" cxnId="{53686DE7-F75D-4B3B-88D0-7C4F0610FC71}">
      <dgm:prSet/>
      <dgm:spPr/>
      <dgm:t>
        <a:bodyPr/>
        <a:lstStyle/>
        <a:p>
          <a:endParaRPr lang="en-US"/>
        </a:p>
      </dgm:t>
    </dgm:pt>
    <dgm:pt modelId="{88844697-D4BB-43CA-817E-9C2FC88BEFAF}" type="sibTrans" cxnId="{53686DE7-F75D-4B3B-88D0-7C4F0610FC71}">
      <dgm:prSet/>
      <dgm:spPr/>
      <dgm:t>
        <a:bodyPr/>
        <a:lstStyle/>
        <a:p>
          <a:endParaRPr lang="en-US"/>
        </a:p>
      </dgm:t>
    </dgm:pt>
    <dgm:pt modelId="{0829F64E-AA9D-45F6-B2D9-49F206E4047D}">
      <dgm:prSet/>
      <dgm:spPr/>
      <dgm:t>
        <a:bodyPr/>
        <a:lstStyle/>
        <a:p>
          <a:r>
            <a:rPr lang="tr-TR"/>
            <a:t>DATA ANALYSIS AND VISUALIZATIONS</a:t>
          </a:r>
          <a:endParaRPr lang="en-US"/>
        </a:p>
      </dgm:t>
    </dgm:pt>
    <dgm:pt modelId="{33B00DDA-19B0-4609-8163-20C0D4830118}" type="parTrans" cxnId="{B4DAF57C-D976-43F9-9314-EC837D2D3F8B}">
      <dgm:prSet/>
      <dgm:spPr/>
      <dgm:t>
        <a:bodyPr/>
        <a:lstStyle/>
        <a:p>
          <a:endParaRPr lang="en-US"/>
        </a:p>
      </dgm:t>
    </dgm:pt>
    <dgm:pt modelId="{6DE80B2F-A29F-4882-BBEE-03FDC4D26B06}" type="sibTrans" cxnId="{B4DAF57C-D976-43F9-9314-EC837D2D3F8B}">
      <dgm:prSet/>
      <dgm:spPr/>
      <dgm:t>
        <a:bodyPr/>
        <a:lstStyle/>
        <a:p>
          <a:endParaRPr lang="en-US"/>
        </a:p>
      </dgm:t>
    </dgm:pt>
    <dgm:pt modelId="{E2523AC2-EFC3-4901-A510-9B8A49C07C66}">
      <dgm:prSet/>
      <dgm:spPr/>
      <dgm:t>
        <a:bodyPr/>
        <a:lstStyle/>
        <a:p>
          <a:r>
            <a:rPr lang="tr-TR" dirty="0"/>
            <a:t>UP SCHOOL EXPERIENCE</a:t>
          </a:r>
          <a:endParaRPr lang="en-US" dirty="0"/>
        </a:p>
      </dgm:t>
    </dgm:pt>
    <dgm:pt modelId="{6323FD13-A62C-4F69-85C6-D344E55B0E8F}" type="parTrans" cxnId="{18D33BE8-416A-4A2E-9406-C851C74D3C36}">
      <dgm:prSet/>
      <dgm:spPr/>
      <dgm:t>
        <a:bodyPr/>
        <a:lstStyle/>
        <a:p>
          <a:endParaRPr lang="en-US"/>
        </a:p>
      </dgm:t>
    </dgm:pt>
    <dgm:pt modelId="{38B72F19-998E-4428-BB0F-475329C7090A}" type="sibTrans" cxnId="{18D33BE8-416A-4A2E-9406-C851C74D3C36}">
      <dgm:prSet/>
      <dgm:spPr/>
      <dgm:t>
        <a:bodyPr/>
        <a:lstStyle/>
        <a:p>
          <a:endParaRPr lang="en-US"/>
        </a:p>
      </dgm:t>
    </dgm:pt>
    <dgm:pt modelId="{21995F14-3C5E-4FE4-A4F4-9DB2AF4EB1FE}" type="pres">
      <dgm:prSet presAssocID="{10DABABF-D145-41B4-967A-0FA6F48E0CD1}" presName="linear" presStyleCnt="0">
        <dgm:presLayoutVars>
          <dgm:animLvl val="lvl"/>
          <dgm:resizeHandles val="exact"/>
        </dgm:presLayoutVars>
      </dgm:prSet>
      <dgm:spPr/>
    </dgm:pt>
    <dgm:pt modelId="{2B5536FB-39FA-42E1-A7D9-6D379371A11B}" type="pres">
      <dgm:prSet presAssocID="{CF53285F-D36E-4DEF-A22B-4800E4DAE282}" presName="parentText" presStyleLbl="node1" presStyleIdx="0" presStyleCnt="5">
        <dgm:presLayoutVars>
          <dgm:chMax val="0"/>
          <dgm:bulletEnabled val="1"/>
        </dgm:presLayoutVars>
      </dgm:prSet>
      <dgm:spPr/>
    </dgm:pt>
    <dgm:pt modelId="{86D29600-E927-4BCA-9C1D-52710C3E81F1}" type="pres">
      <dgm:prSet presAssocID="{A755DF1F-0E6E-4DDF-8A03-EB18E3B2422B}" presName="spacer" presStyleCnt="0"/>
      <dgm:spPr/>
    </dgm:pt>
    <dgm:pt modelId="{77C65CC6-B5CB-4BC7-BDC1-133F8E1C79BF}" type="pres">
      <dgm:prSet presAssocID="{0314889C-8436-4F1F-A037-382AD3C45548}" presName="parentText" presStyleLbl="node1" presStyleIdx="1" presStyleCnt="5">
        <dgm:presLayoutVars>
          <dgm:chMax val="0"/>
          <dgm:bulletEnabled val="1"/>
        </dgm:presLayoutVars>
      </dgm:prSet>
      <dgm:spPr/>
    </dgm:pt>
    <dgm:pt modelId="{13A1B1A4-BFD1-474D-A199-0DA7CB2E4904}" type="pres">
      <dgm:prSet presAssocID="{F46F3555-0B02-4BDC-8AD1-DC7811ABF6D0}" presName="spacer" presStyleCnt="0"/>
      <dgm:spPr/>
    </dgm:pt>
    <dgm:pt modelId="{EE582615-F38B-486D-BABE-DF7DAFF7FD6B}" type="pres">
      <dgm:prSet presAssocID="{D674321E-EFAB-438D-A61B-E04F7397D063}" presName="parentText" presStyleLbl="node1" presStyleIdx="2" presStyleCnt="5">
        <dgm:presLayoutVars>
          <dgm:chMax val="0"/>
          <dgm:bulletEnabled val="1"/>
        </dgm:presLayoutVars>
      </dgm:prSet>
      <dgm:spPr/>
    </dgm:pt>
    <dgm:pt modelId="{DDDF7188-0F55-4308-B247-97E0F46A7CEF}" type="pres">
      <dgm:prSet presAssocID="{88844697-D4BB-43CA-817E-9C2FC88BEFAF}" presName="spacer" presStyleCnt="0"/>
      <dgm:spPr/>
    </dgm:pt>
    <dgm:pt modelId="{BF33A2C1-AA14-4A3C-A8D0-C368A6951DF5}" type="pres">
      <dgm:prSet presAssocID="{0829F64E-AA9D-45F6-B2D9-49F206E4047D}" presName="parentText" presStyleLbl="node1" presStyleIdx="3" presStyleCnt="5">
        <dgm:presLayoutVars>
          <dgm:chMax val="0"/>
          <dgm:bulletEnabled val="1"/>
        </dgm:presLayoutVars>
      </dgm:prSet>
      <dgm:spPr/>
    </dgm:pt>
    <dgm:pt modelId="{1F521F47-6443-4113-AD8E-C7EC87A8E6FA}" type="pres">
      <dgm:prSet presAssocID="{6DE80B2F-A29F-4882-BBEE-03FDC4D26B06}" presName="spacer" presStyleCnt="0"/>
      <dgm:spPr/>
    </dgm:pt>
    <dgm:pt modelId="{93E77BCC-4249-456E-8A28-705C92C56FC4}" type="pres">
      <dgm:prSet presAssocID="{E2523AC2-EFC3-4901-A510-9B8A49C07C66}" presName="parentText" presStyleLbl="node1" presStyleIdx="4" presStyleCnt="5" custLinFactNeighborX="-15981" custLinFactNeighborY="57350">
        <dgm:presLayoutVars>
          <dgm:chMax val="0"/>
          <dgm:bulletEnabled val="1"/>
        </dgm:presLayoutVars>
      </dgm:prSet>
      <dgm:spPr/>
    </dgm:pt>
  </dgm:ptLst>
  <dgm:cxnLst>
    <dgm:cxn modelId="{6EE72C0E-2EB5-46AA-BDCD-BEC9A29310BA}" type="presOf" srcId="{0314889C-8436-4F1F-A037-382AD3C45548}" destId="{77C65CC6-B5CB-4BC7-BDC1-133F8E1C79BF}" srcOrd="0" destOrd="0" presId="urn:microsoft.com/office/officeart/2005/8/layout/vList2"/>
    <dgm:cxn modelId="{731F1512-AD3E-4115-8D21-DEA23C40DFBA}" type="presOf" srcId="{E2523AC2-EFC3-4901-A510-9B8A49C07C66}" destId="{93E77BCC-4249-456E-8A28-705C92C56FC4}" srcOrd="0" destOrd="0" presId="urn:microsoft.com/office/officeart/2005/8/layout/vList2"/>
    <dgm:cxn modelId="{04F61C35-1420-4206-9CC3-7833926BAD45}" type="presOf" srcId="{0829F64E-AA9D-45F6-B2D9-49F206E4047D}" destId="{BF33A2C1-AA14-4A3C-A8D0-C368A6951DF5}" srcOrd="0" destOrd="0" presId="urn:microsoft.com/office/officeart/2005/8/layout/vList2"/>
    <dgm:cxn modelId="{9FF38D55-EF82-40B4-B95D-452FB189FEC7}" type="presOf" srcId="{CF53285F-D36E-4DEF-A22B-4800E4DAE282}" destId="{2B5536FB-39FA-42E1-A7D9-6D379371A11B}" srcOrd="0" destOrd="0" presId="urn:microsoft.com/office/officeart/2005/8/layout/vList2"/>
    <dgm:cxn modelId="{B4DAF57C-D976-43F9-9314-EC837D2D3F8B}" srcId="{10DABABF-D145-41B4-967A-0FA6F48E0CD1}" destId="{0829F64E-AA9D-45F6-B2D9-49F206E4047D}" srcOrd="3" destOrd="0" parTransId="{33B00DDA-19B0-4609-8163-20C0D4830118}" sibTransId="{6DE80B2F-A29F-4882-BBEE-03FDC4D26B06}"/>
    <dgm:cxn modelId="{55EA5A7D-45E8-4E15-9616-FB8492F3DA38}" srcId="{10DABABF-D145-41B4-967A-0FA6F48E0CD1}" destId="{CF53285F-D36E-4DEF-A22B-4800E4DAE282}" srcOrd="0" destOrd="0" parTransId="{3D5B2D88-C535-402F-BD5D-0CD9B92C02E1}" sibTransId="{A755DF1F-0E6E-4DDF-8A03-EB18E3B2422B}"/>
    <dgm:cxn modelId="{2E30E8AD-A62E-4F11-B475-476E473AFC5C}" srcId="{10DABABF-D145-41B4-967A-0FA6F48E0CD1}" destId="{0314889C-8436-4F1F-A037-382AD3C45548}" srcOrd="1" destOrd="0" parTransId="{A1B4EF42-B156-41D4-853E-ADFD24493B0E}" sibTransId="{F46F3555-0B02-4BDC-8AD1-DC7811ABF6D0}"/>
    <dgm:cxn modelId="{5FF389C4-BB9C-4A4E-AA3A-2550A3791D80}" type="presOf" srcId="{D674321E-EFAB-438D-A61B-E04F7397D063}" destId="{EE582615-F38B-486D-BABE-DF7DAFF7FD6B}" srcOrd="0" destOrd="0" presId="urn:microsoft.com/office/officeart/2005/8/layout/vList2"/>
    <dgm:cxn modelId="{24DE06D3-B927-4072-BC47-F5A989C3702A}" type="presOf" srcId="{10DABABF-D145-41B4-967A-0FA6F48E0CD1}" destId="{21995F14-3C5E-4FE4-A4F4-9DB2AF4EB1FE}" srcOrd="0" destOrd="0" presId="urn:microsoft.com/office/officeart/2005/8/layout/vList2"/>
    <dgm:cxn modelId="{53686DE7-F75D-4B3B-88D0-7C4F0610FC71}" srcId="{10DABABF-D145-41B4-967A-0FA6F48E0CD1}" destId="{D674321E-EFAB-438D-A61B-E04F7397D063}" srcOrd="2" destOrd="0" parTransId="{619B0DB8-E2E2-4638-AD4B-5EF886D94AF5}" sibTransId="{88844697-D4BB-43CA-817E-9C2FC88BEFAF}"/>
    <dgm:cxn modelId="{18D33BE8-416A-4A2E-9406-C851C74D3C36}" srcId="{10DABABF-D145-41B4-967A-0FA6F48E0CD1}" destId="{E2523AC2-EFC3-4901-A510-9B8A49C07C66}" srcOrd="4" destOrd="0" parTransId="{6323FD13-A62C-4F69-85C6-D344E55B0E8F}" sibTransId="{38B72F19-998E-4428-BB0F-475329C7090A}"/>
    <dgm:cxn modelId="{E4871CF7-6426-43D2-AE64-4E3AF7042A6D}" type="presParOf" srcId="{21995F14-3C5E-4FE4-A4F4-9DB2AF4EB1FE}" destId="{2B5536FB-39FA-42E1-A7D9-6D379371A11B}" srcOrd="0" destOrd="0" presId="urn:microsoft.com/office/officeart/2005/8/layout/vList2"/>
    <dgm:cxn modelId="{C09C2F6D-9758-4034-A141-E521C80CDAA7}" type="presParOf" srcId="{21995F14-3C5E-4FE4-A4F4-9DB2AF4EB1FE}" destId="{86D29600-E927-4BCA-9C1D-52710C3E81F1}" srcOrd="1" destOrd="0" presId="urn:microsoft.com/office/officeart/2005/8/layout/vList2"/>
    <dgm:cxn modelId="{C26C3EDE-0693-403B-9D9B-7AA39B602FC2}" type="presParOf" srcId="{21995F14-3C5E-4FE4-A4F4-9DB2AF4EB1FE}" destId="{77C65CC6-B5CB-4BC7-BDC1-133F8E1C79BF}" srcOrd="2" destOrd="0" presId="urn:microsoft.com/office/officeart/2005/8/layout/vList2"/>
    <dgm:cxn modelId="{266E41EF-FCFB-4DE0-ADD2-0416E84460B6}" type="presParOf" srcId="{21995F14-3C5E-4FE4-A4F4-9DB2AF4EB1FE}" destId="{13A1B1A4-BFD1-474D-A199-0DA7CB2E4904}" srcOrd="3" destOrd="0" presId="urn:microsoft.com/office/officeart/2005/8/layout/vList2"/>
    <dgm:cxn modelId="{6D6D660F-A744-495A-939B-76B289E4508D}" type="presParOf" srcId="{21995F14-3C5E-4FE4-A4F4-9DB2AF4EB1FE}" destId="{EE582615-F38B-486D-BABE-DF7DAFF7FD6B}" srcOrd="4" destOrd="0" presId="urn:microsoft.com/office/officeart/2005/8/layout/vList2"/>
    <dgm:cxn modelId="{B496FCA8-D2DE-4DCD-9BD9-BDFA070DA31E}" type="presParOf" srcId="{21995F14-3C5E-4FE4-A4F4-9DB2AF4EB1FE}" destId="{DDDF7188-0F55-4308-B247-97E0F46A7CEF}" srcOrd="5" destOrd="0" presId="urn:microsoft.com/office/officeart/2005/8/layout/vList2"/>
    <dgm:cxn modelId="{600E7BCB-E2D2-4853-9CD7-560A0D199D60}" type="presParOf" srcId="{21995F14-3C5E-4FE4-A4F4-9DB2AF4EB1FE}" destId="{BF33A2C1-AA14-4A3C-A8D0-C368A6951DF5}" srcOrd="6" destOrd="0" presId="urn:microsoft.com/office/officeart/2005/8/layout/vList2"/>
    <dgm:cxn modelId="{1215B0F6-1E0F-4D01-9CAD-F6BACDC326D3}" type="presParOf" srcId="{21995F14-3C5E-4FE4-A4F4-9DB2AF4EB1FE}" destId="{1F521F47-6443-4113-AD8E-C7EC87A8E6FA}" srcOrd="7" destOrd="0" presId="urn:microsoft.com/office/officeart/2005/8/layout/vList2"/>
    <dgm:cxn modelId="{3008893E-FFF1-47AD-A419-94332784B9F5}" type="presParOf" srcId="{21995F14-3C5E-4FE4-A4F4-9DB2AF4EB1FE}" destId="{93E77BCC-4249-456E-8A28-705C92C56FC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42A859-9AD0-4832-86E5-9CCBF01EE2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9325284-F7AB-43CE-B0A4-52F26BF69B29}">
      <dgm:prSet/>
      <dgm:spPr/>
      <dgm:t>
        <a:bodyPr/>
        <a:lstStyle/>
        <a:p>
          <a:r>
            <a:rPr lang="en-US"/>
            <a:t>I used the unique function to see what values are contained in some columns and see what values each column contains. I checked how many different values in which column it has which values.</a:t>
          </a:r>
        </a:p>
      </dgm:t>
    </dgm:pt>
    <dgm:pt modelId="{6F64CA94-812E-4BAF-843F-2284983F4E28}" type="parTrans" cxnId="{0FFD26AC-28E9-42EE-B32C-83259EC1E7BE}">
      <dgm:prSet/>
      <dgm:spPr/>
      <dgm:t>
        <a:bodyPr/>
        <a:lstStyle/>
        <a:p>
          <a:endParaRPr lang="en-US"/>
        </a:p>
      </dgm:t>
    </dgm:pt>
    <dgm:pt modelId="{50C71D16-557E-4810-860B-45718DEE9A5E}" type="sibTrans" cxnId="{0FFD26AC-28E9-42EE-B32C-83259EC1E7BE}">
      <dgm:prSet/>
      <dgm:spPr/>
      <dgm:t>
        <a:bodyPr/>
        <a:lstStyle/>
        <a:p>
          <a:endParaRPr lang="en-US"/>
        </a:p>
      </dgm:t>
    </dgm:pt>
    <dgm:pt modelId="{7AACD67A-035C-482E-A617-4B298E5A563F}">
      <dgm:prSet/>
      <dgm:spPr/>
      <dgm:t>
        <a:bodyPr/>
        <a:lstStyle/>
        <a:p>
          <a:r>
            <a:rPr lang="en-US" dirty="0"/>
            <a:t>I examined the columns that I will use respectively.</a:t>
          </a:r>
        </a:p>
      </dgm:t>
    </dgm:pt>
    <dgm:pt modelId="{3EBA4B25-5471-452C-82C5-E8CD4BA69FC5}" type="parTrans" cxnId="{35B3C4EE-A685-49C8-B167-648826D2F78F}">
      <dgm:prSet/>
      <dgm:spPr/>
      <dgm:t>
        <a:bodyPr/>
        <a:lstStyle/>
        <a:p>
          <a:endParaRPr lang="en-US"/>
        </a:p>
      </dgm:t>
    </dgm:pt>
    <dgm:pt modelId="{84CE8B62-A9B6-437C-9680-2CC7639EFD39}" type="sibTrans" cxnId="{35B3C4EE-A685-49C8-B167-648826D2F78F}">
      <dgm:prSet/>
      <dgm:spPr/>
      <dgm:t>
        <a:bodyPr/>
        <a:lstStyle/>
        <a:p>
          <a:endParaRPr lang="en-US"/>
        </a:p>
      </dgm:t>
    </dgm:pt>
    <dgm:pt modelId="{6B34A7DD-4275-47C0-BBC8-F098B4D44903}">
      <dgm:prSet/>
      <dgm:spPr/>
      <dgm:t>
        <a:bodyPr/>
        <a:lstStyle/>
        <a:p>
          <a:r>
            <a:rPr lang="tr-TR" dirty="0" err="1"/>
            <a:t>Attrition</a:t>
          </a:r>
          <a:r>
            <a:rPr lang="tr-TR" dirty="0"/>
            <a:t> </a:t>
          </a:r>
          <a:r>
            <a:rPr lang="tr-TR" dirty="0" err="1"/>
            <a:t>flag</a:t>
          </a:r>
          <a:endParaRPr lang="en-US" dirty="0"/>
        </a:p>
      </dgm:t>
    </dgm:pt>
    <dgm:pt modelId="{5EFB5DD7-A256-4E0F-8BFF-3EFA0CC748C1}" type="parTrans" cxnId="{5D4A74AA-1803-452E-97D8-3B7E2B57073A}">
      <dgm:prSet/>
      <dgm:spPr/>
      <dgm:t>
        <a:bodyPr/>
        <a:lstStyle/>
        <a:p>
          <a:endParaRPr lang="en-US"/>
        </a:p>
      </dgm:t>
    </dgm:pt>
    <dgm:pt modelId="{09F107E0-0BD2-4600-BCBA-B1CD73476023}" type="sibTrans" cxnId="{5D4A74AA-1803-452E-97D8-3B7E2B57073A}">
      <dgm:prSet/>
      <dgm:spPr/>
      <dgm:t>
        <a:bodyPr/>
        <a:lstStyle/>
        <a:p>
          <a:endParaRPr lang="en-US"/>
        </a:p>
      </dgm:t>
    </dgm:pt>
    <dgm:pt modelId="{6E8FC15D-B007-471F-A62B-1FF7A1B6C645}">
      <dgm:prSet/>
      <dgm:spPr/>
      <dgm:t>
        <a:bodyPr/>
        <a:lstStyle/>
        <a:p>
          <a:r>
            <a:rPr lang="tr-TR" dirty="0"/>
            <a:t>Age</a:t>
          </a:r>
          <a:endParaRPr lang="en-US" dirty="0"/>
        </a:p>
      </dgm:t>
    </dgm:pt>
    <dgm:pt modelId="{B0B85908-C51D-44AC-9899-077BCE6E624D}" type="parTrans" cxnId="{4935DD40-6BDC-44AA-A666-EE87D8393265}">
      <dgm:prSet/>
      <dgm:spPr/>
      <dgm:t>
        <a:bodyPr/>
        <a:lstStyle/>
        <a:p>
          <a:endParaRPr lang="en-US"/>
        </a:p>
      </dgm:t>
    </dgm:pt>
    <dgm:pt modelId="{1DDFF958-F321-4AC9-B6AB-751BE3485B3F}" type="sibTrans" cxnId="{4935DD40-6BDC-44AA-A666-EE87D8393265}">
      <dgm:prSet/>
      <dgm:spPr/>
      <dgm:t>
        <a:bodyPr/>
        <a:lstStyle/>
        <a:p>
          <a:endParaRPr lang="en-US"/>
        </a:p>
      </dgm:t>
    </dgm:pt>
    <dgm:pt modelId="{58759170-CACE-4FA2-82DE-76334AC20D17}">
      <dgm:prSet/>
      <dgm:spPr/>
      <dgm:t>
        <a:bodyPr/>
        <a:lstStyle/>
        <a:p>
          <a:r>
            <a:rPr lang="tr-TR" dirty="0" err="1"/>
            <a:t>Gender</a:t>
          </a:r>
          <a:endParaRPr lang="en-US" dirty="0"/>
        </a:p>
      </dgm:t>
    </dgm:pt>
    <dgm:pt modelId="{8F28E08E-3034-48CD-8DAF-DA12322BC44D}" type="parTrans" cxnId="{953F62A2-A80E-42F8-BABB-9A365BBD36B8}">
      <dgm:prSet/>
      <dgm:spPr/>
      <dgm:t>
        <a:bodyPr/>
        <a:lstStyle/>
        <a:p>
          <a:endParaRPr lang="en-US"/>
        </a:p>
      </dgm:t>
    </dgm:pt>
    <dgm:pt modelId="{6783A443-75A0-4C67-9872-418D9E89C548}" type="sibTrans" cxnId="{953F62A2-A80E-42F8-BABB-9A365BBD36B8}">
      <dgm:prSet/>
      <dgm:spPr/>
      <dgm:t>
        <a:bodyPr/>
        <a:lstStyle/>
        <a:p>
          <a:endParaRPr lang="en-US"/>
        </a:p>
      </dgm:t>
    </dgm:pt>
    <dgm:pt modelId="{2634EF86-A7C5-4F98-9F49-6F3B408130B4}">
      <dgm:prSet/>
      <dgm:spPr/>
      <dgm:t>
        <a:bodyPr/>
        <a:lstStyle/>
        <a:p>
          <a:r>
            <a:rPr lang="tr-TR"/>
            <a:t>Dependent count</a:t>
          </a:r>
          <a:endParaRPr lang="en-US"/>
        </a:p>
      </dgm:t>
    </dgm:pt>
    <dgm:pt modelId="{0DD38017-4656-4D35-9CF0-540117FEA0C2}" type="parTrans" cxnId="{1A38B9D5-DF4D-4C80-B3A0-BF2E97852DEA}">
      <dgm:prSet/>
      <dgm:spPr/>
      <dgm:t>
        <a:bodyPr/>
        <a:lstStyle/>
        <a:p>
          <a:endParaRPr lang="en-US"/>
        </a:p>
      </dgm:t>
    </dgm:pt>
    <dgm:pt modelId="{6838BF13-976E-4672-8AA9-BE1EDE80242D}" type="sibTrans" cxnId="{1A38B9D5-DF4D-4C80-B3A0-BF2E97852DEA}">
      <dgm:prSet/>
      <dgm:spPr/>
      <dgm:t>
        <a:bodyPr/>
        <a:lstStyle/>
        <a:p>
          <a:endParaRPr lang="en-US"/>
        </a:p>
      </dgm:t>
    </dgm:pt>
    <dgm:pt modelId="{00B5C5EC-E2F1-4C96-9543-BC7F850359C6}">
      <dgm:prSet/>
      <dgm:spPr/>
      <dgm:t>
        <a:bodyPr/>
        <a:lstStyle/>
        <a:p>
          <a:r>
            <a:rPr lang="tr-TR" dirty="0" err="1"/>
            <a:t>Education</a:t>
          </a:r>
          <a:endParaRPr lang="en-US" dirty="0"/>
        </a:p>
      </dgm:t>
    </dgm:pt>
    <dgm:pt modelId="{913F1BD6-FD8B-4D14-AA04-3805FBD6AD35}" type="parTrans" cxnId="{FF6424E2-A038-4957-A24F-30EB0494948F}">
      <dgm:prSet/>
      <dgm:spPr/>
      <dgm:t>
        <a:bodyPr/>
        <a:lstStyle/>
        <a:p>
          <a:endParaRPr lang="en-US"/>
        </a:p>
      </dgm:t>
    </dgm:pt>
    <dgm:pt modelId="{941088D2-E3CD-4293-B394-45D4F6FA802C}" type="sibTrans" cxnId="{FF6424E2-A038-4957-A24F-30EB0494948F}">
      <dgm:prSet/>
      <dgm:spPr/>
      <dgm:t>
        <a:bodyPr/>
        <a:lstStyle/>
        <a:p>
          <a:endParaRPr lang="en-US"/>
        </a:p>
      </dgm:t>
    </dgm:pt>
    <dgm:pt modelId="{168FB078-0D72-40D1-83FD-E23B7B35FF6A}">
      <dgm:prSet/>
      <dgm:spPr/>
      <dgm:t>
        <a:bodyPr/>
        <a:lstStyle/>
        <a:p>
          <a:r>
            <a:rPr lang="tr-TR" dirty="0" err="1"/>
            <a:t>Marital</a:t>
          </a:r>
          <a:r>
            <a:rPr lang="tr-TR" dirty="0"/>
            <a:t> </a:t>
          </a:r>
          <a:r>
            <a:rPr lang="tr-TR" dirty="0" err="1"/>
            <a:t>status</a:t>
          </a:r>
          <a:endParaRPr lang="en-US" dirty="0"/>
        </a:p>
      </dgm:t>
    </dgm:pt>
    <dgm:pt modelId="{B81665F7-6F72-4C36-BF3E-5141C276A2D3}" type="parTrans" cxnId="{DAC0973D-F0A4-40FD-8D18-847BB0D371F8}">
      <dgm:prSet/>
      <dgm:spPr/>
      <dgm:t>
        <a:bodyPr/>
        <a:lstStyle/>
        <a:p>
          <a:endParaRPr lang="en-US"/>
        </a:p>
      </dgm:t>
    </dgm:pt>
    <dgm:pt modelId="{22F606FA-7631-4A40-86E7-C9F69F5B3826}" type="sibTrans" cxnId="{DAC0973D-F0A4-40FD-8D18-847BB0D371F8}">
      <dgm:prSet/>
      <dgm:spPr/>
      <dgm:t>
        <a:bodyPr/>
        <a:lstStyle/>
        <a:p>
          <a:endParaRPr lang="en-US"/>
        </a:p>
      </dgm:t>
    </dgm:pt>
    <dgm:pt modelId="{2D32557E-D520-4E72-80DD-909F116B67D6}">
      <dgm:prSet/>
      <dgm:spPr/>
      <dgm:t>
        <a:bodyPr/>
        <a:lstStyle/>
        <a:p>
          <a:r>
            <a:rPr lang="tr-TR" dirty="0" err="1"/>
            <a:t>Income</a:t>
          </a:r>
          <a:r>
            <a:rPr lang="tr-TR" dirty="0"/>
            <a:t> Level</a:t>
          </a:r>
          <a:endParaRPr lang="en-US" dirty="0"/>
        </a:p>
      </dgm:t>
    </dgm:pt>
    <dgm:pt modelId="{F4304BC4-96AF-49EA-BA93-A867F751916C}" type="parTrans" cxnId="{25AF9C1B-291E-4FAB-B0A9-7782455B2E32}">
      <dgm:prSet/>
      <dgm:spPr/>
      <dgm:t>
        <a:bodyPr/>
        <a:lstStyle/>
        <a:p>
          <a:endParaRPr lang="en-US"/>
        </a:p>
      </dgm:t>
    </dgm:pt>
    <dgm:pt modelId="{57A1C260-1356-4CDD-8AB2-F6BDC7CBB10A}" type="sibTrans" cxnId="{25AF9C1B-291E-4FAB-B0A9-7782455B2E32}">
      <dgm:prSet/>
      <dgm:spPr/>
      <dgm:t>
        <a:bodyPr/>
        <a:lstStyle/>
        <a:p>
          <a:endParaRPr lang="en-US"/>
        </a:p>
      </dgm:t>
    </dgm:pt>
    <dgm:pt modelId="{4CF55722-7CA5-4431-84A5-E0D456F783A6}">
      <dgm:prSet/>
      <dgm:spPr/>
      <dgm:t>
        <a:bodyPr/>
        <a:lstStyle/>
        <a:p>
          <a:r>
            <a:rPr lang="tr-TR"/>
            <a:t>Card Category</a:t>
          </a:r>
          <a:endParaRPr lang="en-US"/>
        </a:p>
      </dgm:t>
    </dgm:pt>
    <dgm:pt modelId="{0834F4CF-A18A-4DB2-8F35-553CEE7511D0}" type="parTrans" cxnId="{CDBB5808-877A-4A61-8A04-F37239C745BF}">
      <dgm:prSet/>
      <dgm:spPr/>
      <dgm:t>
        <a:bodyPr/>
        <a:lstStyle/>
        <a:p>
          <a:endParaRPr lang="en-US"/>
        </a:p>
      </dgm:t>
    </dgm:pt>
    <dgm:pt modelId="{3875C479-3443-471E-98CB-D468388F2F04}" type="sibTrans" cxnId="{CDBB5808-877A-4A61-8A04-F37239C745BF}">
      <dgm:prSet/>
      <dgm:spPr/>
      <dgm:t>
        <a:bodyPr/>
        <a:lstStyle/>
        <a:p>
          <a:endParaRPr lang="en-US"/>
        </a:p>
      </dgm:t>
    </dgm:pt>
    <dgm:pt modelId="{BC7B5018-DA7C-42BD-9606-3A9A39BA9DDB}">
      <dgm:prSet/>
      <dgm:spPr/>
      <dgm:t>
        <a:bodyPr/>
        <a:lstStyle/>
        <a:p>
          <a:r>
            <a:rPr lang="tr-TR" dirty="0" err="1"/>
            <a:t>Months</a:t>
          </a:r>
          <a:r>
            <a:rPr lang="tr-TR" dirty="0"/>
            <a:t> on </a:t>
          </a:r>
          <a:r>
            <a:rPr lang="tr-TR" dirty="0" err="1"/>
            <a:t>book</a:t>
          </a:r>
          <a:r>
            <a:rPr lang="tr-TR" dirty="0"/>
            <a:t> </a:t>
          </a:r>
          <a:endParaRPr lang="en-US" dirty="0"/>
        </a:p>
      </dgm:t>
    </dgm:pt>
    <dgm:pt modelId="{601878D6-7EBB-4216-8864-8459C936736C}" type="parTrans" cxnId="{2FA2ACC2-7F62-495F-B6F4-907FCFBE2214}">
      <dgm:prSet/>
      <dgm:spPr/>
      <dgm:t>
        <a:bodyPr/>
        <a:lstStyle/>
        <a:p>
          <a:endParaRPr lang="en-US"/>
        </a:p>
      </dgm:t>
    </dgm:pt>
    <dgm:pt modelId="{78E923D6-942E-4753-946A-F97E5C201456}" type="sibTrans" cxnId="{2FA2ACC2-7F62-495F-B6F4-907FCFBE2214}">
      <dgm:prSet/>
      <dgm:spPr/>
      <dgm:t>
        <a:bodyPr/>
        <a:lstStyle/>
        <a:p>
          <a:endParaRPr lang="en-US"/>
        </a:p>
      </dgm:t>
    </dgm:pt>
    <dgm:pt modelId="{F2FCB7C3-C8E0-4EC1-9480-D182E0787C78}">
      <dgm:prSet/>
      <dgm:spPr/>
      <dgm:t>
        <a:bodyPr/>
        <a:lstStyle/>
        <a:p>
          <a:r>
            <a:rPr lang="tr-TR" dirty="0" err="1"/>
            <a:t>Credit</a:t>
          </a:r>
          <a:r>
            <a:rPr lang="tr-TR" dirty="0"/>
            <a:t> limit </a:t>
          </a:r>
          <a:endParaRPr lang="en-US" dirty="0"/>
        </a:p>
      </dgm:t>
    </dgm:pt>
    <dgm:pt modelId="{7A63D37A-6E66-49AA-A9B1-C9109782943C}" type="parTrans" cxnId="{3BD3A9BD-963B-4EB5-B03D-8F6F8CD0675D}">
      <dgm:prSet/>
      <dgm:spPr/>
      <dgm:t>
        <a:bodyPr/>
        <a:lstStyle/>
        <a:p>
          <a:endParaRPr lang="en-US"/>
        </a:p>
      </dgm:t>
    </dgm:pt>
    <dgm:pt modelId="{47FD02FE-AED3-47BB-AC64-2E61BDE98105}" type="sibTrans" cxnId="{3BD3A9BD-963B-4EB5-B03D-8F6F8CD0675D}">
      <dgm:prSet/>
      <dgm:spPr/>
      <dgm:t>
        <a:bodyPr/>
        <a:lstStyle/>
        <a:p>
          <a:endParaRPr lang="en-US"/>
        </a:p>
      </dgm:t>
    </dgm:pt>
    <dgm:pt modelId="{916EF7C3-AAAE-45E2-9DDC-4D51D416472F}" type="pres">
      <dgm:prSet presAssocID="{EE42A859-9AD0-4832-86E5-9CCBF01EE2F8}" presName="linear" presStyleCnt="0">
        <dgm:presLayoutVars>
          <dgm:animLvl val="lvl"/>
          <dgm:resizeHandles val="exact"/>
        </dgm:presLayoutVars>
      </dgm:prSet>
      <dgm:spPr/>
    </dgm:pt>
    <dgm:pt modelId="{ABB74C3C-A3F6-4422-A91F-E8AFA4A46B29}" type="pres">
      <dgm:prSet presAssocID="{89325284-F7AB-43CE-B0A4-52F26BF69B29}" presName="parentText" presStyleLbl="node1" presStyleIdx="0" presStyleCnt="2">
        <dgm:presLayoutVars>
          <dgm:chMax val="0"/>
          <dgm:bulletEnabled val="1"/>
        </dgm:presLayoutVars>
      </dgm:prSet>
      <dgm:spPr/>
    </dgm:pt>
    <dgm:pt modelId="{BF229FDD-EEB8-44F5-86E7-1C1F033DF90A}" type="pres">
      <dgm:prSet presAssocID="{50C71D16-557E-4810-860B-45718DEE9A5E}" presName="spacer" presStyleCnt="0"/>
      <dgm:spPr/>
    </dgm:pt>
    <dgm:pt modelId="{B274A48E-032A-4F25-98AE-7A8EEDCAFDA3}" type="pres">
      <dgm:prSet presAssocID="{7AACD67A-035C-482E-A617-4B298E5A563F}" presName="parentText" presStyleLbl="node1" presStyleIdx="1" presStyleCnt="2">
        <dgm:presLayoutVars>
          <dgm:chMax val="0"/>
          <dgm:bulletEnabled val="1"/>
        </dgm:presLayoutVars>
      </dgm:prSet>
      <dgm:spPr/>
    </dgm:pt>
    <dgm:pt modelId="{354DBB5A-4ADF-4EA8-9947-2CF056F5DC0F}" type="pres">
      <dgm:prSet presAssocID="{7AACD67A-035C-482E-A617-4B298E5A563F}" presName="childText" presStyleLbl="revTx" presStyleIdx="0" presStyleCnt="1" custScaleX="87189">
        <dgm:presLayoutVars>
          <dgm:bulletEnabled val="1"/>
        </dgm:presLayoutVars>
      </dgm:prSet>
      <dgm:spPr/>
    </dgm:pt>
  </dgm:ptLst>
  <dgm:cxnLst>
    <dgm:cxn modelId="{CE543101-BD85-4D14-808D-20E87C0AB23A}" type="presOf" srcId="{89325284-F7AB-43CE-B0A4-52F26BF69B29}" destId="{ABB74C3C-A3F6-4422-A91F-E8AFA4A46B29}" srcOrd="0" destOrd="0" presId="urn:microsoft.com/office/officeart/2005/8/layout/vList2"/>
    <dgm:cxn modelId="{CDBB5808-877A-4A61-8A04-F37239C745BF}" srcId="{7AACD67A-035C-482E-A617-4B298E5A563F}" destId="{4CF55722-7CA5-4431-84A5-E0D456F783A6}" srcOrd="7" destOrd="0" parTransId="{0834F4CF-A18A-4DB2-8F35-553CEE7511D0}" sibTransId="{3875C479-3443-471E-98CB-D468388F2F04}"/>
    <dgm:cxn modelId="{373FC508-8722-483C-9B67-85DB98B01919}" type="presOf" srcId="{168FB078-0D72-40D1-83FD-E23B7B35FF6A}" destId="{354DBB5A-4ADF-4EA8-9947-2CF056F5DC0F}" srcOrd="0" destOrd="5" presId="urn:microsoft.com/office/officeart/2005/8/layout/vList2"/>
    <dgm:cxn modelId="{650D380C-BE8F-49C7-9F86-FC6C95D77352}" type="presOf" srcId="{2634EF86-A7C5-4F98-9F49-6F3B408130B4}" destId="{354DBB5A-4ADF-4EA8-9947-2CF056F5DC0F}" srcOrd="0" destOrd="3" presId="urn:microsoft.com/office/officeart/2005/8/layout/vList2"/>
    <dgm:cxn modelId="{25AF9C1B-291E-4FAB-B0A9-7782455B2E32}" srcId="{7AACD67A-035C-482E-A617-4B298E5A563F}" destId="{2D32557E-D520-4E72-80DD-909F116B67D6}" srcOrd="6" destOrd="0" parTransId="{F4304BC4-96AF-49EA-BA93-A867F751916C}" sibTransId="{57A1C260-1356-4CDD-8AB2-F6BDC7CBB10A}"/>
    <dgm:cxn modelId="{2B1CD425-25D2-4643-9CB0-CD07472E856B}" type="presOf" srcId="{00B5C5EC-E2F1-4C96-9543-BC7F850359C6}" destId="{354DBB5A-4ADF-4EA8-9947-2CF056F5DC0F}" srcOrd="0" destOrd="4" presId="urn:microsoft.com/office/officeart/2005/8/layout/vList2"/>
    <dgm:cxn modelId="{CA396E2A-14FA-41BB-86DD-083D561102FC}" type="presOf" srcId="{6E8FC15D-B007-471F-A62B-1FF7A1B6C645}" destId="{354DBB5A-4ADF-4EA8-9947-2CF056F5DC0F}" srcOrd="0" destOrd="1" presId="urn:microsoft.com/office/officeart/2005/8/layout/vList2"/>
    <dgm:cxn modelId="{E0F4052D-CC94-4D3F-B48F-C94C5F8839B7}" type="presOf" srcId="{7AACD67A-035C-482E-A617-4B298E5A563F}" destId="{B274A48E-032A-4F25-98AE-7A8EEDCAFDA3}" srcOrd="0" destOrd="0" presId="urn:microsoft.com/office/officeart/2005/8/layout/vList2"/>
    <dgm:cxn modelId="{DAC0973D-F0A4-40FD-8D18-847BB0D371F8}" srcId="{7AACD67A-035C-482E-A617-4B298E5A563F}" destId="{168FB078-0D72-40D1-83FD-E23B7B35FF6A}" srcOrd="5" destOrd="0" parTransId="{B81665F7-6F72-4C36-BF3E-5141C276A2D3}" sibTransId="{22F606FA-7631-4A40-86E7-C9F69F5B3826}"/>
    <dgm:cxn modelId="{4117F93F-1786-436F-AAF2-74ECEA199E77}" type="presOf" srcId="{4CF55722-7CA5-4431-84A5-E0D456F783A6}" destId="{354DBB5A-4ADF-4EA8-9947-2CF056F5DC0F}" srcOrd="0" destOrd="7" presId="urn:microsoft.com/office/officeart/2005/8/layout/vList2"/>
    <dgm:cxn modelId="{4935DD40-6BDC-44AA-A666-EE87D8393265}" srcId="{7AACD67A-035C-482E-A617-4B298E5A563F}" destId="{6E8FC15D-B007-471F-A62B-1FF7A1B6C645}" srcOrd="1" destOrd="0" parTransId="{B0B85908-C51D-44AC-9899-077BCE6E624D}" sibTransId="{1DDFF958-F321-4AC9-B6AB-751BE3485B3F}"/>
    <dgm:cxn modelId="{3DDEAB4F-0DF6-4743-9379-D8DDAAC1D43E}" type="presOf" srcId="{BC7B5018-DA7C-42BD-9606-3A9A39BA9DDB}" destId="{354DBB5A-4ADF-4EA8-9947-2CF056F5DC0F}" srcOrd="0" destOrd="8" presId="urn:microsoft.com/office/officeart/2005/8/layout/vList2"/>
    <dgm:cxn modelId="{854F3754-C06C-49E3-8658-CF44D5476146}" type="presOf" srcId="{2D32557E-D520-4E72-80DD-909F116B67D6}" destId="{354DBB5A-4ADF-4EA8-9947-2CF056F5DC0F}" srcOrd="0" destOrd="6" presId="urn:microsoft.com/office/officeart/2005/8/layout/vList2"/>
    <dgm:cxn modelId="{5D0D638B-7645-4880-9438-EEA5A3E8CB09}" type="presOf" srcId="{6B34A7DD-4275-47C0-BBC8-F098B4D44903}" destId="{354DBB5A-4ADF-4EA8-9947-2CF056F5DC0F}" srcOrd="0" destOrd="0" presId="urn:microsoft.com/office/officeart/2005/8/layout/vList2"/>
    <dgm:cxn modelId="{953F62A2-A80E-42F8-BABB-9A365BBD36B8}" srcId="{7AACD67A-035C-482E-A617-4B298E5A563F}" destId="{58759170-CACE-4FA2-82DE-76334AC20D17}" srcOrd="2" destOrd="0" parTransId="{8F28E08E-3034-48CD-8DAF-DA12322BC44D}" sibTransId="{6783A443-75A0-4C67-9872-418D9E89C548}"/>
    <dgm:cxn modelId="{5D4A74AA-1803-452E-97D8-3B7E2B57073A}" srcId="{7AACD67A-035C-482E-A617-4B298E5A563F}" destId="{6B34A7DD-4275-47C0-BBC8-F098B4D44903}" srcOrd="0" destOrd="0" parTransId="{5EFB5DD7-A256-4E0F-8BFF-3EFA0CC748C1}" sibTransId="{09F107E0-0BD2-4600-BCBA-B1CD73476023}"/>
    <dgm:cxn modelId="{0FFD26AC-28E9-42EE-B32C-83259EC1E7BE}" srcId="{EE42A859-9AD0-4832-86E5-9CCBF01EE2F8}" destId="{89325284-F7AB-43CE-B0A4-52F26BF69B29}" srcOrd="0" destOrd="0" parTransId="{6F64CA94-812E-4BAF-843F-2284983F4E28}" sibTransId="{50C71D16-557E-4810-860B-45718DEE9A5E}"/>
    <dgm:cxn modelId="{3BD3A9BD-963B-4EB5-B03D-8F6F8CD0675D}" srcId="{7AACD67A-035C-482E-A617-4B298E5A563F}" destId="{F2FCB7C3-C8E0-4EC1-9480-D182E0787C78}" srcOrd="9" destOrd="0" parTransId="{7A63D37A-6E66-49AA-A9B1-C9109782943C}" sibTransId="{47FD02FE-AED3-47BB-AC64-2E61BDE98105}"/>
    <dgm:cxn modelId="{2FA2ACC2-7F62-495F-B6F4-907FCFBE2214}" srcId="{7AACD67A-035C-482E-A617-4B298E5A563F}" destId="{BC7B5018-DA7C-42BD-9606-3A9A39BA9DDB}" srcOrd="8" destOrd="0" parTransId="{601878D6-7EBB-4216-8864-8459C936736C}" sibTransId="{78E923D6-942E-4753-946A-F97E5C201456}"/>
    <dgm:cxn modelId="{8D4E71C9-98B6-4787-9122-303972689DF5}" type="presOf" srcId="{F2FCB7C3-C8E0-4EC1-9480-D182E0787C78}" destId="{354DBB5A-4ADF-4EA8-9947-2CF056F5DC0F}" srcOrd="0" destOrd="9" presId="urn:microsoft.com/office/officeart/2005/8/layout/vList2"/>
    <dgm:cxn modelId="{1A38B9D5-DF4D-4C80-B3A0-BF2E97852DEA}" srcId="{7AACD67A-035C-482E-A617-4B298E5A563F}" destId="{2634EF86-A7C5-4F98-9F49-6F3B408130B4}" srcOrd="3" destOrd="0" parTransId="{0DD38017-4656-4D35-9CF0-540117FEA0C2}" sibTransId="{6838BF13-976E-4672-8AA9-BE1EDE80242D}"/>
    <dgm:cxn modelId="{BC0B44E0-BE5A-4171-8E8A-0E8A474D21E6}" type="presOf" srcId="{EE42A859-9AD0-4832-86E5-9CCBF01EE2F8}" destId="{916EF7C3-AAAE-45E2-9DDC-4D51D416472F}" srcOrd="0" destOrd="0" presId="urn:microsoft.com/office/officeart/2005/8/layout/vList2"/>
    <dgm:cxn modelId="{FF6424E2-A038-4957-A24F-30EB0494948F}" srcId="{7AACD67A-035C-482E-A617-4B298E5A563F}" destId="{00B5C5EC-E2F1-4C96-9543-BC7F850359C6}" srcOrd="4" destOrd="0" parTransId="{913F1BD6-FD8B-4D14-AA04-3805FBD6AD35}" sibTransId="{941088D2-E3CD-4293-B394-45D4F6FA802C}"/>
    <dgm:cxn modelId="{2D7BA8ED-230B-445A-A65B-3246297B0565}" type="presOf" srcId="{58759170-CACE-4FA2-82DE-76334AC20D17}" destId="{354DBB5A-4ADF-4EA8-9947-2CF056F5DC0F}" srcOrd="0" destOrd="2" presId="urn:microsoft.com/office/officeart/2005/8/layout/vList2"/>
    <dgm:cxn modelId="{35B3C4EE-A685-49C8-B167-648826D2F78F}" srcId="{EE42A859-9AD0-4832-86E5-9CCBF01EE2F8}" destId="{7AACD67A-035C-482E-A617-4B298E5A563F}" srcOrd="1" destOrd="0" parTransId="{3EBA4B25-5471-452C-82C5-E8CD4BA69FC5}" sibTransId="{84CE8B62-A9B6-437C-9680-2CC7639EFD39}"/>
    <dgm:cxn modelId="{1B4574FD-2BC1-49C3-8672-EA860F6EFEFC}" type="presParOf" srcId="{916EF7C3-AAAE-45E2-9DDC-4D51D416472F}" destId="{ABB74C3C-A3F6-4422-A91F-E8AFA4A46B29}" srcOrd="0" destOrd="0" presId="urn:microsoft.com/office/officeart/2005/8/layout/vList2"/>
    <dgm:cxn modelId="{5E93BA41-D7B8-43B5-9804-802F58049CA0}" type="presParOf" srcId="{916EF7C3-AAAE-45E2-9DDC-4D51D416472F}" destId="{BF229FDD-EEB8-44F5-86E7-1C1F033DF90A}" srcOrd="1" destOrd="0" presId="urn:microsoft.com/office/officeart/2005/8/layout/vList2"/>
    <dgm:cxn modelId="{580C40E6-A6CF-4A80-B74B-889118AAB0DF}" type="presParOf" srcId="{916EF7C3-AAAE-45E2-9DDC-4D51D416472F}" destId="{B274A48E-032A-4F25-98AE-7A8EEDCAFDA3}" srcOrd="2" destOrd="0" presId="urn:microsoft.com/office/officeart/2005/8/layout/vList2"/>
    <dgm:cxn modelId="{7F972602-682B-4161-8A05-37E3A3765FF5}" type="presParOf" srcId="{916EF7C3-AAAE-45E2-9DDC-4D51D416472F}" destId="{354DBB5A-4ADF-4EA8-9947-2CF056F5DC0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536FB-39FA-42E1-A7D9-6D379371A11B}">
      <dsp:nvSpPr>
        <dsp:cNvPr id="0" name=""/>
        <dsp:cNvSpPr/>
      </dsp:nvSpPr>
      <dsp:spPr>
        <a:xfrm>
          <a:off x="0" y="490687"/>
          <a:ext cx="6253721"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dirty="0"/>
            <a:t>ABOUT ME</a:t>
          </a:r>
          <a:endParaRPr lang="en-US" sz="3100" kern="1200" dirty="0"/>
        </a:p>
      </dsp:txBody>
      <dsp:txXfrm>
        <a:off x="36296" y="526983"/>
        <a:ext cx="6181129" cy="670943"/>
      </dsp:txXfrm>
    </dsp:sp>
    <dsp:sp modelId="{77C65CC6-B5CB-4BC7-BDC1-133F8E1C79BF}">
      <dsp:nvSpPr>
        <dsp:cNvPr id="0" name=""/>
        <dsp:cNvSpPr/>
      </dsp:nvSpPr>
      <dsp:spPr>
        <a:xfrm>
          <a:off x="0" y="1323502"/>
          <a:ext cx="6253721" cy="74353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dirty="0"/>
            <a:t>DATASET OVERVİEW</a:t>
          </a:r>
          <a:endParaRPr lang="en-US" sz="3100" kern="1200" dirty="0"/>
        </a:p>
      </dsp:txBody>
      <dsp:txXfrm>
        <a:off x="36296" y="1359798"/>
        <a:ext cx="6181129" cy="670943"/>
      </dsp:txXfrm>
    </dsp:sp>
    <dsp:sp modelId="{EE582615-F38B-486D-BABE-DF7DAFF7FD6B}">
      <dsp:nvSpPr>
        <dsp:cNvPr id="0" name=""/>
        <dsp:cNvSpPr/>
      </dsp:nvSpPr>
      <dsp:spPr>
        <a:xfrm>
          <a:off x="0" y="2156317"/>
          <a:ext cx="6253721" cy="74353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dirty="0"/>
            <a:t>DATA PREPROCESSİNG</a:t>
          </a:r>
          <a:endParaRPr lang="en-US" sz="3100" kern="1200" dirty="0"/>
        </a:p>
      </dsp:txBody>
      <dsp:txXfrm>
        <a:off x="36296" y="2192613"/>
        <a:ext cx="6181129" cy="670943"/>
      </dsp:txXfrm>
    </dsp:sp>
    <dsp:sp modelId="{BF33A2C1-AA14-4A3C-A8D0-C368A6951DF5}">
      <dsp:nvSpPr>
        <dsp:cNvPr id="0" name=""/>
        <dsp:cNvSpPr/>
      </dsp:nvSpPr>
      <dsp:spPr>
        <a:xfrm>
          <a:off x="0" y="2989132"/>
          <a:ext cx="6253721" cy="74353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a:t>DATA ANALYSIS AND VISUALIZATIONS</a:t>
          </a:r>
          <a:endParaRPr lang="en-US" sz="3100" kern="1200"/>
        </a:p>
      </dsp:txBody>
      <dsp:txXfrm>
        <a:off x="36296" y="3025428"/>
        <a:ext cx="6181129" cy="670943"/>
      </dsp:txXfrm>
    </dsp:sp>
    <dsp:sp modelId="{93E77BCC-4249-456E-8A28-705C92C56FC4}">
      <dsp:nvSpPr>
        <dsp:cNvPr id="0" name=""/>
        <dsp:cNvSpPr/>
      </dsp:nvSpPr>
      <dsp:spPr>
        <a:xfrm>
          <a:off x="0" y="3873149"/>
          <a:ext cx="6253721" cy="7435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dirty="0"/>
            <a:t>UP SCHOOL EXPERIENCE</a:t>
          </a:r>
          <a:endParaRPr lang="en-US" sz="3100" kern="1200" dirty="0"/>
        </a:p>
      </dsp:txBody>
      <dsp:txXfrm>
        <a:off x="36296" y="3909445"/>
        <a:ext cx="6181129"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74C3C-A3F6-4422-A91F-E8AFA4A46B29}">
      <dsp:nvSpPr>
        <dsp:cNvPr id="0" name=""/>
        <dsp:cNvSpPr/>
      </dsp:nvSpPr>
      <dsp:spPr>
        <a:xfrm>
          <a:off x="0" y="70295"/>
          <a:ext cx="5861090" cy="1356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 used the unique function to see what values are contained in some columns and see what values each column contains. I checked how many different values in which column it has which values.</a:t>
          </a:r>
        </a:p>
      </dsp:txBody>
      <dsp:txXfrm>
        <a:off x="66196" y="136491"/>
        <a:ext cx="5728698" cy="1223637"/>
      </dsp:txXfrm>
    </dsp:sp>
    <dsp:sp modelId="{B274A48E-032A-4F25-98AE-7A8EEDCAFDA3}">
      <dsp:nvSpPr>
        <dsp:cNvPr id="0" name=""/>
        <dsp:cNvSpPr/>
      </dsp:nvSpPr>
      <dsp:spPr>
        <a:xfrm>
          <a:off x="0" y="1481045"/>
          <a:ext cx="5861090" cy="135602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 examined the columns that I will use respectively.</a:t>
          </a:r>
        </a:p>
      </dsp:txBody>
      <dsp:txXfrm>
        <a:off x="66196" y="1547241"/>
        <a:ext cx="5728698" cy="1223637"/>
      </dsp:txXfrm>
    </dsp:sp>
    <dsp:sp modelId="{354DBB5A-4ADF-4EA8-9947-2CF056F5DC0F}">
      <dsp:nvSpPr>
        <dsp:cNvPr id="0" name=""/>
        <dsp:cNvSpPr/>
      </dsp:nvSpPr>
      <dsp:spPr>
        <a:xfrm>
          <a:off x="375432" y="2837075"/>
          <a:ext cx="5110225" cy="2595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0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tr-TR" sz="1500" kern="1200" dirty="0" err="1"/>
            <a:t>Attrition</a:t>
          </a:r>
          <a:r>
            <a:rPr lang="tr-TR" sz="1500" kern="1200" dirty="0"/>
            <a:t> </a:t>
          </a:r>
          <a:r>
            <a:rPr lang="tr-TR" sz="1500" kern="1200" dirty="0" err="1"/>
            <a:t>flag</a:t>
          </a:r>
          <a:endParaRPr lang="en-US" sz="1500" kern="1200" dirty="0"/>
        </a:p>
        <a:p>
          <a:pPr marL="114300" lvl="1" indent="-114300" algn="l" defTabSz="666750">
            <a:lnSpc>
              <a:spcPct val="90000"/>
            </a:lnSpc>
            <a:spcBef>
              <a:spcPct val="0"/>
            </a:spcBef>
            <a:spcAft>
              <a:spcPct val="20000"/>
            </a:spcAft>
            <a:buChar char="•"/>
          </a:pPr>
          <a:r>
            <a:rPr lang="tr-TR" sz="1500" kern="1200" dirty="0"/>
            <a:t>Age</a:t>
          </a:r>
          <a:endParaRPr lang="en-US" sz="1500" kern="1200" dirty="0"/>
        </a:p>
        <a:p>
          <a:pPr marL="114300" lvl="1" indent="-114300" algn="l" defTabSz="666750">
            <a:lnSpc>
              <a:spcPct val="90000"/>
            </a:lnSpc>
            <a:spcBef>
              <a:spcPct val="0"/>
            </a:spcBef>
            <a:spcAft>
              <a:spcPct val="20000"/>
            </a:spcAft>
            <a:buChar char="•"/>
          </a:pPr>
          <a:r>
            <a:rPr lang="tr-TR" sz="1500" kern="1200" dirty="0" err="1"/>
            <a:t>Gender</a:t>
          </a:r>
          <a:endParaRPr lang="en-US" sz="1500" kern="1200" dirty="0"/>
        </a:p>
        <a:p>
          <a:pPr marL="114300" lvl="1" indent="-114300" algn="l" defTabSz="666750">
            <a:lnSpc>
              <a:spcPct val="90000"/>
            </a:lnSpc>
            <a:spcBef>
              <a:spcPct val="0"/>
            </a:spcBef>
            <a:spcAft>
              <a:spcPct val="20000"/>
            </a:spcAft>
            <a:buChar char="•"/>
          </a:pPr>
          <a:r>
            <a:rPr lang="tr-TR" sz="1500" kern="1200"/>
            <a:t>Dependent count</a:t>
          </a:r>
          <a:endParaRPr lang="en-US" sz="1500" kern="1200"/>
        </a:p>
        <a:p>
          <a:pPr marL="114300" lvl="1" indent="-114300" algn="l" defTabSz="666750">
            <a:lnSpc>
              <a:spcPct val="90000"/>
            </a:lnSpc>
            <a:spcBef>
              <a:spcPct val="0"/>
            </a:spcBef>
            <a:spcAft>
              <a:spcPct val="20000"/>
            </a:spcAft>
            <a:buChar char="•"/>
          </a:pPr>
          <a:r>
            <a:rPr lang="tr-TR" sz="1500" kern="1200" dirty="0" err="1"/>
            <a:t>Education</a:t>
          </a:r>
          <a:endParaRPr lang="en-US" sz="1500" kern="1200" dirty="0"/>
        </a:p>
        <a:p>
          <a:pPr marL="114300" lvl="1" indent="-114300" algn="l" defTabSz="666750">
            <a:lnSpc>
              <a:spcPct val="90000"/>
            </a:lnSpc>
            <a:spcBef>
              <a:spcPct val="0"/>
            </a:spcBef>
            <a:spcAft>
              <a:spcPct val="20000"/>
            </a:spcAft>
            <a:buChar char="•"/>
          </a:pPr>
          <a:r>
            <a:rPr lang="tr-TR" sz="1500" kern="1200" dirty="0" err="1"/>
            <a:t>Marital</a:t>
          </a:r>
          <a:r>
            <a:rPr lang="tr-TR" sz="1500" kern="1200" dirty="0"/>
            <a:t> </a:t>
          </a:r>
          <a:r>
            <a:rPr lang="tr-TR" sz="1500" kern="1200" dirty="0" err="1"/>
            <a:t>status</a:t>
          </a:r>
          <a:endParaRPr lang="en-US" sz="1500" kern="1200" dirty="0"/>
        </a:p>
        <a:p>
          <a:pPr marL="114300" lvl="1" indent="-114300" algn="l" defTabSz="666750">
            <a:lnSpc>
              <a:spcPct val="90000"/>
            </a:lnSpc>
            <a:spcBef>
              <a:spcPct val="0"/>
            </a:spcBef>
            <a:spcAft>
              <a:spcPct val="20000"/>
            </a:spcAft>
            <a:buChar char="•"/>
          </a:pPr>
          <a:r>
            <a:rPr lang="tr-TR" sz="1500" kern="1200" dirty="0" err="1"/>
            <a:t>Income</a:t>
          </a:r>
          <a:r>
            <a:rPr lang="tr-TR" sz="1500" kern="1200" dirty="0"/>
            <a:t> Level</a:t>
          </a:r>
          <a:endParaRPr lang="en-US" sz="1500" kern="1200" dirty="0"/>
        </a:p>
        <a:p>
          <a:pPr marL="114300" lvl="1" indent="-114300" algn="l" defTabSz="666750">
            <a:lnSpc>
              <a:spcPct val="90000"/>
            </a:lnSpc>
            <a:spcBef>
              <a:spcPct val="0"/>
            </a:spcBef>
            <a:spcAft>
              <a:spcPct val="20000"/>
            </a:spcAft>
            <a:buChar char="•"/>
          </a:pPr>
          <a:r>
            <a:rPr lang="tr-TR" sz="1500" kern="1200"/>
            <a:t>Card Category</a:t>
          </a:r>
          <a:endParaRPr lang="en-US" sz="1500" kern="1200"/>
        </a:p>
        <a:p>
          <a:pPr marL="114300" lvl="1" indent="-114300" algn="l" defTabSz="666750">
            <a:lnSpc>
              <a:spcPct val="90000"/>
            </a:lnSpc>
            <a:spcBef>
              <a:spcPct val="0"/>
            </a:spcBef>
            <a:spcAft>
              <a:spcPct val="20000"/>
            </a:spcAft>
            <a:buChar char="•"/>
          </a:pPr>
          <a:r>
            <a:rPr lang="tr-TR" sz="1500" kern="1200" dirty="0" err="1"/>
            <a:t>Months</a:t>
          </a:r>
          <a:r>
            <a:rPr lang="tr-TR" sz="1500" kern="1200" dirty="0"/>
            <a:t> on </a:t>
          </a:r>
          <a:r>
            <a:rPr lang="tr-TR" sz="1500" kern="1200" dirty="0" err="1"/>
            <a:t>book</a:t>
          </a:r>
          <a:r>
            <a:rPr lang="tr-TR" sz="1500" kern="1200" dirty="0"/>
            <a:t> </a:t>
          </a:r>
          <a:endParaRPr lang="en-US" sz="1500" kern="1200" dirty="0"/>
        </a:p>
        <a:p>
          <a:pPr marL="114300" lvl="1" indent="-114300" algn="l" defTabSz="666750">
            <a:lnSpc>
              <a:spcPct val="90000"/>
            </a:lnSpc>
            <a:spcBef>
              <a:spcPct val="0"/>
            </a:spcBef>
            <a:spcAft>
              <a:spcPct val="20000"/>
            </a:spcAft>
            <a:buChar char="•"/>
          </a:pPr>
          <a:r>
            <a:rPr lang="tr-TR" sz="1500" kern="1200" dirty="0" err="1"/>
            <a:t>Credit</a:t>
          </a:r>
          <a:r>
            <a:rPr lang="tr-TR" sz="1500" kern="1200" dirty="0"/>
            <a:t> limit </a:t>
          </a:r>
          <a:endParaRPr lang="en-US" sz="1500" kern="1200" dirty="0"/>
        </a:p>
      </dsp:txBody>
      <dsp:txXfrm>
        <a:off x="375432" y="2837075"/>
        <a:ext cx="5110225" cy="25957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26719-8D05-43BF-AACF-7A840CC2849D}" type="datetimeFigureOut">
              <a:rPr lang="tr-TR" smtClean="0"/>
              <a:t>11.08.2023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8D081-7C42-462B-AC26-6637BE2F80D9}" type="slidenum">
              <a:rPr lang="tr-TR" smtClean="0"/>
              <a:t>‹#›</a:t>
            </a:fld>
            <a:endParaRPr lang="tr-TR"/>
          </a:p>
        </p:txBody>
      </p:sp>
    </p:spTree>
    <p:extLst>
      <p:ext uri="{BB962C8B-B14F-4D97-AF65-F5344CB8AC3E}">
        <p14:creationId xmlns:p14="http://schemas.microsoft.com/office/powerpoint/2010/main" val="105025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8A6-51E2-DA2D-D61D-7FAF67CE392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686911C-804D-AE24-5206-41E3B790D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273F2D5-CEA0-E437-68AF-5E9BB5CC1EEE}"/>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5" name="Alt Bilgi Yer Tutucusu 4">
            <a:extLst>
              <a:ext uri="{FF2B5EF4-FFF2-40B4-BE49-F238E27FC236}">
                <a16:creationId xmlns:a16="http://schemas.microsoft.com/office/drawing/2014/main" id="{21DFE0E8-B217-DA8D-6D23-02E8AB9D620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F9A670-E4D9-BEEB-20C5-FA2F8F31158A}"/>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284919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15D795-5209-D5C4-46A6-6357396E3D6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4966F13-A168-5BF0-0999-0D23C6F29B9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CCF22E-C6BA-4084-5D97-AB618D47D7F9}"/>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5" name="Alt Bilgi Yer Tutucusu 4">
            <a:extLst>
              <a:ext uri="{FF2B5EF4-FFF2-40B4-BE49-F238E27FC236}">
                <a16:creationId xmlns:a16="http://schemas.microsoft.com/office/drawing/2014/main" id="{28E234AA-F7C5-A3AD-2EB2-E5291782BF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E102B79-D461-949A-7E40-A08FDA7CE0DF}"/>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283385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2113B54-9C91-F713-D621-89761210794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A9726F1-B464-F3EF-A91D-1898C9C6918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D984E58-1EB0-1719-C09D-44559EAA6BE6}"/>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5" name="Alt Bilgi Yer Tutucusu 4">
            <a:extLst>
              <a:ext uri="{FF2B5EF4-FFF2-40B4-BE49-F238E27FC236}">
                <a16:creationId xmlns:a16="http://schemas.microsoft.com/office/drawing/2014/main" id="{9B40F9A1-C8B1-623F-5658-547AA4865C7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4FD29AE-3397-815F-E42A-66F9B9838C1C}"/>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95646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097A96-997D-ECE2-4877-C5A466CA28F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EB04ACB-C5E1-44FA-AC32-624DBB3118F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44D01D-5CCE-9D05-C178-89120E503356}"/>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5" name="Alt Bilgi Yer Tutucusu 4">
            <a:extLst>
              <a:ext uri="{FF2B5EF4-FFF2-40B4-BE49-F238E27FC236}">
                <a16:creationId xmlns:a16="http://schemas.microsoft.com/office/drawing/2014/main" id="{D3FE1421-D332-3F38-77BE-F733082B018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FC0C2A0-5AAE-C240-06F5-DE6BE507C13A}"/>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67733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0F2740-978B-7253-A93B-4902682DD1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5495FEF-50DE-C74F-2014-9AE004B96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33740C4-B7BE-77EB-8145-163EEB086C2A}"/>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5" name="Alt Bilgi Yer Tutucusu 4">
            <a:extLst>
              <a:ext uri="{FF2B5EF4-FFF2-40B4-BE49-F238E27FC236}">
                <a16:creationId xmlns:a16="http://schemas.microsoft.com/office/drawing/2014/main" id="{113725FA-7501-F790-1B02-B095112561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570BB0-B301-0236-58C4-9C2701A9F1C2}"/>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34812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016834-6BE7-61E0-4242-372EA5A82EC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6CA56E1-2582-58ED-50E8-21DBCAC333B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CEF6B4F-DF52-646C-B068-A8E815FBB98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DF7EEC1-4F71-687B-A2DE-FE4C6745956E}"/>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6" name="Alt Bilgi Yer Tutucusu 5">
            <a:extLst>
              <a:ext uri="{FF2B5EF4-FFF2-40B4-BE49-F238E27FC236}">
                <a16:creationId xmlns:a16="http://schemas.microsoft.com/office/drawing/2014/main" id="{8C1338EC-6C07-C52D-A2E1-1429CFBAA76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C9A0988-0F1A-D737-474C-157E99D9136C}"/>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409949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B7BD51-44A1-D691-2D1B-E73A6FD6911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E925100-7E03-0916-C387-BA203A1BC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3EF3B9D-FE46-5F6B-DFFE-8E09769124E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6C20006-0DA6-E29B-9866-F6AF61061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42C6DD2-F6B6-81FD-43E0-3165C2DEFEF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98953C0-BE13-6717-5D1B-B3104F3AB307}"/>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8" name="Alt Bilgi Yer Tutucusu 7">
            <a:extLst>
              <a:ext uri="{FF2B5EF4-FFF2-40B4-BE49-F238E27FC236}">
                <a16:creationId xmlns:a16="http://schemas.microsoft.com/office/drawing/2014/main" id="{7F00F2BC-ED02-6EC0-CD9E-F3ABEF6FFC6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7BC490E-CC2A-A9F5-471B-F4AA450E1F70}"/>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108904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D7288-714F-FE1B-4CD2-6E60B1CC786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ACA23C3-7FE3-6DAE-7F8C-20FB69126E99}"/>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4" name="Alt Bilgi Yer Tutucusu 3">
            <a:extLst>
              <a:ext uri="{FF2B5EF4-FFF2-40B4-BE49-F238E27FC236}">
                <a16:creationId xmlns:a16="http://schemas.microsoft.com/office/drawing/2014/main" id="{0B861B67-F265-F881-DCC4-DFCFC01C45E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69F5AD6-9D91-13C5-2D31-823C81A0505F}"/>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377674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64206A4-3CB1-17D8-B8C5-AC67F966DCC4}"/>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3" name="Alt Bilgi Yer Tutucusu 2">
            <a:extLst>
              <a:ext uri="{FF2B5EF4-FFF2-40B4-BE49-F238E27FC236}">
                <a16:creationId xmlns:a16="http://schemas.microsoft.com/office/drawing/2014/main" id="{5306E22B-BA69-FCCB-7AC6-FBD12EDE765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D9BDD69-C059-10DC-6719-AF332A3DC64E}"/>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157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B4E420-37F9-6ECA-5D0A-87DB8B2DF5C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763297A-366F-0FF2-363C-ECE4B26E7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044BB8F-5FF6-6ED2-E6CE-1B4682EE1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13FAA94-28C1-C685-D585-38289BE3E540}"/>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6" name="Alt Bilgi Yer Tutucusu 5">
            <a:extLst>
              <a:ext uri="{FF2B5EF4-FFF2-40B4-BE49-F238E27FC236}">
                <a16:creationId xmlns:a16="http://schemas.microsoft.com/office/drawing/2014/main" id="{C92276BC-F1B2-EF80-9B85-81B4A6A28B7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1CA1375-0A6C-9CC0-BB43-746605690939}"/>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354802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4B070E-45B6-1591-DF2C-101886472E5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BD832BF-7049-A4CE-902A-94C4D9EFA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F4AB530-99C5-F292-2216-4AD52A6E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E7CA2F8-091F-D1A9-3586-55D46487AA61}"/>
              </a:ext>
            </a:extLst>
          </p:cNvPr>
          <p:cNvSpPr>
            <a:spLocks noGrp="1"/>
          </p:cNvSpPr>
          <p:nvPr>
            <p:ph type="dt" sz="half" idx="10"/>
          </p:nvPr>
        </p:nvSpPr>
        <p:spPr/>
        <p:txBody>
          <a:bodyPr/>
          <a:lstStyle/>
          <a:p>
            <a:fld id="{CE72DCBA-3BCA-4B0B-B1CB-8D82E29AFCFA}" type="datetimeFigureOut">
              <a:rPr lang="tr-TR" smtClean="0"/>
              <a:t>11.08.2023</a:t>
            </a:fld>
            <a:endParaRPr lang="tr-TR"/>
          </a:p>
        </p:txBody>
      </p:sp>
      <p:sp>
        <p:nvSpPr>
          <p:cNvPr id="6" name="Alt Bilgi Yer Tutucusu 5">
            <a:extLst>
              <a:ext uri="{FF2B5EF4-FFF2-40B4-BE49-F238E27FC236}">
                <a16:creationId xmlns:a16="http://schemas.microsoft.com/office/drawing/2014/main" id="{4103E12F-4D6F-6DBC-C92D-420FC6DF717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6660323-5742-5091-65FA-2288BDA408D5}"/>
              </a:ext>
            </a:extLst>
          </p:cNvPr>
          <p:cNvSpPr>
            <a:spLocks noGrp="1"/>
          </p:cNvSpPr>
          <p:nvPr>
            <p:ph type="sldNum" sz="quarter" idx="12"/>
          </p:nvPr>
        </p:nvSpPr>
        <p:spPr/>
        <p:txBody>
          <a:bodyPr/>
          <a:lstStyle/>
          <a:p>
            <a:fld id="{A3DB55CE-2A2E-4158-B537-4B9EA1D2A7BE}" type="slidenum">
              <a:rPr lang="tr-TR" smtClean="0"/>
              <a:t>‹#›</a:t>
            </a:fld>
            <a:endParaRPr lang="tr-TR"/>
          </a:p>
        </p:txBody>
      </p:sp>
    </p:spTree>
    <p:extLst>
      <p:ext uri="{BB962C8B-B14F-4D97-AF65-F5344CB8AC3E}">
        <p14:creationId xmlns:p14="http://schemas.microsoft.com/office/powerpoint/2010/main" val="177082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2DB69D9-F44A-C40A-A912-D06FE76A9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06FEC16-EDA4-8181-81E3-02531E023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9498D9F-02FD-5B9E-9650-97F7D5EF9E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2DCBA-3BCA-4B0B-B1CB-8D82E29AFCFA}" type="datetimeFigureOut">
              <a:rPr lang="tr-TR" smtClean="0"/>
              <a:t>11.08.2023</a:t>
            </a:fld>
            <a:endParaRPr lang="tr-TR"/>
          </a:p>
        </p:txBody>
      </p:sp>
      <p:sp>
        <p:nvSpPr>
          <p:cNvPr id="5" name="Alt Bilgi Yer Tutucusu 4">
            <a:extLst>
              <a:ext uri="{FF2B5EF4-FFF2-40B4-BE49-F238E27FC236}">
                <a16:creationId xmlns:a16="http://schemas.microsoft.com/office/drawing/2014/main" id="{FA114222-F38A-F551-C759-A8D1577E1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D9E0BBD-1FC5-2CDD-1033-4131C1674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B55CE-2A2E-4158-B537-4B9EA1D2A7BE}" type="slidenum">
              <a:rPr lang="tr-TR" smtClean="0"/>
              <a:t>‹#›</a:t>
            </a:fld>
            <a:endParaRPr lang="tr-TR"/>
          </a:p>
        </p:txBody>
      </p:sp>
    </p:spTree>
    <p:extLst>
      <p:ext uri="{BB962C8B-B14F-4D97-AF65-F5344CB8AC3E}">
        <p14:creationId xmlns:p14="http://schemas.microsoft.com/office/powerpoint/2010/main" val="182519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thedevastator/predicting-credit-card-customer-attrition-with-m"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6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y Data Analytics is Gaining HYPE in the 21st Century | by Rinu Gour |  Towards Data Science">
            <a:extLst>
              <a:ext uri="{FF2B5EF4-FFF2-40B4-BE49-F238E27FC236}">
                <a16:creationId xmlns:a16="http://schemas.microsoft.com/office/drawing/2014/main" id="{C9CC596A-EC62-A016-C1F4-E20B385599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1" r="35483"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75" name="Rectangle 206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F2F9EDD-1D02-7135-0D7F-D35194EB513E}"/>
              </a:ext>
            </a:extLst>
          </p:cNvPr>
          <p:cNvSpPr>
            <a:spLocks noGrp="1"/>
          </p:cNvSpPr>
          <p:nvPr>
            <p:ph type="ctrTitle"/>
          </p:nvPr>
        </p:nvSpPr>
        <p:spPr>
          <a:xfrm>
            <a:off x="477981" y="1122363"/>
            <a:ext cx="4023360" cy="3204134"/>
          </a:xfrm>
        </p:spPr>
        <p:txBody>
          <a:bodyPr anchor="b">
            <a:normAutofit/>
          </a:bodyPr>
          <a:lstStyle/>
          <a:p>
            <a:pPr algn="l"/>
            <a:r>
              <a:rPr lang="en-US" sz="4800" b="1" dirty="0">
                <a:solidFill>
                  <a:schemeClr val="bg1"/>
                </a:solidFill>
                <a:latin typeface="zeitung"/>
              </a:rPr>
              <a:t>Credit Card Customer Segmentation</a:t>
            </a:r>
            <a:r>
              <a:rPr lang="tr-TR" sz="4800" b="1" dirty="0">
                <a:solidFill>
                  <a:schemeClr val="bg1"/>
                </a:solidFill>
                <a:latin typeface="zeitung"/>
              </a:rPr>
              <a:t> Analysis</a:t>
            </a:r>
            <a:endParaRPr lang="tr-TR" sz="4800" dirty="0">
              <a:solidFill>
                <a:schemeClr val="bg1"/>
              </a:solidFill>
            </a:endParaRPr>
          </a:p>
        </p:txBody>
      </p:sp>
      <p:sp>
        <p:nvSpPr>
          <p:cNvPr id="3" name="Alt Başlık 2">
            <a:extLst>
              <a:ext uri="{FF2B5EF4-FFF2-40B4-BE49-F238E27FC236}">
                <a16:creationId xmlns:a16="http://schemas.microsoft.com/office/drawing/2014/main" id="{323AF4A7-1F0C-A504-DDF3-6F0EDD239957}"/>
              </a:ext>
            </a:extLst>
          </p:cNvPr>
          <p:cNvSpPr>
            <a:spLocks noGrp="1"/>
          </p:cNvSpPr>
          <p:nvPr>
            <p:ph type="subTitle" idx="1"/>
          </p:nvPr>
        </p:nvSpPr>
        <p:spPr>
          <a:xfrm>
            <a:off x="477980" y="4872922"/>
            <a:ext cx="4023359" cy="1208141"/>
          </a:xfrm>
        </p:spPr>
        <p:txBody>
          <a:bodyPr>
            <a:normAutofit/>
          </a:bodyPr>
          <a:lstStyle/>
          <a:p>
            <a:pPr algn="l"/>
            <a:r>
              <a:rPr lang="tr-TR" sz="2000">
                <a:solidFill>
                  <a:schemeClr val="bg1"/>
                </a:solidFill>
              </a:rPr>
              <a:t>ECE COŞKUNÇAY</a:t>
            </a:r>
            <a:endParaRPr lang="tr-TR" sz="2000" dirty="0">
              <a:solidFill>
                <a:schemeClr val="bg1"/>
              </a:solidFill>
            </a:endParaRPr>
          </a:p>
        </p:txBody>
      </p:sp>
      <p:sp>
        <p:nvSpPr>
          <p:cNvPr id="2076" name="Rectangle 20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7" name="Rectangle 20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oogle Shape;154;p1" descr="A picture containing icon&#10;&#10;Description automatically generated">
            <a:extLst>
              <a:ext uri="{FF2B5EF4-FFF2-40B4-BE49-F238E27FC236}">
                <a16:creationId xmlns:a16="http://schemas.microsoft.com/office/drawing/2014/main" id="{86FB947D-39A3-D4D8-E95D-06EF96517E65}"/>
              </a:ext>
            </a:extLst>
          </p:cNvPr>
          <p:cNvPicPr preferRelativeResize="0"/>
          <p:nvPr/>
        </p:nvPicPr>
        <p:blipFill rotWithShape="1">
          <a:blip r:embed="rId3">
            <a:alphaModFix/>
          </a:blip>
          <a:srcRect/>
          <a:stretch/>
        </p:blipFill>
        <p:spPr>
          <a:xfrm>
            <a:off x="154700" y="6157376"/>
            <a:ext cx="2170430" cy="580062"/>
          </a:xfrm>
          <a:prstGeom prst="rect">
            <a:avLst/>
          </a:prstGeom>
          <a:noFill/>
          <a:ln>
            <a:noFill/>
          </a:ln>
        </p:spPr>
      </p:pic>
    </p:spTree>
    <p:extLst>
      <p:ext uri="{BB962C8B-B14F-4D97-AF65-F5344CB8AC3E}">
        <p14:creationId xmlns:p14="http://schemas.microsoft.com/office/powerpoint/2010/main" val="336098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Resim 5">
            <a:extLst>
              <a:ext uri="{FF2B5EF4-FFF2-40B4-BE49-F238E27FC236}">
                <a16:creationId xmlns:a16="http://schemas.microsoft.com/office/drawing/2014/main" id="{E74EEFD4-FD9C-B680-8ACB-7BFAA32E6A01}"/>
              </a:ext>
            </a:extLst>
          </p:cNvPr>
          <p:cNvPicPr>
            <a:picLocks noChangeAspect="1"/>
          </p:cNvPicPr>
          <p:nvPr/>
        </p:nvPicPr>
        <p:blipFill>
          <a:blip r:embed="rId2"/>
          <a:stretch>
            <a:fillRect/>
          </a:stretch>
        </p:blipFill>
        <p:spPr>
          <a:xfrm>
            <a:off x="835399" y="822589"/>
            <a:ext cx="10539477" cy="5021468"/>
          </a:xfrm>
          <a:prstGeom prst="rect">
            <a:avLst/>
          </a:prstGeom>
        </p:spPr>
      </p:pic>
      <p:pic>
        <p:nvPicPr>
          <p:cNvPr id="2" name="Google Shape;161;p2" descr="Icon&#10;&#10;Description automatically generated">
            <a:extLst>
              <a:ext uri="{FF2B5EF4-FFF2-40B4-BE49-F238E27FC236}">
                <a16:creationId xmlns:a16="http://schemas.microsoft.com/office/drawing/2014/main" id="{E5814106-C1B5-C350-28C9-9EFD6D685DED}"/>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269531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Resim 5">
            <a:extLst>
              <a:ext uri="{FF2B5EF4-FFF2-40B4-BE49-F238E27FC236}">
                <a16:creationId xmlns:a16="http://schemas.microsoft.com/office/drawing/2014/main" id="{3C3F707D-9673-9CAB-4F28-6B4095AE0E81}"/>
              </a:ext>
            </a:extLst>
          </p:cNvPr>
          <p:cNvPicPr>
            <a:picLocks noChangeAspect="1"/>
          </p:cNvPicPr>
          <p:nvPr/>
        </p:nvPicPr>
        <p:blipFill>
          <a:blip r:embed="rId2"/>
          <a:stretch>
            <a:fillRect/>
          </a:stretch>
        </p:blipFill>
        <p:spPr>
          <a:xfrm>
            <a:off x="856458" y="855556"/>
            <a:ext cx="10479084" cy="4967765"/>
          </a:xfrm>
          <a:prstGeom prst="rect">
            <a:avLst/>
          </a:prstGeom>
        </p:spPr>
      </p:pic>
      <p:pic>
        <p:nvPicPr>
          <p:cNvPr id="2" name="Google Shape;161;p2" descr="Icon&#10;&#10;Description automatically generated">
            <a:extLst>
              <a:ext uri="{FF2B5EF4-FFF2-40B4-BE49-F238E27FC236}">
                <a16:creationId xmlns:a16="http://schemas.microsoft.com/office/drawing/2014/main" id="{E517919D-B992-7DD6-2D2A-DCA1BA0D478B}"/>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217599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Resim 5">
            <a:extLst>
              <a:ext uri="{FF2B5EF4-FFF2-40B4-BE49-F238E27FC236}">
                <a16:creationId xmlns:a16="http://schemas.microsoft.com/office/drawing/2014/main" id="{707DF2C6-AEC1-F8EA-D983-33247F92E7A6}"/>
              </a:ext>
            </a:extLst>
          </p:cNvPr>
          <p:cNvPicPr>
            <a:picLocks noChangeAspect="1"/>
          </p:cNvPicPr>
          <p:nvPr/>
        </p:nvPicPr>
        <p:blipFill>
          <a:blip r:embed="rId2"/>
          <a:stretch>
            <a:fillRect/>
          </a:stretch>
        </p:blipFill>
        <p:spPr>
          <a:xfrm>
            <a:off x="931826" y="850371"/>
            <a:ext cx="10328347" cy="4978135"/>
          </a:xfrm>
          <a:prstGeom prst="rect">
            <a:avLst/>
          </a:prstGeom>
        </p:spPr>
      </p:pic>
      <p:sp>
        <p:nvSpPr>
          <p:cNvPr id="8" name="Metin kutusu 7">
            <a:extLst>
              <a:ext uri="{FF2B5EF4-FFF2-40B4-BE49-F238E27FC236}">
                <a16:creationId xmlns:a16="http://schemas.microsoft.com/office/drawing/2014/main" id="{74C553A5-0AD9-A060-A716-42C9AFF37AEA}"/>
              </a:ext>
            </a:extLst>
          </p:cNvPr>
          <p:cNvSpPr txBox="1"/>
          <p:nvPr/>
        </p:nvSpPr>
        <p:spPr>
          <a:xfrm>
            <a:off x="1333500" y="6162675"/>
            <a:ext cx="8477250" cy="553998"/>
          </a:xfrm>
          <a:prstGeom prst="rect">
            <a:avLst/>
          </a:prstGeom>
          <a:noFill/>
        </p:spPr>
        <p:txBody>
          <a:bodyPr wrap="square" rtlCol="0">
            <a:spAutoFit/>
          </a:bodyPr>
          <a:lstStyle/>
          <a:p>
            <a:pPr algn="ctr"/>
            <a:r>
              <a:rPr lang="tr-TR" sz="1200" b="0" dirty="0" err="1">
                <a:effectLst/>
                <a:latin typeface="Arial" panose="020B0604020202020204" pitchFamily="34" charset="0"/>
                <a:cs typeface="Arial" panose="020B0604020202020204" pitchFamily="34" charset="0"/>
              </a:rPr>
              <a:t>The</a:t>
            </a:r>
            <a:r>
              <a:rPr lang="en-US" sz="1200" b="0" dirty="0">
                <a:effectLst/>
                <a:latin typeface="Arial" panose="020B0604020202020204" pitchFamily="34" charset="0"/>
                <a:cs typeface="Arial" panose="020B0604020202020204" pitchFamily="34" charset="0"/>
              </a:rPr>
              <a:t> dataset consists of 10127 rows and 23 </a:t>
            </a:r>
            <a:r>
              <a:rPr lang="en-US" sz="1200" b="0" dirty="0" err="1">
                <a:effectLst/>
                <a:latin typeface="Arial" panose="020B0604020202020204" pitchFamily="34" charset="0"/>
                <a:cs typeface="Arial" panose="020B0604020202020204" pitchFamily="34" charset="0"/>
              </a:rPr>
              <a:t>columns.There</a:t>
            </a:r>
            <a:r>
              <a:rPr lang="en-US" sz="1200" b="0" dirty="0">
                <a:effectLst/>
                <a:latin typeface="Arial" panose="020B0604020202020204" pitchFamily="34" charset="0"/>
                <a:cs typeface="Arial" panose="020B0604020202020204" pitchFamily="34" charset="0"/>
              </a:rPr>
              <a:t> are no null/missing values.</a:t>
            </a:r>
            <a:endParaRPr lang="tr-TR" sz="1200" dirty="0">
              <a:latin typeface="Arial" panose="020B0604020202020204" pitchFamily="34" charset="0"/>
              <a:cs typeface="Arial" panose="020B0604020202020204" pitchFamily="34" charset="0"/>
            </a:endParaRPr>
          </a:p>
          <a:p>
            <a:endParaRPr lang="tr-TR" dirty="0"/>
          </a:p>
        </p:txBody>
      </p:sp>
      <p:pic>
        <p:nvPicPr>
          <p:cNvPr id="2" name="Google Shape;161;p2" descr="Icon&#10;&#10;Description automatically generated">
            <a:extLst>
              <a:ext uri="{FF2B5EF4-FFF2-40B4-BE49-F238E27FC236}">
                <a16:creationId xmlns:a16="http://schemas.microsoft.com/office/drawing/2014/main" id="{E81D6872-D60D-ADEF-3ACB-35360EF17EE9}"/>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151263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C56DD1A3-B910-DDA7-08BD-5541FC6BB3F6}"/>
              </a:ext>
            </a:extLst>
          </p:cNvPr>
          <p:cNvSpPr>
            <a:spLocks noGrp="1"/>
          </p:cNvSpPr>
          <p:nvPr>
            <p:ph type="title"/>
          </p:nvPr>
        </p:nvSpPr>
        <p:spPr>
          <a:xfrm>
            <a:off x="1256522" y="591829"/>
            <a:ext cx="3939688" cy="5583126"/>
          </a:xfrm>
        </p:spPr>
        <p:txBody>
          <a:bodyPr>
            <a:normAutofit/>
          </a:bodyPr>
          <a:lstStyle/>
          <a:p>
            <a:r>
              <a:rPr lang="tr-TR" b="1" dirty="0"/>
              <a:t>DATA PREPROCESSİNG </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4" name="Google Shape;161;p2" descr="Icon&#10;&#10;Description automatically generated">
            <a:extLst>
              <a:ext uri="{FF2B5EF4-FFF2-40B4-BE49-F238E27FC236}">
                <a16:creationId xmlns:a16="http://schemas.microsoft.com/office/drawing/2014/main" id="{CDC45B95-30CD-B27A-5B30-48C7997DE156}"/>
              </a:ext>
            </a:extLst>
          </p:cNvPr>
          <p:cNvPicPr preferRelativeResize="0"/>
          <p:nvPr/>
        </p:nvPicPr>
        <p:blipFill rotWithShape="1">
          <a:blip r:embed="rId2">
            <a:alphaModFix/>
          </a:blip>
          <a:srcRect/>
          <a:stretch/>
        </p:blipFill>
        <p:spPr>
          <a:xfrm>
            <a:off x="11184029" y="5979851"/>
            <a:ext cx="938785" cy="818225"/>
          </a:xfrm>
          <a:prstGeom prst="rect">
            <a:avLst/>
          </a:prstGeom>
          <a:noFill/>
          <a:ln>
            <a:noFill/>
          </a:ln>
        </p:spPr>
      </p:pic>
      <p:graphicFrame>
        <p:nvGraphicFramePr>
          <p:cNvPr id="8" name="İçerik Yer Tutucusu 2">
            <a:extLst>
              <a:ext uri="{FF2B5EF4-FFF2-40B4-BE49-F238E27FC236}">
                <a16:creationId xmlns:a16="http://schemas.microsoft.com/office/drawing/2014/main" id="{3A6AEF56-FFFB-3066-6E16-5EF21B89BA5E}"/>
              </a:ext>
            </a:extLst>
          </p:cNvPr>
          <p:cNvGraphicFramePr>
            <a:graphicFrameLocks noGrp="1"/>
          </p:cNvGraphicFramePr>
          <p:nvPr>
            <p:ph idx="1"/>
            <p:extLst>
              <p:ext uri="{D42A27DB-BD31-4B8C-83A1-F6EECF244321}">
                <p14:modId xmlns:p14="http://schemas.microsoft.com/office/powerpoint/2010/main" val="3085963099"/>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2461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1E4919A-49B0-BF4F-5B6B-FA3494455828}"/>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Unique values contained in the columns.</a:t>
            </a:r>
          </a:p>
        </p:txBody>
      </p:sp>
      <p:sp>
        <p:nvSpPr>
          <p:cNvPr id="29" name="Rectangle 2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Resim 10">
            <a:extLst>
              <a:ext uri="{FF2B5EF4-FFF2-40B4-BE49-F238E27FC236}">
                <a16:creationId xmlns:a16="http://schemas.microsoft.com/office/drawing/2014/main" id="{B47B8FDC-4980-A8CD-B41E-9BFF360BB18A}"/>
              </a:ext>
            </a:extLst>
          </p:cNvPr>
          <p:cNvPicPr>
            <a:picLocks noChangeAspect="1"/>
          </p:cNvPicPr>
          <p:nvPr/>
        </p:nvPicPr>
        <p:blipFill>
          <a:blip r:embed="rId2"/>
          <a:stretch>
            <a:fillRect/>
          </a:stretch>
        </p:blipFill>
        <p:spPr>
          <a:xfrm>
            <a:off x="551554" y="1978724"/>
            <a:ext cx="5358706" cy="4541504"/>
          </a:xfrm>
          <a:prstGeom prst="rect">
            <a:avLst/>
          </a:prstGeom>
        </p:spPr>
      </p:pic>
      <p:pic>
        <p:nvPicPr>
          <p:cNvPr id="13" name="İçerik Yer Tutucusu 12">
            <a:extLst>
              <a:ext uri="{FF2B5EF4-FFF2-40B4-BE49-F238E27FC236}">
                <a16:creationId xmlns:a16="http://schemas.microsoft.com/office/drawing/2014/main" id="{C1DDBAFA-6F34-9D2F-382E-0E60266062FF}"/>
              </a:ext>
            </a:extLst>
          </p:cNvPr>
          <p:cNvPicPr>
            <a:picLocks noChangeAspect="1"/>
          </p:cNvPicPr>
          <p:nvPr/>
        </p:nvPicPr>
        <p:blipFill>
          <a:blip r:embed="rId3"/>
          <a:stretch>
            <a:fillRect/>
          </a:stretch>
        </p:blipFill>
        <p:spPr>
          <a:xfrm>
            <a:off x="6254525" y="1978724"/>
            <a:ext cx="5692737" cy="4541504"/>
          </a:xfrm>
          <a:prstGeom prst="rect">
            <a:avLst/>
          </a:prstGeom>
        </p:spPr>
      </p:pic>
      <p:pic>
        <p:nvPicPr>
          <p:cNvPr id="3" name="Google Shape;161;p2" descr="Icon&#10;&#10;Description automatically generated">
            <a:extLst>
              <a:ext uri="{FF2B5EF4-FFF2-40B4-BE49-F238E27FC236}">
                <a16:creationId xmlns:a16="http://schemas.microsoft.com/office/drawing/2014/main" id="{CDC144C0-9382-FB08-329D-2DF8439BC553}"/>
              </a:ext>
            </a:extLst>
          </p:cNvPr>
          <p:cNvPicPr preferRelativeResize="0"/>
          <p:nvPr/>
        </p:nvPicPr>
        <p:blipFill rotWithShape="1">
          <a:blip r:embed="rId4">
            <a:alphaModFix/>
          </a:blip>
          <a:srcRect/>
          <a:stretch/>
        </p:blipFill>
        <p:spPr>
          <a:xfrm>
            <a:off x="11171054" y="83876"/>
            <a:ext cx="938785" cy="818225"/>
          </a:xfrm>
          <a:prstGeom prst="rect">
            <a:avLst/>
          </a:prstGeom>
          <a:noFill/>
          <a:ln>
            <a:noFill/>
          </a:ln>
        </p:spPr>
      </p:pic>
    </p:spTree>
    <p:extLst>
      <p:ext uri="{BB962C8B-B14F-4D97-AF65-F5344CB8AC3E}">
        <p14:creationId xmlns:p14="http://schemas.microsoft.com/office/powerpoint/2010/main" val="214330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BF5F447-65A7-571C-3FF6-7788485160FF}"/>
              </a:ext>
            </a:extLst>
          </p:cNvPr>
          <p:cNvSpPr>
            <a:spLocks noGrp="1"/>
          </p:cNvSpPr>
          <p:nvPr>
            <p:ph type="title"/>
          </p:nvPr>
        </p:nvSpPr>
        <p:spPr>
          <a:xfrm>
            <a:off x="630936" y="502920"/>
            <a:ext cx="3419856" cy="1463040"/>
          </a:xfrm>
        </p:spPr>
        <p:txBody>
          <a:bodyPr anchor="ctr">
            <a:normAutofit/>
          </a:bodyPr>
          <a:lstStyle/>
          <a:p>
            <a:r>
              <a:rPr lang="tr-TR" sz="3700" b="1" dirty="0">
                <a:solidFill>
                  <a:srgbClr val="002060"/>
                </a:solidFill>
              </a:rPr>
              <a:t>DATA PREPROCESSİNG</a:t>
            </a:r>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89B2D86-EBFF-F76C-D8D3-17ED89E3F776}"/>
              </a:ext>
            </a:extLst>
          </p:cNvPr>
          <p:cNvSpPr>
            <a:spLocks noGrp="1"/>
          </p:cNvSpPr>
          <p:nvPr>
            <p:ph idx="1"/>
          </p:nvPr>
        </p:nvSpPr>
        <p:spPr>
          <a:xfrm>
            <a:off x="4654295" y="502920"/>
            <a:ext cx="6894576" cy="1463040"/>
          </a:xfrm>
        </p:spPr>
        <p:txBody>
          <a:bodyPr anchor="ctr">
            <a:normAutofit/>
          </a:bodyPr>
          <a:lstStyle/>
          <a:p>
            <a:pPr>
              <a:buFont typeface="Wingdings" panose="05000000000000000000" pitchFamily="2" charset="2"/>
              <a:buChar char="v"/>
            </a:pPr>
            <a:r>
              <a:rPr lang="en-US" sz="1200" b="0" dirty="0">
                <a:effectLst/>
                <a:cs typeface="Arial" panose="020B0604020202020204" pitchFamily="34" charset="0"/>
              </a:rPr>
              <a:t>I removed the $ sign in the income category column for both ease of use and to avoid erroneous results.</a:t>
            </a:r>
            <a:endParaRPr lang="tr-TR" sz="1200" b="0" dirty="0">
              <a:effectLst/>
              <a:cs typeface="Arial" panose="020B0604020202020204" pitchFamily="34" charset="0"/>
            </a:endParaRPr>
          </a:p>
          <a:p>
            <a:pPr>
              <a:buFont typeface="Wingdings" panose="05000000000000000000" pitchFamily="2" charset="2"/>
              <a:buChar char="v"/>
            </a:pPr>
            <a:r>
              <a:rPr lang="en-US" sz="1200" b="0" i="0" dirty="0">
                <a:effectLst/>
                <a:cs typeface="Arial" panose="020B0604020202020204" pitchFamily="34" charset="0"/>
              </a:rPr>
              <a:t>Some columns had unknown values, just like null values, I thought that having unknown data would affect my analysis, so I removed the rows with unknown values.</a:t>
            </a:r>
            <a:endParaRPr lang="tr-TR" sz="1200" dirty="0">
              <a:cs typeface="Arial" panose="020B0604020202020204" pitchFamily="34" charset="0"/>
            </a:endParaRPr>
          </a:p>
          <a:p>
            <a:pPr>
              <a:buFont typeface="Wingdings" panose="05000000000000000000" pitchFamily="2" charset="2"/>
              <a:buChar char="v"/>
            </a:pPr>
            <a:r>
              <a:rPr lang="en-US" sz="1200" dirty="0">
                <a:cs typeface="Arial" panose="020B0604020202020204" pitchFamily="34" charset="0"/>
              </a:rPr>
              <a:t>When all unknown values were deleted, the initial 10127 lines of data were reduced to 7081 lines.</a:t>
            </a:r>
            <a:endParaRPr lang="tr-TR" sz="1200" dirty="0">
              <a:cs typeface="Arial" panose="020B0604020202020204" pitchFamily="34" charset="0"/>
            </a:endParaRPr>
          </a:p>
        </p:txBody>
      </p:sp>
      <p:pic>
        <p:nvPicPr>
          <p:cNvPr id="8" name="Resim 7" descr="ekran görüntüsü, çizgi içeren bir resim&#10;&#10;Açıklama otomatik olarak oluşturuldu">
            <a:extLst>
              <a:ext uri="{FF2B5EF4-FFF2-40B4-BE49-F238E27FC236}">
                <a16:creationId xmlns:a16="http://schemas.microsoft.com/office/drawing/2014/main" id="{988B1032-C3CC-DF60-89C7-900E92979105}"/>
              </a:ext>
            </a:extLst>
          </p:cNvPr>
          <p:cNvPicPr>
            <a:picLocks noChangeAspect="1"/>
          </p:cNvPicPr>
          <p:nvPr/>
        </p:nvPicPr>
        <p:blipFill rotWithShape="1">
          <a:blip r:embed="rId2"/>
          <a:srcRect r="13131"/>
          <a:stretch/>
        </p:blipFill>
        <p:spPr>
          <a:xfrm>
            <a:off x="581175" y="2645694"/>
            <a:ext cx="11029649" cy="2654423"/>
          </a:xfrm>
          <a:prstGeom prst="rect">
            <a:avLst/>
          </a:prstGeom>
        </p:spPr>
      </p:pic>
      <p:pic>
        <p:nvPicPr>
          <p:cNvPr id="4" name="Google Shape;161;p2" descr="Icon&#10;&#10;Description automatically generated">
            <a:extLst>
              <a:ext uri="{FF2B5EF4-FFF2-40B4-BE49-F238E27FC236}">
                <a16:creationId xmlns:a16="http://schemas.microsoft.com/office/drawing/2014/main" id="{E01D424E-5B71-823A-432C-C62E2437DFAB}"/>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53179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kran görüntüsü, metin, grafik tasarım, çizgi film içeren bir resim&#10;&#10;Açıklama otomatik olarak oluşturuldu">
            <a:extLst>
              <a:ext uri="{FF2B5EF4-FFF2-40B4-BE49-F238E27FC236}">
                <a16:creationId xmlns:a16="http://schemas.microsoft.com/office/drawing/2014/main" id="{30470202-1223-220F-2042-BB492D57B0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47" r="8669" b="-2"/>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C4301AB-8F22-0327-12E0-C2B0494A169A}"/>
              </a:ext>
            </a:extLst>
          </p:cNvPr>
          <p:cNvSpPr>
            <a:spLocks noGrp="1"/>
          </p:cNvSpPr>
          <p:nvPr>
            <p:ph type="title"/>
          </p:nvPr>
        </p:nvSpPr>
        <p:spPr>
          <a:xfrm>
            <a:off x="1063752" y="2962217"/>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chemeClr val="bg1"/>
                </a:solidFill>
              </a:rPr>
              <a:t>DATA ANALYSIS AND VISUALIZATION</a:t>
            </a:r>
          </a:p>
        </p:txBody>
      </p:sp>
      <p:pic>
        <p:nvPicPr>
          <p:cNvPr id="3" name="Google Shape;161;p2" descr="Icon&#10;&#10;Description automatically generated">
            <a:extLst>
              <a:ext uri="{FF2B5EF4-FFF2-40B4-BE49-F238E27FC236}">
                <a16:creationId xmlns:a16="http://schemas.microsoft.com/office/drawing/2014/main" id="{98B86FCD-C111-2614-5756-224B8F840D9E}"/>
              </a:ext>
            </a:extLst>
          </p:cNvPr>
          <p:cNvPicPr preferRelativeResize="0"/>
          <p:nvPr/>
        </p:nvPicPr>
        <p:blipFill rotWithShape="1">
          <a:blip r:embed="rId3">
            <a:alphaModFix/>
          </a:blip>
          <a:srcRect/>
          <a:stretch/>
        </p:blipFill>
        <p:spPr>
          <a:xfrm>
            <a:off x="11250166" y="0"/>
            <a:ext cx="938785" cy="818225"/>
          </a:xfrm>
          <a:prstGeom prst="rect">
            <a:avLst/>
          </a:prstGeom>
          <a:noFill/>
          <a:ln>
            <a:noFill/>
          </a:ln>
        </p:spPr>
      </p:pic>
    </p:spTree>
    <p:extLst>
      <p:ext uri="{BB962C8B-B14F-4D97-AF65-F5344CB8AC3E}">
        <p14:creationId xmlns:p14="http://schemas.microsoft.com/office/powerpoint/2010/main" val="3867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1" name="Rectangle 6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EFEE38-36BA-18F5-9DE1-059085816AD9}"/>
              </a:ext>
            </a:extLst>
          </p:cNvPr>
          <p:cNvSpPr>
            <a:spLocks noGrp="1"/>
          </p:cNvSpPr>
          <p:nvPr>
            <p:ph type="title"/>
          </p:nvPr>
        </p:nvSpPr>
        <p:spPr>
          <a:xfrm>
            <a:off x="1043631" y="873940"/>
            <a:ext cx="4928291" cy="1035781"/>
          </a:xfrm>
        </p:spPr>
        <p:txBody>
          <a:bodyPr vert="horz" lIns="91440" tIns="45720" rIns="91440" bIns="45720" rtlCol="0" anchor="ctr">
            <a:normAutofit fontScale="90000"/>
          </a:bodyPr>
          <a:lstStyle/>
          <a:p>
            <a:r>
              <a:rPr lang="en-US" sz="3600" b="1" dirty="0">
                <a:effectLst/>
              </a:rPr>
              <a:t>Existing and </a:t>
            </a:r>
            <a:r>
              <a:rPr lang="en-US" sz="3600" b="1" dirty="0" err="1">
                <a:effectLst/>
              </a:rPr>
              <a:t>Attrited</a:t>
            </a:r>
            <a:r>
              <a:rPr lang="en-US" sz="3600" b="1" dirty="0">
                <a:effectLst/>
              </a:rPr>
              <a:t> Customers</a:t>
            </a:r>
            <a:endParaRPr lang="en-US" sz="3600" b="1" dirty="0"/>
          </a:p>
        </p:txBody>
      </p:sp>
      <p:sp>
        <p:nvSpPr>
          <p:cNvPr id="67" name="Rectangle 66">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dikdörtgen içeren bir resim&#10;&#10;Açıklama otomatik olarak oluşturuldu">
            <a:extLst>
              <a:ext uri="{FF2B5EF4-FFF2-40B4-BE49-F238E27FC236}">
                <a16:creationId xmlns:a16="http://schemas.microsoft.com/office/drawing/2014/main" id="{4EF689CD-1896-D522-B0B0-F321C43D6AAE}"/>
              </a:ext>
            </a:extLst>
          </p:cNvPr>
          <p:cNvPicPr>
            <a:picLocks noChangeAspect="1"/>
          </p:cNvPicPr>
          <p:nvPr/>
        </p:nvPicPr>
        <p:blipFill>
          <a:blip r:embed="rId2"/>
          <a:stretch>
            <a:fillRect/>
          </a:stretch>
        </p:blipFill>
        <p:spPr>
          <a:xfrm>
            <a:off x="513369" y="2254111"/>
            <a:ext cx="5830281" cy="4128693"/>
          </a:xfrm>
          <a:prstGeom prst="rect">
            <a:avLst/>
          </a:prstGeom>
        </p:spPr>
      </p:pic>
      <p:sp>
        <p:nvSpPr>
          <p:cNvPr id="69" name="Rectangle 68">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yazı tipi, ekran görüntüsü içeren bir resim&#10;&#10;Açıklama otomatik olarak oluşturuldu">
            <a:extLst>
              <a:ext uri="{FF2B5EF4-FFF2-40B4-BE49-F238E27FC236}">
                <a16:creationId xmlns:a16="http://schemas.microsoft.com/office/drawing/2014/main" id="{A391371C-F5A0-D64C-204C-E8F203F27AE2}"/>
              </a:ext>
            </a:extLst>
          </p:cNvPr>
          <p:cNvPicPr>
            <a:picLocks noChangeAspect="1"/>
          </p:cNvPicPr>
          <p:nvPr/>
        </p:nvPicPr>
        <p:blipFill>
          <a:blip r:embed="rId3"/>
          <a:stretch>
            <a:fillRect/>
          </a:stretch>
        </p:blipFill>
        <p:spPr>
          <a:xfrm>
            <a:off x="6841066" y="4356013"/>
            <a:ext cx="4305905" cy="1012469"/>
          </a:xfrm>
          <a:prstGeom prst="rect">
            <a:avLst/>
          </a:prstGeom>
        </p:spPr>
      </p:pic>
      <p:cxnSp>
        <p:nvCxnSpPr>
          <p:cNvPr id="71" name="Straight Connector 7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B5F32661-65DE-F02D-563E-703B54B26244}"/>
              </a:ext>
            </a:extLst>
          </p:cNvPr>
          <p:cNvSpPr txBox="1"/>
          <p:nvPr/>
        </p:nvSpPr>
        <p:spPr>
          <a:xfrm>
            <a:off x="7229475" y="1099511"/>
            <a:ext cx="3810000" cy="1631216"/>
          </a:xfrm>
          <a:prstGeom prst="rect">
            <a:avLst/>
          </a:prstGeom>
          <a:noFill/>
        </p:spPr>
        <p:txBody>
          <a:bodyPr wrap="square" rtlCol="0">
            <a:spAutoFit/>
          </a:bodyPr>
          <a:lstStyle/>
          <a:p>
            <a:r>
              <a:rPr lang="en-US" sz="2000" b="0" dirty="0">
                <a:effectLst/>
                <a:cs typeface="Calibri Light" panose="020F0302020204030204" pitchFamily="34" charset="0"/>
              </a:rPr>
              <a:t>There are 5968 customers who are existing and 1113 customers who have </a:t>
            </a:r>
            <a:r>
              <a:rPr lang="en-US" sz="2000" b="0" dirty="0" err="1">
                <a:effectLst/>
                <a:cs typeface="Calibri Light" panose="020F0302020204030204" pitchFamily="34" charset="0"/>
              </a:rPr>
              <a:t>attrited</a:t>
            </a:r>
            <a:r>
              <a:rPr lang="en-US" sz="2000" b="0" dirty="0">
                <a:effectLst/>
                <a:cs typeface="Calibri Light" panose="020F0302020204030204" pitchFamily="34" charset="0"/>
              </a:rPr>
              <a:t>. The </a:t>
            </a:r>
            <a:r>
              <a:rPr lang="en-US" sz="2000" b="0" dirty="0" err="1">
                <a:effectLst/>
                <a:cs typeface="Calibri Light" panose="020F0302020204030204" pitchFamily="34" charset="0"/>
              </a:rPr>
              <a:t>Attrition_Flag</a:t>
            </a:r>
            <a:r>
              <a:rPr lang="en-US" sz="2000" b="0" dirty="0">
                <a:effectLst/>
                <a:cs typeface="Calibri Light" panose="020F0302020204030204" pitchFamily="34" charset="0"/>
              </a:rPr>
              <a:t> column gives the count of customers in each category.</a:t>
            </a:r>
          </a:p>
        </p:txBody>
      </p:sp>
      <p:pic>
        <p:nvPicPr>
          <p:cNvPr id="3" name="Google Shape;161;p2" descr="Icon&#10;&#10;Description automatically generated">
            <a:extLst>
              <a:ext uri="{FF2B5EF4-FFF2-40B4-BE49-F238E27FC236}">
                <a16:creationId xmlns:a16="http://schemas.microsoft.com/office/drawing/2014/main" id="{C4D908B2-B51D-A423-AC27-D53420E3A0FC}"/>
              </a:ext>
            </a:extLst>
          </p:cNvPr>
          <p:cNvPicPr preferRelativeResize="0"/>
          <p:nvPr/>
        </p:nvPicPr>
        <p:blipFill rotWithShape="1">
          <a:blip r:embed="rId4">
            <a:alphaModFix/>
          </a:blip>
          <a:srcRect/>
          <a:stretch/>
        </p:blipFill>
        <p:spPr>
          <a:xfrm>
            <a:off x="11266388" y="5994452"/>
            <a:ext cx="938785" cy="818225"/>
          </a:xfrm>
          <a:prstGeom prst="rect">
            <a:avLst/>
          </a:prstGeom>
          <a:noFill/>
          <a:ln>
            <a:noFill/>
          </a:ln>
        </p:spPr>
      </p:pic>
    </p:spTree>
    <p:extLst>
      <p:ext uri="{BB962C8B-B14F-4D97-AF65-F5344CB8AC3E}">
        <p14:creationId xmlns:p14="http://schemas.microsoft.com/office/powerpoint/2010/main" val="330577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1" name="Rectangle 6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EFEE38-36BA-18F5-9DE1-059085816AD9}"/>
              </a:ext>
            </a:extLst>
          </p:cNvPr>
          <p:cNvSpPr>
            <a:spLocks noGrp="1"/>
          </p:cNvSpPr>
          <p:nvPr>
            <p:ph type="title"/>
          </p:nvPr>
        </p:nvSpPr>
        <p:spPr>
          <a:xfrm>
            <a:off x="1043631" y="873940"/>
            <a:ext cx="4928291" cy="1035781"/>
          </a:xfrm>
        </p:spPr>
        <p:txBody>
          <a:bodyPr vert="horz" lIns="91440" tIns="45720" rIns="91440" bIns="45720" rtlCol="0" anchor="ctr">
            <a:normAutofit fontScale="90000"/>
          </a:bodyPr>
          <a:lstStyle/>
          <a:p>
            <a:r>
              <a:rPr lang="en-US" sz="3600" b="1" dirty="0"/>
              <a:t>Gender Distribution of Customers</a:t>
            </a:r>
          </a:p>
        </p:txBody>
      </p:sp>
      <p:sp>
        <p:nvSpPr>
          <p:cNvPr id="67" name="Rectangle 66">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B5F32661-65DE-F02D-563E-703B54B26244}"/>
              </a:ext>
            </a:extLst>
          </p:cNvPr>
          <p:cNvSpPr txBox="1"/>
          <p:nvPr/>
        </p:nvSpPr>
        <p:spPr>
          <a:xfrm>
            <a:off x="7529003" y="1555778"/>
            <a:ext cx="3810000" cy="707886"/>
          </a:xfrm>
          <a:prstGeom prst="rect">
            <a:avLst/>
          </a:prstGeom>
          <a:noFill/>
        </p:spPr>
        <p:txBody>
          <a:bodyPr wrap="square" rtlCol="0">
            <a:spAutoFit/>
          </a:bodyPr>
          <a:lstStyle/>
          <a:p>
            <a:r>
              <a:rPr lang="en-US" sz="2000" b="0" dirty="0">
                <a:effectLst/>
                <a:cs typeface="Calibri Light" panose="020F0302020204030204" pitchFamily="34" charset="0"/>
              </a:rPr>
              <a:t>Percentages of male customers and female customers.</a:t>
            </a:r>
          </a:p>
        </p:txBody>
      </p:sp>
      <p:pic>
        <p:nvPicPr>
          <p:cNvPr id="3" name="İçerik Yer Tutucusu 4">
            <a:extLst>
              <a:ext uri="{FF2B5EF4-FFF2-40B4-BE49-F238E27FC236}">
                <a16:creationId xmlns:a16="http://schemas.microsoft.com/office/drawing/2014/main" id="{103D7559-D562-A48A-5299-4177688C78BA}"/>
              </a:ext>
            </a:extLst>
          </p:cNvPr>
          <p:cNvPicPr>
            <a:picLocks noGrp="1" noChangeAspect="1"/>
          </p:cNvPicPr>
          <p:nvPr>
            <p:ph idx="1"/>
          </p:nvPr>
        </p:nvPicPr>
        <p:blipFill>
          <a:blip r:embed="rId2"/>
          <a:stretch>
            <a:fillRect/>
          </a:stretch>
        </p:blipFill>
        <p:spPr>
          <a:xfrm>
            <a:off x="1206623" y="2298066"/>
            <a:ext cx="4457700" cy="3829050"/>
          </a:xfrm>
        </p:spPr>
      </p:pic>
      <p:pic>
        <p:nvPicPr>
          <p:cNvPr id="4" name="Resim 3">
            <a:extLst>
              <a:ext uri="{FF2B5EF4-FFF2-40B4-BE49-F238E27FC236}">
                <a16:creationId xmlns:a16="http://schemas.microsoft.com/office/drawing/2014/main" id="{1E59611F-DE0B-8C99-B85C-DD353EF8A8A8}"/>
              </a:ext>
            </a:extLst>
          </p:cNvPr>
          <p:cNvPicPr>
            <a:picLocks noChangeAspect="1"/>
          </p:cNvPicPr>
          <p:nvPr/>
        </p:nvPicPr>
        <p:blipFill>
          <a:blip r:embed="rId3"/>
          <a:stretch>
            <a:fillRect/>
          </a:stretch>
        </p:blipFill>
        <p:spPr>
          <a:xfrm>
            <a:off x="7529003" y="4426998"/>
            <a:ext cx="3201790" cy="881849"/>
          </a:xfrm>
          <a:prstGeom prst="rect">
            <a:avLst/>
          </a:prstGeom>
        </p:spPr>
      </p:pic>
      <p:pic>
        <p:nvPicPr>
          <p:cNvPr id="5" name="Google Shape;161;p2" descr="Icon&#10;&#10;Description automatically generated">
            <a:extLst>
              <a:ext uri="{FF2B5EF4-FFF2-40B4-BE49-F238E27FC236}">
                <a16:creationId xmlns:a16="http://schemas.microsoft.com/office/drawing/2014/main" id="{41D54C54-AF3D-C4D8-3635-94B91E5CDAA7}"/>
              </a:ext>
            </a:extLst>
          </p:cNvPr>
          <p:cNvPicPr preferRelativeResize="0"/>
          <p:nvPr/>
        </p:nvPicPr>
        <p:blipFill rotWithShape="1">
          <a:blip r:embed="rId4">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338673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EFEE38-36BA-18F5-9DE1-059085816AD9}"/>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800" b="1" kern="1200" dirty="0">
                <a:solidFill>
                  <a:schemeClr val="tx1"/>
                </a:solidFill>
                <a:latin typeface="+mj-lt"/>
                <a:ea typeface="+mj-ea"/>
                <a:cs typeface="+mj-cs"/>
              </a:rPr>
              <a:t>Existing and </a:t>
            </a:r>
            <a:r>
              <a:rPr lang="tr-TR" sz="3800" b="1" kern="1200" dirty="0">
                <a:solidFill>
                  <a:schemeClr val="tx1"/>
                </a:solidFill>
                <a:latin typeface="+mj-lt"/>
                <a:ea typeface="+mj-ea"/>
                <a:cs typeface="+mj-cs"/>
              </a:rPr>
              <a:t>A</a:t>
            </a:r>
            <a:r>
              <a:rPr lang="en-US" sz="3800" b="1" kern="1200" dirty="0" err="1">
                <a:solidFill>
                  <a:schemeClr val="tx1"/>
                </a:solidFill>
                <a:latin typeface="+mj-lt"/>
                <a:ea typeface="+mj-ea"/>
                <a:cs typeface="+mj-cs"/>
              </a:rPr>
              <a:t>ttrited</a:t>
            </a:r>
            <a:r>
              <a:rPr lang="en-US" sz="3800" b="1" kern="1200" dirty="0">
                <a:solidFill>
                  <a:schemeClr val="tx1"/>
                </a:solidFill>
                <a:latin typeface="+mj-lt"/>
                <a:ea typeface="+mj-ea"/>
                <a:cs typeface="+mj-cs"/>
              </a:rPr>
              <a:t> </a:t>
            </a:r>
            <a:r>
              <a:rPr lang="tr-TR" sz="3800" b="1" kern="1200" dirty="0">
                <a:solidFill>
                  <a:schemeClr val="tx1"/>
                </a:solidFill>
                <a:latin typeface="+mj-lt"/>
                <a:ea typeface="+mj-ea"/>
                <a:cs typeface="+mj-cs"/>
              </a:rPr>
              <a:t>C</a:t>
            </a:r>
            <a:r>
              <a:rPr lang="en-US" sz="3800" b="1" kern="1200" dirty="0" err="1">
                <a:solidFill>
                  <a:schemeClr val="tx1"/>
                </a:solidFill>
                <a:latin typeface="+mj-lt"/>
                <a:ea typeface="+mj-ea"/>
                <a:cs typeface="+mj-cs"/>
              </a:rPr>
              <a:t>ustomers</a:t>
            </a:r>
            <a:r>
              <a:rPr lang="en-US" sz="3800" b="1" kern="1200" dirty="0">
                <a:solidFill>
                  <a:schemeClr val="tx1"/>
                </a:solidFill>
                <a:latin typeface="+mj-lt"/>
                <a:ea typeface="+mj-ea"/>
                <a:cs typeface="+mj-cs"/>
              </a:rPr>
              <a:t> by </a:t>
            </a:r>
            <a:r>
              <a:rPr lang="tr-TR" sz="3800" b="1" kern="1200" dirty="0">
                <a:solidFill>
                  <a:schemeClr val="tx1"/>
                </a:solidFill>
                <a:latin typeface="+mj-lt"/>
                <a:ea typeface="+mj-ea"/>
                <a:cs typeface="+mj-cs"/>
              </a:rPr>
              <a:t>G</a:t>
            </a:r>
            <a:r>
              <a:rPr lang="en-US" sz="3800" b="1" kern="1200" dirty="0">
                <a:solidFill>
                  <a:schemeClr val="tx1"/>
                </a:solidFill>
                <a:latin typeface="+mj-lt"/>
                <a:ea typeface="+mj-ea"/>
                <a:cs typeface="+mj-cs"/>
              </a:rPr>
              <a:t>ender</a:t>
            </a:r>
          </a:p>
        </p:txBody>
      </p:sp>
      <p:grpSp>
        <p:nvGrpSpPr>
          <p:cNvPr id="78" name="Group 7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9" name="Rectangle 7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çerik Yer Tutucusu 4">
            <a:extLst>
              <a:ext uri="{FF2B5EF4-FFF2-40B4-BE49-F238E27FC236}">
                <a16:creationId xmlns:a16="http://schemas.microsoft.com/office/drawing/2014/main" id="{C5B6028B-C56E-AE29-42EF-1DE9F6A19077}"/>
              </a:ext>
            </a:extLst>
          </p:cNvPr>
          <p:cNvPicPr>
            <a:picLocks noChangeAspect="1"/>
          </p:cNvPicPr>
          <p:nvPr/>
        </p:nvPicPr>
        <p:blipFill>
          <a:blip r:embed="rId2"/>
          <a:stretch>
            <a:fillRect/>
          </a:stretch>
        </p:blipFill>
        <p:spPr>
          <a:xfrm>
            <a:off x="6162564" y="666728"/>
            <a:ext cx="5055856" cy="5465791"/>
          </a:xfrm>
          <a:prstGeom prst="rect">
            <a:avLst/>
          </a:prstGeom>
        </p:spPr>
      </p:pic>
      <p:sp>
        <p:nvSpPr>
          <p:cNvPr id="8" name="Metin kutusu 7">
            <a:extLst>
              <a:ext uri="{FF2B5EF4-FFF2-40B4-BE49-F238E27FC236}">
                <a16:creationId xmlns:a16="http://schemas.microsoft.com/office/drawing/2014/main" id="{B5F32661-65DE-F02D-563E-703B54B26244}"/>
              </a:ext>
            </a:extLst>
          </p:cNvPr>
          <p:cNvSpPr txBox="1"/>
          <p:nvPr/>
        </p:nvSpPr>
        <p:spPr>
          <a:xfrm>
            <a:off x="7529003" y="1555778"/>
            <a:ext cx="3810000" cy="400110"/>
          </a:xfrm>
          <a:prstGeom prst="rect">
            <a:avLst/>
          </a:prstGeom>
          <a:noFill/>
        </p:spPr>
        <p:txBody>
          <a:bodyPr wrap="square" rtlCol="0">
            <a:spAutoFit/>
          </a:bodyPr>
          <a:lstStyle/>
          <a:p>
            <a:endParaRPr lang="en-US" sz="2000" b="0" dirty="0">
              <a:effectLst/>
              <a:cs typeface="Calibri Light" panose="020F0302020204030204" pitchFamily="34" charset="0"/>
            </a:endParaRPr>
          </a:p>
        </p:txBody>
      </p:sp>
      <p:pic>
        <p:nvPicPr>
          <p:cNvPr id="3" name="Google Shape;161;p2" descr="Icon&#10;&#10;Description automatically generated">
            <a:extLst>
              <a:ext uri="{FF2B5EF4-FFF2-40B4-BE49-F238E27FC236}">
                <a16:creationId xmlns:a16="http://schemas.microsoft.com/office/drawing/2014/main" id="{E4E4C291-B98A-0AC3-6701-7C6B27146DCF}"/>
              </a:ext>
            </a:extLst>
          </p:cNvPr>
          <p:cNvPicPr preferRelativeResize="0"/>
          <p:nvPr/>
        </p:nvPicPr>
        <p:blipFill rotWithShape="1">
          <a:blip r:embed="rId3">
            <a:alphaModFix/>
          </a:blip>
          <a:srcRect/>
          <a:stretch/>
        </p:blipFill>
        <p:spPr>
          <a:xfrm>
            <a:off x="11225781" y="6000169"/>
            <a:ext cx="938785" cy="818225"/>
          </a:xfrm>
          <a:prstGeom prst="rect">
            <a:avLst/>
          </a:prstGeom>
          <a:noFill/>
          <a:ln>
            <a:noFill/>
          </a:ln>
        </p:spPr>
      </p:pic>
    </p:spTree>
    <p:extLst>
      <p:ext uri="{BB962C8B-B14F-4D97-AF65-F5344CB8AC3E}">
        <p14:creationId xmlns:p14="http://schemas.microsoft.com/office/powerpoint/2010/main" val="275269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4" name="Straight Connector 2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49C51F5F-4061-47CE-1483-2F27C83441FF}"/>
              </a:ext>
            </a:extLst>
          </p:cNvPr>
          <p:cNvSpPr>
            <a:spLocks noGrp="1"/>
          </p:cNvSpPr>
          <p:nvPr>
            <p:ph type="title"/>
          </p:nvPr>
        </p:nvSpPr>
        <p:spPr>
          <a:xfrm>
            <a:off x="630936" y="495992"/>
            <a:ext cx="4195140" cy="5638831"/>
          </a:xfrm>
          <a:noFill/>
        </p:spPr>
        <p:txBody>
          <a:bodyPr anchor="ctr">
            <a:normAutofit/>
          </a:bodyPr>
          <a:lstStyle/>
          <a:p>
            <a:r>
              <a:rPr lang="tr-TR" sz="4800" dirty="0"/>
              <a:t>OUTLINE</a:t>
            </a:r>
          </a:p>
        </p:txBody>
      </p:sp>
      <p:pic>
        <p:nvPicPr>
          <p:cNvPr id="4" name="Google Shape;161;p2" descr="Icon&#10;&#10;Description automatically generated">
            <a:extLst>
              <a:ext uri="{FF2B5EF4-FFF2-40B4-BE49-F238E27FC236}">
                <a16:creationId xmlns:a16="http://schemas.microsoft.com/office/drawing/2014/main" id="{1204B70E-5EE9-F65B-2B30-5CDE293A9016}"/>
              </a:ext>
            </a:extLst>
          </p:cNvPr>
          <p:cNvPicPr preferRelativeResize="0"/>
          <p:nvPr/>
        </p:nvPicPr>
        <p:blipFill rotWithShape="1">
          <a:blip r:embed="rId2">
            <a:alphaModFix/>
          </a:blip>
          <a:srcRect/>
          <a:stretch/>
        </p:blipFill>
        <p:spPr>
          <a:xfrm>
            <a:off x="11184029" y="5979851"/>
            <a:ext cx="938785" cy="818225"/>
          </a:xfrm>
          <a:prstGeom prst="rect">
            <a:avLst/>
          </a:prstGeom>
          <a:noFill/>
          <a:ln>
            <a:noFill/>
          </a:ln>
        </p:spPr>
      </p:pic>
      <p:graphicFrame>
        <p:nvGraphicFramePr>
          <p:cNvPr id="15" name="İçerik Yer Tutucusu 2">
            <a:extLst>
              <a:ext uri="{FF2B5EF4-FFF2-40B4-BE49-F238E27FC236}">
                <a16:creationId xmlns:a16="http://schemas.microsoft.com/office/drawing/2014/main" id="{B7573D75-6BE9-47E8-B9B2-028A421FEF7C}"/>
              </a:ext>
            </a:extLst>
          </p:cNvPr>
          <p:cNvGraphicFramePr>
            <a:graphicFrameLocks noGrp="1"/>
          </p:cNvGraphicFramePr>
          <p:nvPr>
            <p:ph idx="1"/>
            <p:extLst>
              <p:ext uri="{D42A27DB-BD31-4B8C-83A1-F6EECF244321}">
                <p14:modId xmlns:p14="http://schemas.microsoft.com/office/powerpoint/2010/main" val="1191422230"/>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28526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1" name="Rectangle 6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EFEE38-36BA-18F5-9DE1-059085816AD9}"/>
              </a:ext>
            </a:extLst>
          </p:cNvPr>
          <p:cNvSpPr>
            <a:spLocks noGrp="1"/>
          </p:cNvSpPr>
          <p:nvPr>
            <p:ph type="title"/>
          </p:nvPr>
        </p:nvSpPr>
        <p:spPr>
          <a:xfrm>
            <a:off x="1043631" y="873940"/>
            <a:ext cx="4928291" cy="1035781"/>
          </a:xfrm>
        </p:spPr>
        <p:txBody>
          <a:bodyPr vert="horz" lIns="91440" tIns="45720" rIns="91440" bIns="45720" rtlCol="0" anchor="ctr">
            <a:normAutofit fontScale="90000"/>
          </a:bodyPr>
          <a:lstStyle/>
          <a:p>
            <a:r>
              <a:rPr lang="tr-TR" sz="3600" b="1" dirty="0">
                <a:effectLst/>
              </a:rPr>
              <a:t>Age Distribution of </a:t>
            </a:r>
            <a:r>
              <a:rPr lang="tr-TR" sz="3600" b="1" dirty="0" err="1">
                <a:effectLst/>
              </a:rPr>
              <a:t>Customers</a:t>
            </a:r>
            <a:endParaRPr lang="en-US" sz="3600" b="1" dirty="0"/>
          </a:p>
        </p:txBody>
      </p:sp>
      <p:sp>
        <p:nvSpPr>
          <p:cNvPr id="67" name="Rectangle 66">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B5F32661-65DE-F02D-563E-703B54B26244}"/>
              </a:ext>
            </a:extLst>
          </p:cNvPr>
          <p:cNvSpPr txBox="1"/>
          <p:nvPr/>
        </p:nvSpPr>
        <p:spPr>
          <a:xfrm>
            <a:off x="7098110" y="1047164"/>
            <a:ext cx="3810000" cy="2431435"/>
          </a:xfrm>
          <a:prstGeom prst="rect">
            <a:avLst/>
          </a:prstGeom>
          <a:noFill/>
        </p:spPr>
        <p:txBody>
          <a:bodyPr wrap="square" rtlCol="0">
            <a:spAutoFit/>
          </a:bodyPr>
          <a:lstStyle/>
          <a:p>
            <a:r>
              <a:rPr lang="en-US" sz="2000" b="0" dirty="0">
                <a:effectLst/>
              </a:rPr>
              <a:t>We see that the most common age is 46. 337 customers were 46 years old. the minimum number of ages are 66, 68, 70 and 73 and there is only 1 customer from each. </a:t>
            </a:r>
          </a:p>
          <a:p>
            <a:endParaRPr lang="tr-TR" sz="3200" dirty="0"/>
          </a:p>
          <a:p>
            <a:r>
              <a:rPr lang="tr-TR" sz="2000" b="0" dirty="0">
                <a:effectLst/>
                <a:cs typeface="Calibri Light" panose="020F0302020204030204" pitchFamily="34" charset="0"/>
              </a:rPr>
              <a:t> </a:t>
            </a:r>
            <a:endParaRPr lang="en-US" sz="2000" b="0" dirty="0">
              <a:effectLst/>
              <a:cs typeface="Calibri Light" panose="020F0302020204030204" pitchFamily="34" charset="0"/>
            </a:endParaRPr>
          </a:p>
        </p:txBody>
      </p:sp>
      <p:pic>
        <p:nvPicPr>
          <p:cNvPr id="7" name="İçerik Yer Tutucusu 6">
            <a:extLst>
              <a:ext uri="{FF2B5EF4-FFF2-40B4-BE49-F238E27FC236}">
                <a16:creationId xmlns:a16="http://schemas.microsoft.com/office/drawing/2014/main" id="{D6C46FB6-2D27-536D-0BA4-241628F61DB8}"/>
              </a:ext>
            </a:extLst>
          </p:cNvPr>
          <p:cNvPicPr>
            <a:picLocks noGrp="1" noChangeAspect="1"/>
          </p:cNvPicPr>
          <p:nvPr>
            <p:ph idx="1"/>
          </p:nvPr>
        </p:nvPicPr>
        <p:blipFill>
          <a:blip r:embed="rId2"/>
          <a:stretch>
            <a:fillRect/>
          </a:stretch>
        </p:blipFill>
        <p:spPr>
          <a:xfrm>
            <a:off x="706560" y="2191804"/>
            <a:ext cx="5457825" cy="4248150"/>
          </a:xfrm>
          <a:prstGeom prst="rect">
            <a:avLst/>
          </a:prstGeom>
        </p:spPr>
      </p:pic>
      <p:pic>
        <p:nvPicPr>
          <p:cNvPr id="10" name="Resim 9">
            <a:extLst>
              <a:ext uri="{FF2B5EF4-FFF2-40B4-BE49-F238E27FC236}">
                <a16:creationId xmlns:a16="http://schemas.microsoft.com/office/drawing/2014/main" id="{DC1322D7-7295-13A5-C7EA-9ABE320F23DD}"/>
              </a:ext>
            </a:extLst>
          </p:cNvPr>
          <p:cNvPicPr>
            <a:picLocks noChangeAspect="1"/>
          </p:cNvPicPr>
          <p:nvPr/>
        </p:nvPicPr>
        <p:blipFill>
          <a:blip r:embed="rId3"/>
          <a:stretch>
            <a:fillRect/>
          </a:stretch>
        </p:blipFill>
        <p:spPr>
          <a:xfrm>
            <a:off x="7552346" y="3541490"/>
            <a:ext cx="803568" cy="2679191"/>
          </a:xfrm>
          <a:prstGeom prst="rect">
            <a:avLst/>
          </a:prstGeom>
        </p:spPr>
      </p:pic>
      <p:pic>
        <p:nvPicPr>
          <p:cNvPr id="12" name="Resim 11">
            <a:extLst>
              <a:ext uri="{FF2B5EF4-FFF2-40B4-BE49-F238E27FC236}">
                <a16:creationId xmlns:a16="http://schemas.microsoft.com/office/drawing/2014/main" id="{136612CD-2308-577F-A1BE-F771A2AE6777}"/>
              </a:ext>
            </a:extLst>
          </p:cNvPr>
          <p:cNvPicPr>
            <a:picLocks noChangeAspect="1"/>
          </p:cNvPicPr>
          <p:nvPr/>
        </p:nvPicPr>
        <p:blipFill>
          <a:blip r:embed="rId4"/>
          <a:stretch>
            <a:fillRect/>
          </a:stretch>
        </p:blipFill>
        <p:spPr>
          <a:xfrm>
            <a:off x="9652665" y="3532771"/>
            <a:ext cx="840799" cy="2687910"/>
          </a:xfrm>
          <a:prstGeom prst="rect">
            <a:avLst/>
          </a:prstGeom>
        </p:spPr>
      </p:pic>
      <p:pic>
        <p:nvPicPr>
          <p:cNvPr id="3" name="Google Shape;161;p2" descr="Icon&#10;&#10;Description automatically generated">
            <a:extLst>
              <a:ext uri="{FF2B5EF4-FFF2-40B4-BE49-F238E27FC236}">
                <a16:creationId xmlns:a16="http://schemas.microsoft.com/office/drawing/2014/main" id="{FD6CE1BA-7FA5-CE56-612B-746B17D754E6}"/>
              </a:ext>
            </a:extLst>
          </p:cNvPr>
          <p:cNvPicPr preferRelativeResize="0"/>
          <p:nvPr/>
        </p:nvPicPr>
        <p:blipFill rotWithShape="1">
          <a:blip r:embed="rId5">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56698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1BE8D13-902C-14DC-06A6-E82DF959499B}"/>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b="1" dirty="0">
                <a:effectLst/>
              </a:rPr>
              <a:t>Distribution of </a:t>
            </a:r>
            <a:r>
              <a:rPr lang="tr-TR" sz="3600" b="1" dirty="0">
                <a:effectLst/>
              </a:rPr>
              <a:t>C</a:t>
            </a:r>
            <a:r>
              <a:rPr lang="en-US" sz="3600" b="1" dirty="0" err="1">
                <a:effectLst/>
              </a:rPr>
              <a:t>ustomers</a:t>
            </a:r>
            <a:r>
              <a:rPr lang="en-US" sz="3600" b="1" dirty="0">
                <a:effectLst/>
              </a:rPr>
              <a:t> by </a:t>
            </a:r>
            <a:r>
              <a:rPr lang="tr-TR" sz="3600" b="1" dirty="0">
                <a:effectLst/>
              </a:rPr>
              <a:t>A</a:t>
            </a:r>
            <a:r>
              <a:rPr lang="en-US" sz="3600" b="1" dirty="0" err="1">
                <a:effectLst/>
              </a:rPr>
              <a:t>ge</a:t>
            </a:r>
            <a:r>
              <a:rPr lang="en-US" sz="3600" b="1" dirty="0">
                <a:effectLst/>
              </a:rPr>
              <a:t> </a:t>
            </a:r>
            <a:r>
              <a:rPr lang="tr-TR" sz="3600" b="1" dirty="0">
                <a:effectLst/>
              </a:rPr>
              <a:t>G</a:t>
            </a:r>
            <a:r>
              <a:rPr lang="en-US" sz="3600" b="1" dirty="0" err="1">
                <a:effectLst/>
              </a:rPr>
              <a:t>roups</a:t>
            </a:r>
            <a:endParaRPr lang="en-US" sz="3600" b="0" dirty="0">
              <a:effectLst/>
            </a:endParaRP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Resim 8">
            <a:extLst>
              <a:ext uri="{FF2B5EF4-FFF2-40B4-BE49-F238E27FC236}">
                <a16:creationId xmlns:a16="http://schemas.microsoft.com/office/drawing/2014/main" id="{F2225F33-F9A2-93D6-2858-F48ACB18204D}"/>
              </a:ext>
            </a:extLst>
          </p:cNvPr>
          <p:cNvPicPr>
            <a:picLocks noChangeAspect="1"/>
          </p:cNvPicPr>
          <p:nvPr/>
        </p:nvPicPr>
        <p:blipFill>
          <a:blip r:embed="rId2"/>
          <a:stretch>
            <a:fillRect/>
          </a:stretch>
        </p:blipFill>
        <p:spPr>
          <a:xfrm>
            <a:off x="1165367" y="2086080"/>
            <a:ext cx="3932035" cy="4653297"/>
          </a:xfrm>
          <a:prstGeom prst="rect">
            <a:avLst/>
          </a:prstGeom>
        </p:spPr>
      </p:pic>
      <p:pic>
        <p:nvPicPr>
          <p:cNvPr id="3" name="Google Shape;161;p2" descr="Icon&#10;&#10;Description automatically generated">
            <a:extLst>
              <a:ext uri="{FF2B5EF4-FFF2-40B4-BE49-F238E27FC236}">
                <a16:creationId xmlns:a16="http://schemas.microsoft.com/office/drawing/2014/main" id="{03AFDACF-1B76-AAC4-9A27-532CB6CB4875}"/>
              </a:ext>
            </a:extLst>
          </p:cNvPr>
          <p:cNvPicPr preferRelativeResize="0"/>
          <p:nvPr/>
        </p:nvPicPr>
        <p:blipFill rotWithShape="1">
          <a:blip r:embed="rId3">
            <a:alphaModFix/>
          </a:blip>
          <a:srcRect/>
          <a:stretch/>
        </p:blipFill>
        <p:spPr>
          <a:xfrm>
            <a:off x="11435580" y="6134100"/>
            <a:ext cx="756420" cy="723899"/>
          </a:xfrm>
          <a:prstGeom prst="rect">
            <a:avLst/>
          </a:prstGeom>
          <a:noFill/>
          <a:ln>
            <a:noFill/>
          </a:ln>
        </p:spPr>
      </p:pic>
      <p:pic>
        <p:nvPicPr>
          <p:cNvPr id="7" name="Resim 6">
            <a:extLst>
              <a:ext uri="{FF2B5EF4-FFF2-40B4-BE49-F238E27FC236}">
                <a16:creationId xmlns:a16="http://schemas.microsoft.com/office/drawing/2014/main" id="{81B7ADD7-215F-1570-DDE1-0ADC2B16AEB9}"/>
              </a:ext>
            </a:extLst>
          </p:cNvPr>
          <p:cNvPicPr>
            <a:picLocks noChangeAspect="1"/>
          </p:cNvPicPr>
          <p:nvPr/>
        </p:nvPicPr>
        <p:blipFill>
          <a:blip r:embed="rId4"/>
          <a:stretch>
            <a:fillRect/>
          </a:stretch>
        </p:blipFill>
        <p:spPr>
          <a:xfrm>
            <a:off x="6262769" y="2086080"/>
            <a:ext cx="5172811" cy="4771919"/>
          </a:xfrm>
          <a:prstGeom prst="rect">
            <a:avLst/>
          </a:prstGeom>
        </p:spPr>
      </p:pic>
      <p:sp>
        <p:nvSpPr>
          <p:cNvPr id="12" name="Metin kutusu 11">
            <a:extLst>
              <a:ext uri="{FF2B5EF4-FFF2-40B4-BE49-F238E27FC236}">
                <a16:creationId xmlns:a16="http://schemas.microsoft.com/office/drawing/2014/main" id="{44FAB872-D7C1-5548-6D76-C3D2E5046B7D}"/>
              </a:ext>
            </a:extLst>
          </p:cNvPr>
          <p:cNvSpPr txBox="1"/>
          <p:nvPr/>
        </p:nvSpPr>
        <p:spPr>
          <a:xfrm>
            <a:off x="6381750" y="565679"/>
            <a:ext cx="5053830" cy="1354217"/>
          </a:xfrm>
          <a:prstGeom prst="rect">
            <a:avLst/>
          </a:prstGeom>
          <a:noFill/>
        </p:spPr>
        <p:txBody>
          <a:bodyPr wrap="square" rtlCol="0">
            <a:spAutoFit/>
          </a:bodyPr>
          <a:lstStyle/>
          <a:p>
            <a:r>
              <a:rPr lang="en-US" sz="1600" dirty="0">
                <a:effectLst/>
              </a:rPr>
              <a:t>In general, the most common ages are between 42 and 54, and the frequency decreases as age increases or decreases from this range. Ages with the lowest numbers are under 30 and over 65.</a:t>
            </a:r>
          </a:p>
          <a:p>
            <a:endParaRPr lang="tr-TR" sz="1600" dirty="0"/>
          </a:p>
        </p:txBody>
      </p:sp>
    </p:spTree>
    <p:extLst>
      <p:ext uri="{BB962C8B-B14F-4D97-AF65-F5344CB8AC3E}">
        <p14:creationId xmlns:p14="http://schemas.microsoft.com/office/powerpoint/2010/main" val="385265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3A9892E-7F6A-6C99-72AB-D8073D6AE33C}"/>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300" b="1" dirty="0">
                <a:effectLst/>
              </a:rPr>
              <a:t>The Number of Dependents of the Customers</a:t>
            </a:r>
            <a:endParaRPr lang="en-US" sz="3300" b="0" dirty="0">
              <a:effectLst/>
            </a:endParaRPr>
          </a:p>
        </p:txBody>
      </p:sp>
      <p:sp>
        <p:nvSpPr>
          <p:cNvPr id="20"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çerik Yer Tutucusu 8">
            <a:extLst>
              <a:ext uri="{FF2B5EF4-FFF2-40B4-BE49-F238E27FC236}">
                <a16:creationId xmlns:a16="http://schemas.microsoft.com/office/drawing/2014/main" id="{C5330E4C-0B8F-9483-0900-5BA9AEABFEC7}"/>
              </a:ext>
            </a:extLst>
          </p:cNvPr>
          <p:cNvPicPr>
            <a:picLocks noGrp="1" noChangeAspect="1"/>
          </p:cNvPicPr>
          <p:nvPr>
            <p:ph idx="1"/>
          </p:nvPr>
        </p:nvPicPr>
        <p:blipFill>
          <a:blip r:embed="rId2"/>
          <a:stretch>
            <a:fillRect/>
          </a:stretch>
        </p:blipFill>
        <p:spPr>
          <a:xfrm>
            <a:off x="549058" y="2096284"/>
            <a:ext cx="5431536" cy="4195861"/>
          </a:xfrm>
          <a:prstGeom prst="rect">
            <a:avLst/>
          </a:prstGeom>
        </p:spPr>
      </p:pic>
      <p:pic>
        <p:nvPicPr>
          <p:cNvPr id="11" name="Resim 10">
            <a:extLst>
              <a:ext uri="{FF2B5EF4-FFF2-40B4-BE49-F238E27FC236}">
                <a16:creationId xmlns:a16="http://schemas.microsoft.com/office/drawing/2014/main" id="{302D4029-1C78-B65A-22F1-ED3187F9CBA4}"/>
              </a:ext>
            </a:extLst>
          </p:cNvPr>
          <p:cNvPicPr>
            <a:picLocks noChangeAspect="1"/>
          </p:cNvPicPr>
          <p:nvPr/>
        </p:nvPicPr>
        <p:blipFill>
          <a:blip r:embed="rId3"/>
          <a:stretch>
            <a:fillRect/>
          </a:stretch>
        </p:blipFill>
        <p:spPr>
          <a:xfrm>
            <a:off x="6211408" y="3012088"/>
            <a:ext cx="5431536" cy="2354226"/>
          </a:xfrm>
          <a:prstGeom prst="rect">
            <a:avLst/>
          </a:prstGeom>
        </p:spPr>
      </p:pic>
      <p:sp>
        <p:nvSpPr>
          <p:cNvPr id="12" name="Metin kutusu 11">
            <a:extLst>
              <a:ext uri="{FF2B5EF4-FFF2-40B4-BE49-F238E27FC236}">
                <a16:creationId xmlns:a16="http://schemas.microsoft.com/office/drawing/2014/main" id="{9029496A-C88F-60C7-5F6D-E808F49B65CC}"/>
              </a:ext>
            </a:extLst>
          </p:cNvPr>
          <p:cNvSpPr txBox="1"/>
          <p:nvPr/>
        </p:nvSpPr>
        <p:spPr>
          <a:xfrm>
            <a:off x="6383723" y="407600"/>
            <a:ext cx="5086905" cy="1384995"/>
          </a:xfrm>
          <a:prstGeom prst="rect">
            <a:avLst/>
          </a:prstGeom>
          <a:noFill/>
        </p:spPr>
        <p:txBody>
          <a:bodyPr wrap="square" rtlCol="0">
            <a:spAutoFit/>
          </a:bodyPr>
          <a:lstStyle/>
          <a:p>
            <a:r>
              <a:rPr lang="en-US" sz="1400" b="0" dirty="0">
                <a:effectLst/>
              </a:rPr>
              <a:t>When we examine the number of dependents of a customer, we see that the most common number is 3. The number of dependents of 1929 customers is 3. Then it is 2 with 1880 customers. There are 1274 customers for 1 person and 1077 customers for 4 people. The least common are 0 and 5, with 636 and 285 customers, respectively.</a:t>
            </a:r>
          </a:p>
        </p:txBody>
      </p:sp>
      <p:pic>
        <p:nvPicPr>
          <p:cNvPr id="3" name="Google Shape;161;p2" descr="Icon&#10;&#10;Description automatically generated">
            <a:extLst>
              <a:ext uri="{FF2B5EF4-FFF2-40B4-BE49-F238E27FC236}">
                <a16:creationId xmlns:a16="http://schemas.microsoft.com/office/drawing/2014/main" id="{0260639C-ECDB-5B3B-B1ED-933B731A02C2}"/>
              </a:ext>
            </a:extLst>
          </p:cNvPr>
          <p:cNvPicPr preferRelativeResize="0"/>
          <p:nvPr/>
        </p:nvPicPr>
        <p:blipFill rotWithShape="1">
          <a:blip r:embed="rId4">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412402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C49C946-4C2B-8A1B-4906-B061E890482D}"/>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5400" b="1" dirty="0">
                <a:effectLst/>
              </a:rPr>
              <a:t>Marital Status Distribution</a:t>
            </a:r>
            <a:endParaRPr lang="en-US" sz="5400" b="0" dirty="0">
              <a:effectLst/>
            </a:endParaRP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2FBFD8CB-DE07-7D72-C897-2A8292A79543}"/>
              </a:ext>
            </a:extLst>
          </p:cNvPr>
          <p:cNvPicPr>
            <a:picLocks noGrp="1" noChangeAspect="1"/>
          </p:cNvPicPr>
          <p:nvPr>
            <p:ph idx="1"/>
          </p:nvPr>
        </p:nvPicPr>
        <p:blipFill>
          <a:blip r:embed="rId2"/>
          <a:stretch>
            <a:fillRect/>
          </a:stretch>
        </p:blipFill>
        <p:spPr>
          <a:xfrm>
            <a:off x="7801438" y="471748"/>
            <a:ext cx="2950297" cy="2552007"/>
          </a:xfrm>
          <a:prstGeom prst="rect">
            <a:avLst/>
          </a:prstGeom>
        </p:spPr>
      </p:pic>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BEE772E6-6188-31AB-C31E-8C91A21F2064}"/>
              </a:ext>
            </a:extLst>
          </p:cNvPr>
          <p:cNvPicPr>
            <a:picLocks noChangeAspect="1"/>
          </p:cNvPicPr>
          <p:nvPr/>
        </p:nvPicPr>
        <p:blipFill>
          <a:blip r:embed="rId3"/>
          <a:stretch>
            <a:fillRect/>
          </a:stretch>
        </p:blipFill>
        <p:spPr>
          <a:xfrm>
            <a:off x="7114162" y="4298119"/>
            <a:ext cx="4324849" cy="1308228"/>
          </a:xfrm>
          <a:prstGeom prst="rect">
            <a:avLst/>
          </a:prstGeom>
        </p:spPr>
      </p:pic>
      <p:pic>
        <p:nvPicPr>
          <p:cNvPr id="3" name="Google Shape;161;p2" descr="Icon&#10;&#10;Description automatically generated">
            <a:extLst>
              <a:ext uri="{FF2B5EF4-FFF2-40B4-BE49-F238E27FC236}">
                <a16:creationId xmlns:a16="http://schemas.microsoft.com/office/drawing/2014/main" id="{ED60B3F1-6140-4CDB-5B58-4116B17DFFAD}"/>
              </a:ext>
            </a:extLst>
          </p:cNvPr>
          <p:cNvPicPr preferRelativeResize="0"/>
          <p:nvPr/>
        </p:nvPicPr>
        <p:blipFill rotWithShape="1">
          <a:blip r:embed="rId4">
            <a:alphaModFix/>
          </a:blip>
          <a:srcRect/>
          <a:stretch/>
        </p:blipFill>
        <p:spPr>
          <a:xfrm>
            <a:off x="11204065" y="6033103"/>
            <a:ext cx="938785" cy="818225"/>
          </a:xfrm>
          <a:prstGeom prst="rect">
            <a:avLst/>
          </a:prstGeom>
          <a:noFill/>
          <a:ln>
            <a:noFill/>
          </a:ln>
        </p:spPr>
      </p:pic>
    </p:spTree>
    <p:extLst>
      <p:ext uri="{BB962C8B-B14F-4D97-AF65-F5344CB8AC3E}">
        <p14:creationId xmlns:p14="http://schemas.microsoft.com/office/powerpoint/2010/main" val="290758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CB32517-748B-525F-4681-51492958F276}"/>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kern="1200" dirty="0">
                <a:solidFill>
                  <a:schemeClr val="tx1"/>
                </a:solidFill>
                <a:effectLst/>
                <a:latin typeface="+mj-lt"/>
                <a:ea typeface="+mj-ea"/>
                <a:cs typeface="+mj-cs"/>
              </a:rPr>
              <a:t>Marital Status Distribution</a:t>
            </a:r>
            <a:br>
              <a:rPr lang="en-US" sz="3700" b="1" kern="1200" dirty="0">
                <a:solidFill>
                  <a:schemeClr val="tx1"/>
                </a:solidFill>
                <a:effectLst/>
                <a:latin typeface="+mj-lt"/>
                <a:ea typeface="+mj-ea"/>
                <a:cs typeface="+mj-cs"/>
              </a:rPr>
            </a:br>
            <a:r>
              <a:rPr lang="en-US" sz="3700" b="1" i="0" kern="1200" dirty="0">
                <a:solidFill>
                  <a:schemeClr val="tx1"/>
                </a:solidFill>
                <a:effectLst/>
                <a:latin typeface="+mj-lt"/>
                <a:ea typeface="+mj-ea"/>
                <a:cs typeface="+mj-cs"/>
              </a:rPr>
              <a:t>by </a:t>
            </a:r>
            <a:r>
              <a:rPr lang="tr-TR" sz="3700" b="1" i="0" kern="1200" dirty="0">
                <a:solidFill>
                  <a:schemeClr val="tx1"/>
                </a:solidFill>
                <a:effectLst/>
                <a:latin typeface="+mj-lt"/>
                <a:ea typeface="+mj-ea"/>
                <a:cs typeface="+mj-cs"/>
              </a:rPr>
              <a:t>G</a:t>
            </a:r>
            <a:r>
              <a:rPr lang="en-US" sz="3700" b="1" i="0" kern="1200" dirty="0">
                <a:solidFill>
                  <a:schemeClr val="tx1"/>
                </a:solidFill>
                <a:effectLst/>
                <a:latin typeface="+mj-lt"/>
                <a:ea typeface="+mj-ea"/>
                <a:cs typeface="+mj-cs"/>
              </a:rPr>
              <a:t>ender</a:t>
            </a:r>
            <a:endParaRPr lang="en-US" sz="3700" b="1"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0FA4118D-18AE-5441-A2FB-2A329A6FF000}"/>
              </a:ext>
            </a:extLst>
          </p:cNvPr>
          <p:cNvPicPr>
            <a:picLocks noGrp="1" noChangeAspect="1"/>
          </p:cNvPicPr>
          <p:nvPr>
            <p:ph idx="1"/>
          </p:nvPr>
        </p:nvPicPr>
        <p:blipFill>
          <a:blip r:embed="rId2"/>
          <a:stretch>
            <a:fillRect/>
          </a:stretch>
        </p:blipFill>
        <p:spPr>
          <a:xfrm>
            <a:off x="454467" y="1950002"/>
            <a:ext cx="7970229" cy="3028950"/>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161;p2" descr="Icon&#10;&#10;Description automatically generated">
            <a:extLst>
              <a:ext uri="{FF2B5EF4-FFF2-40B4-BE49-F238E27FC236}">
                <a16:creationId xmlns:a16="http://schemas.microsoft.com/office/drawing/2014/main" id="{F69ADEE0-FDD6-BAF7-BC19-79CA60AC7268}"/>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2585432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84414A8-7149-B2EA-6A35-389D1299E9E5}"/>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4600" b="1" dirty="0">
                <a:effectLst/>
              </a:rPr>
              <a:t>Existing and </a:t>
            </a:r>
            <a:r>
              <a:rPr lang="en-US" sz="4600" b="1" dirty="0" err="1">
                <a:effectLst/>
              </a:rPr>
              <a:t>Attrited</a:t>
            </a:r>
            <a:r>
              <a:rPr lang="en-US" sz="4600" b="1" dirty="0">
                <a:effectLst/>
              </a:rPr>
              <a:t> Customers by Marital Status and Gender</a:t>
            </a:r>
            <a:endParaRPr lang="en-US" sz="4600" dirty="0"/>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1B890209-9A1E-E5E6-BDF7-109A30B690E0}"/>
              </a:ext>
            </a:extLst>
          </p:cNvPr>
          <p:cNvPicPr>
            <a:picLocks noChangeAspect="1"/>
          </p:cNvPicPr>
          <p:nvPr/>
        </p:nvPicPr>
        <p:blipFill>
          <a:blip r:embed="rId2"/>
          <a:stretch>
            <a:fillRect/>
          </a:stretch>
        </p:blipFill>
        <p:spPr>
          <a:xfrm>
            <a:off x="7699776" y="471748"/>
            <a:ext cx="3153620" cy="2552007"/>
          </a:xfrm>
          <a:prstGeom prst="rect">
            <a:avLst/>
          </a:prstGeom>
        </p:spPr>
      </p:pic>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05F78745-C2AA-31A8-EBDF-738142B5486F}"/>
              </a:ext>
            </a:extLst>
          </p:cNvPr>
          <p:cNvPicPr>
            <a:picLocks noGrp="1" noChangeAspect="1"/>
          </p:cNvPicPr>
          <p:nvPr>
            <p:ph idx="1"/>
          </p:nvPr>
        </p:nvPicPr>
        <p:blipFill>
          <a:blip r:embed="rId3"/>
          <a:stretch>
            <a:fillRect/>
          </a:stretch>
        </p:blipFill>
        <p:spPr>
          <a:xfrm>
            <a:off x="7546412" y="3676230"/>
            <a:ext cx="3460348" cy="2552007"/>
          </a:xfrm>
          <a:prstGeom prst="rect">
            <a:avLst/>
          </a:prstGeom>
        </p:spPr>
      </p:pic>
      <p:pic>
        <p:nvPicPr>
          <p:cNvPr id="3" name="Google Shape;161;p2" descr="Icon&#10;&#10;Description automatically generated">
            <a:extLst>
              <a:ext uri="{FF2B5EF4-FFF2-40B4-BE49-F238E27FC236}">
                <a16:creationId xmlns:a16="http://schemas.microsoft.com/office/drawing/2014/main" id="{1AB571CD-8C48-1DEB-09CB-7B8914050930}"/>
              </a:ext>
            </a:extLst>
          </p:cNvPr>
          <p:cNvPicPr preferRelativeResize="0"/>
          <p:nvPr/>
        </p:nvPicPr>
        <p:blipFill rotWithShape="1">
          <a:blip r:embed="rId4">
            <a:alphaModFix/>
          </a:blip>
          <a:srcRect/>
          <a:stretch/>
        </p:blipFill>
        <p:spPr>
          <a:xfrm>
            <a:off x="11225779" y="6039775"/>
            <a:ext cx="938785" cy="818225"/>
          </a:xfrm>
          <a:prstGeom prst="rect">
            <a:avLst/>
          </a:prstGeom>
          <a:noFill/>
          <a:ln>
            <a:noFill/>
          </a:ln>
        </p:spPr>
      </p:pic>
    </p:spTree>
    <p:extLst>
      <p:ext uri="{BB962C8B-B14F-4D97-AF65-F5344CB8AC3E}">
        <p14:creationId xmlns:p14="http://schemas.microsoft.com/office/powerpoint/2010/main" val="199002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1">
            <a:extLst>
              <a:ext uri="{FF2B5EF4-FFF2-40B4-BE49-F238E27FC236}">
                <a16:creationId xmlns:a16="http://schemas.microsoft.com/office/drawing/2014/main" id="{2DA60C47-9F76-46D7-9D57-E0C7BA4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7FE8DD3-43CD-4745-4D45-00E3DBE70E64}"/>
              </a:ext>
            </a:extLst>
          </p:cNvPr>
          <p:cNvSpPr>
            <a:spLocks noGrp="1"/>
          </p:cNvSpPr>
          <p:nvPr>
            <p:ph type="title"/>
          </p:nvPr>
        </p:nvSpPr>
        <p:spPr>
          <a:xfrm>
            <a:off x="7178596" y="679730"/>
            <a:ext cx="4475848" cy="3787041"/>
          </a:xfrm>
        </p:spPr>
        <p:txBody>
          <a:bodyPr vert="horz" lIns="91440" tIns="45720" rIns="91440" bIns="45720" rtlCol="0" anchor="b">
            <a:normAutofit/>
          </a:bodyPr>
          <a:lstStyle/>
          <a:p>
            <a:r>
              <a:rPr lang="en-US" sz="6000" b="1" dirty="0">
                <a:effectLst/>
              </a:rPr>
              <a:t>Distribution of Income Category</a:t>
            </a:r>
            <a:endParaRPr lang="en-US" sz="6000" b="0" dirty="0">
              <a:effectLst/>
            </a:endParaRPr>
          </a:p>
        </p:txBody>
      </p:sp>
      <p:sp>
        <p:nvSpPr>
          <p:cNvPr id="26"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5538" y="385757"/>
            <a:ext cx="1715478" cy="64465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413" y="269325"/>
            <a:ext cx="5591744"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ADEEFC05-8272-BDC7-CE11-9C9FD418DAE8}"/>
              </a:ext>
            </a:extLst>
          </p:cNvPr>
          <p:cNvPicPr>
            <a:picLocks noChangeAspect="1"/>
          </p:cNvPicPr>
          <p:nvPr/>
        </p:nvPicPr>
        <p:blipFill>
          <a:blip r:embed="rId2"/>
          <a:stretch>
            <a:fillRect/>
          </a:stretch>
        </p:blipFill>
        <p:spPr>
          <a:xfrm>
            <a:off x="1655418" y="295433"/>
            <a:ext cx="3943350" cy="2919594"/>
          </a:xfrm>
          <a:prstGeom prst="rect">
            <a:avLst/>
          </a:prstGeom>
        </p:spPr>
      </p:pic>
      <p:pic>
        <p:nvPicPr>
          <p:cNvPr id="5" name="İçerik Yer Tutucusu 4">
            <a:extLst>
              <a:ext uri="{FF2B5EF4-FFF2-40B4-BE49-F238E27FC236}">
                <a16:creationId xmlns:a16="http://schemas.microsoft.com/office/drawing/2014/main" id="{E8749BB1-3C41-D835-080D-D282EBC85052}"/>
              </a:ext>
            </a:extLst>
          </p:cNvPr>
          <p:cNvPicPr>
            <a:picLocks noGrp="1" noChangeAspect="1"/>
          </p:cNvPicPr>
          <p:nvPr>
            <p:ph idx="1"/>
          </p:nvPr>
        </p:nvPicPr>
        <p:blipFill>
          <a:blip r:embed="rId3"/>
          <a:stretch>
            <a:fillRect/>
          </a:stretch>
        </p:blipFill>
        <p:spPr>
          <a:xfrm>
            <a:off x="1462987" y="3141290"/>
            <a:ext cx="4328213" cy="3299971"/>
          </a:xfrm>
          <a:prstGeom prst="rect">
            <a:avLst/>
          </a:prstGeom>
        </p:spPr>
      </p:pic>
      <p:sp>
        <p:nvSpPr>
          <p:cNvPr id="18" name="Rectangle 17">
            <a:extLst>
              <a:ext uri="{FF2B5EF4-FFF2-40B4-BE49-F238E27FC236}">
                <a16:creationId xmlns:a16="http://schemas.microsoft.com/office/drawing/2014/main" id="{6CF143E5-57C3-46A3-91A2-EDAA7A8E6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0543" y="2754068"/>
            <a:ext cx="149016" cy="1709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161;p2" descr="Icon&#10;&#10;Description automatically generated">
            <a:extLst>
              <a:ext uri="{FF2B5EF4-FFF2-40B4-BE49-F238E27FC236}">
                <a16:creationId xmlns:a16="http://schemas.microsoft.com/office/drawing/2014/main" id="{995E9414-A03F-AD30-81C2-70E91AC130C2}"/>
              </a:ext>
            </a:extLst>
          </p:cNvPr>
          <p:cNvPicPr preferRelativeResize="0"/>
          <p:nvPr/>
        </p:nvPicPr>
        <p:blipFill rotWithShape="1">
          <a:blip r:embed="rId4">
            <a:alphaModFix/>
          </a:blip>
          <a:srcRect/>
          <a:stretch/>
        </p:blipFill>
        <p:spPr>
          <a:xfrm>
            <a:off x="11210541" y="6032148"/>
            <a:ext cx="938785" cy="818225"/>
          </a:xfrm>
          <a:prstGeom prst="rect">
            <a:avLst/>
          </a:prstGeom>
          <a:noFill/>
          <a:ln>
            <a:noFill/>
          </a:ln>
        </p:spPr>
      </p:pic>
    </p:spTree>
    <p:extLst>
      <p:ext uri="{BB962C8B-B14F-4D97-AF65-F5344CB8AC3E}">
        <p14:creationId xmlns:p14="http://schemas.microsoft.com/office/powerpoint/2010/main" val="2705482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6809B8-7276-96AD-48C5-BF057604345F}"/>
              </a:ext>
            </a:extLst>
          </p:cNvPr>
          <p:cNvSpPr>
            <a:spLocks noGrp="1"/>
          </p:cNvSpPr>
          <p:nvPr>
            <p:ph type="title"/>
          </p:nvPr>
        </p:nvSpPr>
        <p:spPr>
          <a:xfrm>
            <a:off x="9267909" y="2023110"/>
            <a:ext cx="2469624" cy="2846070"/>
          </a:xfrm>
        </p:spPr>
        <p:txBody>
          <a:bodyPr vert="horz" lIns="91440" tIns="45720" rIns="91440" bIns="45720" rtlCol="0" anchor="ctr">
            <a:normAutofit fontScale="90000"/>
          </a:bodyPr>
          <a:lstStyle/>
          <a:p>
            <a:r>
              <a:rPr lang="en-US" sz="3100" b="1" dirty="0">
                <a:effectLst/>
              </a:rPr>
              <a:t>Distribution of </a:t>
            </a:r>
            <a:r>
              <a:rPr lang="tr-TR" sz="3100" b="1" dirty="0">
                <a:effectLst/>
              </a:rPr>
              <a:t>C</a:t>
            </a:r>
            <a:r>
              <a:rPr lang="en-US" sz="3100" b="1" dirty="0" err="1">
                <a:effectLst/>
              </a:rPr>
              <a:t>ard</a:t>
            </a:r>
            <a:r>
              <a:rPr lang="en-US" sz="3100" b="1" dirty="0">
                <a:effectLst/>
              </a:rPr>
              <a:t> </a:t>
            </a:r>
            <a:r>
              <a:rPr lang="tr-TR" sz="3100" b="1" dirty="0">
                <a:effectLst/>
              </a:rPr>
              <a:t>C</a:t>
            </a:r>
            <a:r>
              <a:rPr lang="en-US" sz="3100" b="1" dirty="0" err="1">
                <a:effectLst/>
              </a:rPr>
              <a:t>ategory</a:t>
            </a:r>
            <a:r>
              <a:rPr lang="tr-TR" sz="3100" b="1" dirty="0">
                <a:effectLst/>
              </a:rPr>
              <a:t> / </a:t>
            </a:r>
            <a:br>
              <a:rPr lang="en-US" sz="3100" b="1" dirty="0">
                <a:effectLst/>
              </a:rPr>
            </a:br>
            <a:r>
              <a:rPr lang="en-US" sz="3100" b="1" dirty="0">
                <a:effectLst/>
              </a:rPr>
              <a:t>What type of card are most used?</a:t>
            </a:r>
            <a:br>
              <a:rPr lang="en-US" sz="3100" b="1" dirty="0">
                <a:effectLst/>
              </a:rPr>
            </a:br>
            <a:endParaRPr lang="en-US" sz="3100" b="1" dirty="0"/>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189786C9-F8DD-D78F-07C4-2BCF0D73F686}"/>
              </a:ext>
            </a:extLst>
          </p:cNvPr>
          <p:cNvPicPr>
            <a:picLocks noGrp="1" noChangeAspect="1"/>
          </p:cNvPicPr>
          <p:nvPr>
            <p:ph idx="1"/>
          </p:nvPr>
        </p:nvPicPr>
        <p:blipFill rotWithShape="1">
          <a:blip r:embed="rId2"/>
          <a:srcRect t="6895" r="1" b="6394"/>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161;p2" descr="Icon&#10;&#10;Description automatically generated">
            <a:extLst>
              <a:ext uri="{FF2B5EF4-FFF2-40B4-BE49-F238E27FC236}">
                <a16:creationId xmlns:a16="http://schemas.microsoft.com/office/drawing/2014/main" id="{1A5F2B4B-F27A-B6B6-841A-A9E33EEAFFA8}"/>
              </a:ext>
            </a:extLst>
          </p:cNvPr>
          <p:cNvPicPr preferRelativeResize="0"/>
          <p:nvPr/>
        </p:nvPicPr>
        <p:blipFill rotWithShape="1">
          <a:blip r:embed="rId3">
            <a:alphaModFix/>
          </a:blip>
          <a:srcRect/>
          <a:stretch/>
        </p:blipFill>
        <p:spPr>
          <a:xfrm>
            <a:off x="11225418" y="6039140"/>
            <a:ext cx="938785" cy="818225"/>
          </a:xfrm>
          <a:prstGeom prst="rect">
            <a:avLst/>
          </a:prstGeom>
          <a:noFill/>
          <a:ln>
            <a:noFill/>
          </a:ln>
        </p:spPr>
      </p:pic>
    </p:spTree>
    <p:extLst>
      <p:ext uri="{BB962C8B-B14F-4D97-AF65-F5344CB8AC3E}">
        <p14:creationId xmlns:p14="http://schemas.microsoft.com/office/powerpoint/2010/main" val="221870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E5499B-AC4D-4A4A-8703-C49F282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5A87AE9-7DE2-649E-7602-F5574EBA253F}"/>
              </a:ext>
            </a:extLst>
          </p:cNvPr>
          <p:cNvSpPr>
            <a:spLocks noGrp="1"/>
          </p:cNvSpPr>
          <p:nvPr>
            <p:ph type="title"/>
          </p:nvPr>
        </p:nvSpPr>
        <p:spPr>
          <a:xfrm>
            <a:off x="6723665" y="679730"/>
            <a:ext cx="4779713" cy="3932729"/>
          </a:xfrm>
        </p:spPr>
        <p:txBody>
          <a:bodyPr vert="horz" lIns="91440" tIns="45720" rIns="91440" bIns="45720" rtlCol="0" anchor="b">
            <a:normAutofit/>
          </a:bodyPr>
          <a:lstStyle/>
          <a:p>
            <a:r>
              <a:rPr lang="en-US" sz="4200">
                <a:effectLst/>
              </a:rPr>
              <a:t>Is there a relationship between card type and income category?</a:t>
            </a:r>
            <a:br>
              <a:rPr lang="en-US" sz="4200" b="0">
                <a:effectLst/>
              </a:rPr>
            </a:br>
            <a:endParaRPr lang="en-US" sz="4200"/>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5" y="269325"/>
            <a:ext cx="5346416"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Resim 10">
            <a:extLst>
              <a:ext uri="{FF2B5EF4-FFF2-40B4-BE49-F238E27FC236}">
                <a16:creationId xmlns:a16="http://schemas.microsoft.com/office/drawing/2014/main" id="{E7FFAD09-F097-BA3B-43AA-CB0FB32A454A}"/>
              </a:ext>
            </a:extLst>
          </p:cNvPr>
          <p:cNvPicPr>
            <a:picLocks noChangeAspect="1"/>
          </p:cNvPicPr>
          <p:nvPr/>
        </p:nvPicPr>
        <p:blipFill>
          <a:blip r:embed="rId2"/>
          <a:stretch>
            <a:fillRect/>
          </a:stretch>
        </p:blipFill>
        <p:spPr>
          <a:xfrm>
            <a:off x="914401" y="574697"/>
            <a:ext cx="4902440" cy="2537012"/>
          </a:xfrm>
          <a:prstGeom prst="rect">
            <a:avLst/>
          </a:prstGeom>
        </p:spPr>
      </p:pic>
      <p:pic>
        <p:nvPicPr>
          <p:cNvPr id="5" name="Resim 4">
            <a:extLst>
              <a:ext uri="{FF2B5EF4-FFF2-40B4-BE49-F238E27FC236}">
                <a16:creationId xmlns:a16="http://schemas.microsoft.com/office/drawing/2014/main" id="{D2DE9FEA-B7FF-96E2-E972-B323CD07FAC3}"/>
              </a:ext>
            </a:extLst>
          </p:cNvPr>
          <p:cNvPicPr>
            <a:picLocks noChangeAspect="1"/>
          </p:cNvPicPr>
          <p:nvPr/>
        </p:nvPicPr>
        <p:blipFill>
          <a:blip r:embed="rId3"/>
          <a:stretch>
            <a:fillRect/>
          </a:stretch>
        </p:blipFill>
        <p:spPr>
          <a:xfrm>
            <a:off x="914401" y="3591579"/>
            <a:ext cx="4902440" cy="2521990"/>
          </a:xfrm>
          <a:prstGeom prst="rect">
            <a:avLst/>
          </a:prstGeom>
        </p:spPr>
      </p:pic>
      <p:pic>
        <p:nvPicPr>
          <p:cNvPr id="3" name="Google Shape;161;p2" descr="Icon&#10;&#10;Description automatically generated">
            <a:extLst>
              <a:ext uri="{FF2B5EF4-FFF2-40B4-BE49-F238E27FC236}">
                <a16:creationId xmlns:a16="http://schemas.microsoft.com/office/drawing/2014/main" id="{1C60555A-E1B8-781D-E815-74C0070EADE2}"/>
              </a:ext>
            </a:extLst>
          </p:cNvPr>
          <p:cNvPicPr preferRelativeResize="0"/>
          <p:nvPr/>
        </p:nvPicPr>
        <p:blipFill rotWithShape="1">
          <a:blip r:embed="rId4">
            <a:alphaModFix/>
          </a:blip>
          <a:srcRect/>
          <a:stretch/>
        </p:blipFill>
        <p:spPr>
          <a:xfrm>
            <a:off x="11184029" y="6032148"/>
            <a:ext cx="938785" cy="818225"/>
          </a:xfrm>
          <a:prstGeom prst="rect">
            <a:avLst/>
          </a:prstGeom>
          <a:noFill/>
          <a:ln>
            <a:noFill/>
          </a:ln>
        </p:spPr>
      </p:pic>
    </p:spTree>
    <p:extLst>
      <p:ext uri="{BB962C8B-B14F-4D97-AF65-F5344CB8AC3E}">
        <p14:creationId xmlns:p14="http://schemas.microsoft.com/office/powerpoint/2010/main" val="279481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5C19-8B70-5ABE-AB07-80DEFE2B7188}"/>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2800" b="1" dirty="0">
                <a:effectLst/>
              </a:rPr>
              <a:t>What is Education Level of Customers</a:t>
            </a:r>
            <a:r>
              <a:rPr lang="en-US" sz="2800" b="1" dirty="0"/>
              <a:t>?</a:t>
            </a:r>
          </a:p>
        </p:txBody>
      </p:sp>
      <p:sp>
        <p:nvSpPr>
          <p:cNvPr id="8" name="Metin kutusu 7">
            <a:extLst>
              <a:ext uri="{FF2B5EF4-FFF2-40B4-BE49-F238E27FC236}">
                <a16:creationId xmlns:a16="http://schemas.microsoft.com/office/drawing/2014/main" id="{989A9BBA-341A-5BA9-05BE-0F409124DACA}"/>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When we look at the education level in general, we see that most of the customers have graduate and high school degrees.</a:t>
            </a:r>
            <a:endParaRPr lang="en-US" dirty="0"/>
          </a:p>
        </p:txBody>
      </p:sp>
      <p:sp>
        <p:nvSpPr>
          <p:cNvPr id="35" name="Rectangle 34">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361D588A-2CDC-367E-7C0B-6744ED0E1C40}"/>
              </a:ext>
            </a:extLst>
          </p:cNvPr>
          <p:cNvPicPr>
            <a:picLocks noGrp="1" noChangeAspect="1"/>
          </p:cNvPicPr>
          <p:nvPr>
            <p:ph idx="1"/>
          </p:nvPr>
        </p:nvPicPr>
        <p:blipFill>
          <a:blip r:embed="rId2"/>
          <a:stretch>
            <a:fillRect/>
          </a:stretch>
        </p:blipFill>
        <p:spPr>
          <a:xfrm>
            <a:off x="6841066" y="870194"/>
            <a:ext cx="4305905" cy="2260599"/>
          </a:xfrm>
          <a:prstGeom prst="rect">
            <a:avLst/>
          </a:prstGeom>
        </p:spPr>
      </p:pic>
      <p:sp>
        <p:nvSpPr>
          <p:cNvPr id="37" name="Rectangle 36">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1B6705F7-38F1-4C9E-6C2F-332ADA074C5D}"/>
              </a:ext>
            </a:extLst>
          </p:cNvPr>
          <p:cNvPicPr>
            <a:picLocks noChangeAspect="1"/>
          </p:cNvPicPr>
          <p:nvPr/>
        </p:nvPicPr>
        <p:blipFill>
          <a:blip r:embed="rId3"/>
          <a:stretch>
            <a:fillRect/>
          </a:stretch>
        </p:blipFill>
        <p:spPr>
          <a:xfrm>
            <a:off x="6841066" y="3880327"/>
            <a:ext cx="4305905" cy="1963841"/>
          </a:xfrm>
          <a:prstGeom prst="rect">
            <a:avLst/>
          </a:prstGeom>
        </p:spPr>
      </p:pic>
      <p:cxnSp>
        <p:nvCxnSpPr>
          <p:cNvPr id="39"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Google Shape;161;p2" descr="Icon&#10;&#10;Description automatically generated">
            <a:extLst>
              <a:ext uri="{FF2B5EF4-FFF2-40B4-BE49-F238E27FC236}">
                <a16:creationId xmlns:a16="http://schemas.microsoft.com/office/drawing/2014/main" id="{A2FC334D-78D6-EFF0-5521-BC03A9C3AB6D}"/>
              </a:ext>
            </a:extLst>
          </p:cNvPr>
          <p:cNvPicPr preferRelativeResize="0"/>
          <p:nvPr/>
        </p:nvPicPr>
        <p:blipFill rotWithShape="1">
          <a:blip r:embed="rId4">
            <a:alphaModFix/>
          </a:blip>
          <a:srcRect/>
          <a:stretch/>
        </p:blipFill>
        <p:spPr>
          <a:xfrm>
            <a:off x="11202921" y="6039140"/>
            <a:ext cx="938785" cy="818225"/>
          </a:xfrm>
          <a:prstGeom prst="rect">
            <a:avLst/>
          </a:prstGeom>
          <a:noFill/>
          <a:ln>
            <a:noFill/>
          </a:ln>
        </p:spPr>
      </p:pic>
    </p:spTree>
    <p:extLst>
      <p:ext uri="{BB962C8B-B14F-4D97-AF65-F5344CB8AC3E}">
        <p14:creationId xmlns:p14="http://schemas.microsoft.com/office/powerpoint/2010/main" val="148348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4852F4F-4A7E-444E-BC99-C0CADA9B0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9" name="Oval 48">
              <a:extLst>
                <a:ext uri="{FF2B5EF4-FFF2-40B4-BE49-F238E27FC236}">
                  <a16:creationId xmlns:a16="http://schemas.microsoft.com/office/drawing/2014/main" id="{222FE984-5918-4CB5-8087-DE60EDDC0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4B960DD-8968-418D-A06C-436CB677B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2D09607-6CF6-492B-9F82-ACE6B07A8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1067204-A66E-4D3B-9BDE-F8E0AFF5E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DBA1EE3-8D95-42A0-A32A-AA9D0E771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3B2B9ED-844B-4364-AD69-BF0F9B93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02440AA1-CA91-CE74-B9BB-9BA111672299}"/>
              </a:ext>
            </a:extLst>
          </p:cNvPr>
          <p:cNvSpPr>
            <a:spLocks noGrp="1"/>
          </p:cNvSpPr>
          <p:nvPr>
            <p:ph type="title" idx="4294967295"/>
          </p:nvPr>
        </p:nvSpPr>
        <p:spPr>
          <a:xfrm>
            <a:off x="984779" y="221237"/>
            <a:ext cx="6168062" cy="1092142"/>
          </a:xfrm>
          <a:noFill/>
        </p:spPr>
        <p:txBody>
          <a:bodyPr vert="horz" lIns="91440" tIns="45720" rIns="91440" bIns="45720" rtlCol="0" anchor="b">
            <a:normAutofit/>
          </a:bodyPr>
          <a:lstStyle/>
          <a:p>
            <a:r>
              <a:rPr lang="en-US" sz="4800" kern="1200" dirty="0">
                <a:solidFill>
                  <a:schemeClr val="bg1"/>
                </a:solidFill>
                <a:latin typeface="+mj-lt"/>
                <a:ea typeface="+mj-ea"/>
                <a:cs typeface="+mj-cs"/>
              </a:rPr>
              <a:t>ABOUT ME</a:t>
            </a:r>
          </a:p>
        </p:txBody>
      </p:sp>
      <p:sp>
        <p:nvSpPr>
          <p:cNvPr id="56" name="Rectangle 5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392166" y="107183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EA8FBDFC-CF2A-4A9A-88B1-15D45D68BC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9" name="Straight Connector 58">
              <a:extLst>
                <a:ext uri="{FF2B5EF4-FFF2-40B4-BE49-F238E27FC236}">
                  <a16:creationId xmlns:a16="http://schemas.microsoft.com/office/drawing/2014/main" id="{4EC299EF-4D18-40D1-AAB9-5082B26AB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649880C-55B6-4C46-A7F6-6A2856231B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C809907-F418-42B7-B7DA-7578B44AAB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71152CA-C7C6-498B-AC68-B4620D242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59383479-A4F3-459F-A2B1-EB48DF734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9" name="Straight Connector 68">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75" name="Straight Connector 74">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81" name="Straight Connector 80">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5" name="Google Shape;161;p2" descr="Icon&#10;&#10;Description automatically generated">
            <a:extLst>
              <a:ext uri="{FF2B5EF4-FFF2-40B4-BE49-F238E27FC236}">
                <a16:creationId xmlns:a16="http://schemas.microsoft.com/office/drawing/2014/main" id="{2B48C0DA-6A42-2DC7-1DE7-0A5733E40AF6}"/>
              </a:ext>
            </a:extLst>
          </p:cNvPr>
          <p:cNvPicPr preferRelativeResize="0"/>
          <p:nvPr/>
        </p:nvPicPr>
        <p:blipFill rotWithShape="1">
          <a:blip r:embed="rId2">
            <a:alphaModFix/>
          </a:blip>
          <a:srcRect/>
          <a:stretch/>
        </p:blipFill>
        <p:spPr>
          <a:xfrm>
            <a:off x="11184029" y="5979851"/>
            <a:ext cx="938785" cy="818225"/>
          </a:xfrm>
          <a:prstGeom prst="rect">
            <a:avLst/>
          </a:prstGeom>
          <a:noFill/>
          <a:ln>
            <a:noFill/>
          </a:ln>
        </p:spPr>
      </p:pic>
      <p:grpSp>
        <p:nvGrpSpPr>
          <p:cNvPr id="40" name="Grup 39">
            <a:extLst>
              <a:ext uri="{FF2B5EF4-FFF2-40B4-BE49-F238E27FC236}">
                <a16:creationId xmlns:a16="http://schemas.microsoft.com/office/drawing/2014/main" id="{CDC96167-7F1E-0A85-EBBB-88832D6B6231}"/>
              </a:ext>
            </a:extLst>
          </p:cNvPr>
          <p:cNvGrpSpPr/>
          <p:nvPr/>
        </p:nvGrpSpPr>
        <p:grpSpPr>
          <a:xfrm>
            <a:off x="1021081" y="1879245"/>
            <a:ext cx="10162948" cy="3680092"/>
            <a:chOff x="239948" y="1622865"/>
            <a:chExt cx="10162948" cy="3680092"/>
          </a:xfrm>
          <a:solidFill>
            <a:schemeClr val="accent2"/>
          </a:solidFill>
        </p:grpSpPr>
        <p:cxnSp>
          <p:nvCxnSpPr>
            <p:cNvPr id="41" name="Düz Bağlayıcı 40">
              <a:extLst>
                <a:ext uri="{FF2B5EF4-FFF2-40B4-BE49-F238E27FC236}">
                  <a16:creationId xmlns:a16="http://schemas.microsoft.com/office/drawing/2014/main" id="{8DC3F327-A48A-3CFC-37D1-77E0602C8ECF}"/>
                </a:ext>
              </a:extLst>
            </p:cNvPr>
            <p:cNvCxnSpPr>
              <a:cxnSpLocks/>
            </p:cNvCxnSpPr>
            <p:nvPr/>
          </p:nvCxnSpPr>
          <p:spPr>
            <a:xfrm>
              <a:off x="1216241" y="3429000"/>
              <a:ext cx="9126244" cy="0"/>
            </a:xfrm>
            <a:prstGeom prst="line">
              <a:avLst/>
            </a:prstGeom>
            <a:grpFill/>
          </p:spPr>
          <p:style>
            <a:lnRef idx="3">
              <a:schemeClr val="accent2"/>
            </a:lnRef>
            <a:fillRef idx="0">
              <a:schemeClr val="accent2"/>
            </a:fillRef>
            <a:effectRef idx="2">
              <a:schemeClr val="accent2"/>
            </a:effectRef>
            <a:fontRef idx="minor">
              <a:schemeClr val="tx1"/>
            </a:fontRef>
          </p:style>
        </p:cxnSp>
        <p:cxnSp>
          <p:nvCxnSpPr>
            <p:cNvPr id="42" name="Düz Bağlayıcı 41">
              <a:extLst>
                <a:ext uri="{FF2B5EF4-FFF2-40B4-BE49-F238E27FC236}">
                  <a16:creationId xmlns:a16="http://schemas.microsoft.com/office/drawing/2014/main" id="{9B7B3710-31C1-D01F-A8E4-648FADAF2B56}"/>
                </a:ext>
              </a:extLst>
            </p:cNvPr>
            <p:cNvCxnSpPr/>
            <p:nvPr/>
          </p:nvCxnSpPr>
          <p:spPr>
            <a:xfrm>
              <a:off x="1216241" y="3429000"/>
              <a:ext cx="0" cy="974324"/>
            </a:xfrm>
            <a:prstGeom prst="line">
              <a:avLst/>
            </a:prstGeom>
            <a:grpFill/>
          </p:spPr>
          <p:style>
            <a:lnRef idx="2">
              <a:schemeClr val="accent2"/>
            </a:lnRef>
            <a:fillRef idx="0">
              <a:schemeClr val="accent2"/>
            </a:fillRef>
            <a:effectRef idx="1">
              <a:schemeClr val="accent2"/>
            </a:effectRef>
            <a:fontRef idx="minor">
              <a:schemeClr val="tx1"/>
            </a:fontRef>
          </p:style>
        </p:cxnSp>
        <p:cxnSp>
          <p:nvCxnSpPr>
            <p:cNvPr id="43" name="Düz Bağlayıcı 42">
              <a:extLst>
                <a:ext uri="{FF2B5EF4-FFF2-40B4-BE49-F238E27FC236}">
                  <a16:creationId xmlns:a16="http://schemas.microsoft.com/office/drawing/2014/main" id="{C2853AB3-1EF6-4B17-F91C-1B5A59D57392}"/>
                </a:ext>
              </a:extLst>
            </p:cNvPr>
            <p:cNvCxnSpPr/>
            <p:nvPr/>
          </p:nvCxnSpPr>
          <p:spPr>
            <a:xfrm>
              <a:off x="3053918" y="2454676"/>
              <a:ext cx="0" cy="974324"/>
            </a:xfrm>
            <a:prstGeom prst="line">
              <a:avLst/>
            </a:prstGeom>
            <a:grpFill/>
          </p:spPr>
          <p:style>
            <a:lnRef idx="2">
              <a:schemeClr val="accent2"/>
            </a:lnRef>
            <a:fillRef idx="0">
              <a:schemeClr val="accent2"/>
            </a:fillRef>
            <a:effectRef idx="1">
              <a:schemeClr val="accent2"/>
            </a:effectRef>
            <a:fontRef idx="minor">
              <a:schemeClr val="tx1"/>
            </a:fontRef>
          </p:style>
        </p:cxnSp>
        <p:cxnSp>
          <p:nvCxnSpPr>
            <p:cNvPr id="45" name="Düz Bağlayıcı 44">
              <a:extLst>
                <a:ext uri="{FF2B5EF4-FFF2-40B4-BE49-F238E27FC236}">
                  <a16:creationId xmlns:a16="http://schemas.microsoft.com/office/drawing/2014/main" id="{8126EFB9-AFC8-009B-A154-4F327B010F7E}"/>
                </a:ext>
              </a:extLst>
            </p:cNvPr>
            <p:cNvCxnSpPr/>
            <p:nvPr/>
          </p:nvCxnSpPr>
          <p:spPr>
            <a:xfrm>
              <a:off x="5050163" y="3429000"/>
              <a:ext cx="0" cy="974324"/>
            </a:xfrm>
            <a:prstGeom prst="line">
              <a:avLst/>
            </a:prstGeom>
            <a:grpFill/>
          </p:spPr>
          <p:style>
            <a:lnRef idx="2">
              <a:schemeClr val="accent2"/>
            </a:lnRef>
            <a:fillRef idx="0">
              <a:schemeClr val="accent2"/>
            </a:fillRef>
            <a:effectRef idx="1">
              <a:schemeClr val="accent2"/>
            </a:effectRef>
            <a:fontRef idx="minor">
              <a:schemeClr val="tx1"/>
            </a:fontRef>
          </p:style>
        </p:cxnSp>
        <p:cxnSp>
          <p:nvCxnSpPr>
            <p:cNvPr id="47" name="Düz Bağlayıcı 46">
              <a:extLst>
                <a:ext uri="{FF2B5EF4-FFF2-40B4-BE49-F238E27FC236}">
                  <a16:creationId xmlns:a16="http://schemas.microsoft.com/office/drawing/2014/main" id="{AB6A1264-EA9A-B911-54A9-E68029C5C4C1}"/>
                </a:ext>
              </a:extLst>
            </p:cNvPr>
            <p:cNvCxnSpPr/>
            <p:nvPr/>
          </p:nvCxnSpPr>
          <p:spPr>
            <a:xfrm>
              <a:off x="7144357" y="2454676"/>
              <a:ext cx="0" cy="974324"/>
            </a:xfrm>
            <a:prstGeom prst="line">
              <a:avLst/>
            </a:prstGeom>
            <a:grpFill/>
          </p:spPr>
          <p:style>
            <a:lnRef idx="2">
              <a:schemeClr val="accent2"/>
            </a:lnRef>
            <a:fillRef idx="0">
              <a:schemeClr val="accent2"/>
            </a:fillRef>
            <a:effectRef idx="1">
              <a:schemeClr val="accent2"/>
            </a:effectRef>
            <a:fontRef idx="minor">
              <a:schemeClr val="tx1"/>
            </a:fontRef>
          </p:style>
        </p:cxnSp>
        <p:cxnSp>
          <p:nvCxnSpPr>
            <p:cNvPr id="55" name="Düz Bağlayıcı 54">
              <a:extLst>
                <a:ext uri="{FF2B5EF4-FFF2-40B4-BE49-F238E27FC236}">
                  <a16:creationId xmlns:a16="http://schemas.microsoft.com/office/drawing/2014/main" id="{545292BD-898A-81E5-2C10-51BAAEE7304E}"/>
                </a:ext>
              </a:extLst>
            </p:cNvPr>
            <p:cNvCxnSpPr/>
            <p:nvPr/>
          </p:nvCxnSpPr>
          <p:spPr>
            <a:xfrm>
              <a:off x="9426603" y="3429000"/>
              <a:ext cx="0" cy="974324"/>
            </a:xfrm>
            <a:prstGeom prst="line">
              <a:avLst/>
            </a:prstGeom>
            <a:grpFill/>
          </p:spPr>
          <p:style>
            <a:lnRef idx="2">
              <a:schemeClr val="accent2"/>
            </a:lnRef>
            <a:fillRef idx="0">
              <a:schemeClr val="accent2"/>
            </a:fillRef>
            <a:effectRef idx="1">
              <a:schemeClr val="accent2"/>
            </a:effectRef>
            <a:fontRef idx="minor">
              <a:schemeClr val="tx1"/>
            </a:fontRef>
          </p:style>
        </p:cxnSp>
        <p:sp>
          <p:nvSpPr>
            <p:cNvPr id="57" name="Serbest Form: Şekil 56">
              <a:extLst>
                <a:ext uri="{FF2B5EF4-FFF2-40B4-BE49-F238E27FC236}">
                  <a16:creationId xmlns:a16="http://schemas.microsoft.com/office/drawing/2014/main" id="{A97B239C-8940-F875-24FF-A66EEA1CD03D}"/>
                </a:ext>
              </a:extLst>
            </p:cNvPr>
            <p:cNvSpPr/>
            <p:nvPr/>
          </p:nvSpPr>
          <p:spPr>
            <a:xfrm>
              <a:off x="2077625" y="1622865"/>
              <a:ext cx="1952586" cy="977221"/>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a:ln>
              <a:solidFill>
                <a:srgbClr val="FFC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endParaRPr lang="tr-TR" sz="1600" b="1" kern="1200" dirty="0">
                <a:cs typeface="Arial" panose="020B0604020202020204" pitchFamily="34" charset="0"/>
              </a:endParaRPr>
            </a:p>
            <a:p>
              <a:pPr algn="ctr" defTabSz="2578100">
                <a:lnSpc>
                  <a:spcPct val="90000"/>
                </a:lnSpc>
                <a:spcBef>
                  <a:spcPct val="0"/>
                </a:spcBef>
                <a:spcAft>
                  <a:spcPct val="35000"/>
                </a:spcAft>
              </a:pPr>
              <a:r>
                <a:rPr lang="tr-TR" b="1" u="sng" kern="1200" dirty="0">
                  <a:cs typeface="Arial" panose="020B0604020202020204" pitchFamily="34" charset="0"/>
                </a:rPr>
                <a:t>2015</a:t>
              </a:r>
              <a:endParaRPr lang="tr-TR" sz="1600" b="1" u="sng" kern="1200" dirty="0">
                <a:cs typeface="Arial" panose="020B0604020202020204" pitchFamily="34" charset="0"/>
              </a:endParaRPr>
            </a:p>
            <a:p>
              <a:pPr algn="ctr" defTabSz="2578100">
                <a:lnSpc>
                  <a:spcPct val="90000"/>
                </a:lnSpc>
                <a:spcBef>
                  <a:spcPct val="0"/>
                </a:spcBef>
                <a:spcAft>
                  <a:spcPct val="35000"/>
                </a:spcAft>
              </a:pPr>
              <a:r>
                <a:rPr lang="tr-TR" sz="1600" b="1" dirty="0">
                  <a:cs typeface="Arial" panose="020B0604020202020204" pitchFamily="34" charset="0"/>
                </a:rPr>
                <a:t>Çınarlı MTAL</a:t>
              </a:r>
            </a:p>
            <a:p>
              <a:pPr marL="0" lvl="0" indent="0" algn="ctr" defTabSz="2578100">
                <a:lnSpc>
                  <a:spcPct val="90000"/>
                </a:lnSpc>
                <a:spcBef>
                  <a:spcPct val="0"/>
                </a:spcBef>
                <a:spcAft>
                  <a:spcPct val="35000"/>
                </a:spcAft>
                <a:buNone/>
              </a:pPr>
              <a:endParaRPr lang="tr-TR" sz="1100" kern="1200" dirty="0">
                <a:latin typeface="zeitung"/>
              </a:endParaRPr>
            </a:p>
          </p:txBody>
        </p:sp>
        <p:sp>
          <p:nvSpPr>
            <p:cNvPr id="63" name="Serbest Form: Şekil 62">
              <a:extLst>
                <a:ext uri="{FF2B5EF4-FFF2-40B4-BE49-F238E27FC236}">
                  <a16:creationId xmlns:a16="http://schemas.microsoft.com/office/drawing/2014/main" id="{4130A2F6-EC2B-32F4-19FE-895D4F90A53B}"/>
                </a:ext>
              </a:extLst>
            </p:cNvPr>
            <p:cNvSpPr/>
            <p:nvPr/>
          </p:nvSpPr>
          <p:spPr>
            <a:xfrm>
              <a:off x="239948" y="4325734"/>
              <a:ext cx="1952586" cy="977221"/>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a:ln>
              <a:solidFill>
                <a:srgbClr val="FFC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r>
                <a:rPr lang="tr-TR" b="1" u="sng" kern="1200" dirty="0">
                  <a:cs typeface="Arial" panose="020B0604020202020204" pitchFamily="34" charset="0"/>
                </a:rPr>
                <a:t>1998</a:t>
              </a:r>
              <a:endParaRPr lang="tr-TR" b="1" u="sng" dirty="0">
                <a:cs typeface="Arial" panose="020B0604020202020204" pitchFamily="34" charset="0"/>
              </a:endParaRPr>
            </a:p>
            <a:p>
              <a:pPr algn="ctr" defTabSz="2578100">
                <a:lnSpc>
                  <a:spcPct val="90000"/>
                </a:lnSpc>
                <a:spcBef>
                  <a:spcPct val="0"/>
                </a:spcBef>
                <a:spcAft>
                  <a:spcPct val="35000"/>
                </a:spcAft>
              </a:pPr>
              <a:r>
                <a:rPr lang="tr-TR" sz="1600" b="1" dirty="0" err="1">
                  <a:cs typeface="Arial" panose="020B0604020202020204" pitchFamily="34" charset="0"/>
                </a:rPr>
                <a:t>Born</a:t>
              </a:r>
              <a:r>
                <a:rPr lang="tr-TR" sz="1600" b="1" dirty="0">
                  <a:cs typeface="Arial" panose="020B0604020202020204" pitchFamily="34" charset="0"/>
                </a:rPr>
                <a:t> in İzmir</a:t>
              </a:r>
            </a:p>
            <a:p>
              <a:pPr marL="0" lvl="0" indent="0" algn="ctr" defTabSz="2578100">
                <a:lnSpc>
                  <a:spcPct val="90000"/>
                </a:lnSpc>
                <a:spcBef>
                  <a:spcPct val="0"/>
                </a:spcBef>
                <a:spcAft>
                  <a:spcPct val="35000"/>
                </a:spcAft>
                <a:buNone/>
              </a:pPr>
              <a:endParaRPr lang="tr-TR" sz="1200" kern="1200" dirty="0">
                <a:latin typeface="Arial" panose="020B0604020202020204" pitchFamily="34" charset="0"/>
                <a:cs typeface="Arial" panose="020B0604020202020204" pitchFamily="34" charset="0"/>
              </a:endParaRPr>
            </a:p>
          </p:txBody>
        </p:sp>
        <p:sp>
          <p:nvSpPr>
            <p:cNvPr id="65" name="Serbest Form: Şekil 64">
              <a:extLst>
                <a:ext uri="{FF2B5EF4-FFF2-40B4-BE49-F238E27FC236}">
                  <a16:creationId xmlns:a16="http://schemas.microsoft.com/office/drawing/2014/main" id="{9CDA91CD-4290-2C17-AB45-3383EE99C2BA}"/>
                </a:ext>
              </a:extLst>
            </p:cNvPr>
            <p:cNvSpPr/>
            <p:nvPr/>
          </p:nvSpPr>
          <p:spPr>
            <a:xfrm>
              <a:off x="6168064" y="1622866"/>
              <a:ext cx="1952586" cy="977221"/>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a:ln>
              <a:solidFill>
                <a:srgbClr val="FFC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r>
                <a:rPr lang="tr-TR" b="1" u="sng" kern="1200" dirty="0">
                  <a:cs typeface="Arial" panose="020B0604020202020204" pitchFamily="34" charset="0"/>
                </a:rPr>
                <a:t>2023</a:t>
              </a:r>
              <a:r>
                <a:rPr lang="tr-TR" sz="1000" b="1" kern="1200" dirty="0">
                  <a:latin typeface="Arial" panose="020B0604020202020204" pitchFamily="34" charset="0"/>
                  <a:cs typeface="Arial" panose="020B0604020202020204" pitchFamily="34" charset="0"/>
                </a:rPr>
                <a:t> </a:t>
              </a:r>
            </a:p>
            <a:p>
              <a:pPr algn="ctr" defTabSz="2578100">
                <a:lnSpc>
                  <a:spcPct val="90000"/>
                </a:lnSpc>
                <a:spcBef>
                  <a:spcPct val="0"/>
                </a:spcBef>
                <a:spcAft>
                  <a:spcPct val="35000"/>
                </a:spcAft>
              </a:pPr>
              <a:r>
                <a:rPr lang="tr-TR" sz="1600" b="1" dirty="0" err="1">
                  <a:cs typeface="Arial" panose="020B0604020202020204" pitchFamily="34" charset="0"/>
                </a:rPr>
                <a:t>Computer</a:t>
              </a:r>
              <a:r>
                <a:rPr lang="tr-TR" sz="1600" b="1" dirty="0">
                  <a:cs typeface="Arial" panose="020B0604020202020204" pitchFamily="34" charset="0"/>
                </a:rPr>
                <a:t> </a:t>
              </a:r>
              <a:r>
                <a:rPr lang="tr-TR" sz="1600" b="1" dirty="0" err="1">
                  <a:cs typeface="Arial" panose="020B0604020202020204" pitchFamily="34" charset="0"/>
                </a:rPr>
                <a:t>Engineering</a:t>
              </a:r>
              <a:endParaRPr lang="en-US" sz="1600" b="1" dirty="0">
                <a:cs typeface="Arial" panose="020B0604020202020204" pitchFamily="34" charset="0"/>
              </a:endParaRPr>
            </a:p>
          </p:txBody>
        </p:sp>
        <p:sp>
          <p:nvSpPr>
            <p:cNvPr id="67" name="Serbest Form: Şekil 66">
              <a:extLst>
                <a:ext uri="{FF2B5EF4-FFF2-40B4-BE49-F238E27FC236}">
                  <a16:creationId xmlns:a16="http://schemas.microsoft.com/office/drawing/2014/main" id="{EA9C8CAC-D1AC-A47D-4BF2-6554F01CB8C6}"/>
                </a:ext>
              </a:extLst>
            </p:cNvPr>
            <p:cNvSpPr/>
            <p:nvPr/>
          </p:nvSpPr>
          <p:spPr>
            <a:xfrm>
              <a:off x="4073870" y="4325733"/>
              <a:ext cx="1952586" cy="977221"/>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a:ln>
              <a:solidFill>
                <a:srgbClr val="FFC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r>
                <a:rPr lang="tr-TR" b="1" u="sng" dirty="0">
                  <a:cs typeface="Arial" panose="020B0604020202020204" pitchFamily="34" charset="0"/>
                </a:rPr>
                <a:t>2017</a:t>
              </a:r>
              <a:r>
                <a:rPr lang="tr-TR" sz="1600" b="1" dirty="0">
                  <a:cs typeface="Arial" panose="020B0604020202020204" pitchFamily="34" charset="0"/>
                </a:rPr>
                <a:t> </a:t>
              </a:r>
            </a:p>
            <a:p>
              <a:pPr algn="ctr" defTabSz="2578100">
                <a:lnSpc>
                  <a:spcPct val="90000"/>
                </a:lnSpc>
                <a:spcBef>
                  <a:spcPct val="0"/>
                </a:spcBef>
                <a:spcAft>
                  <a:spcPct val="35000"/>
                </a:spcAft>
              </a:pPr>
              <a:r>
                <a:rPr lang="tr-TR" sz="1600" b="1" dirty="0" err="1">
                  <a:cs typeface="Arial" panose="020B0604020202020204" pitchFamily="34" charset="0"/>
                </a:rPr>
                <a:t>Computer</a:t>
              </a:r>
              <a:r>
                <a:rPr lang="tr-TR" sz="1600" b="1" dirty="0">
                  <a:cs typeface="Arial" panose="020B0604020202020204" pitchFamily="34" charset="0"/>
                </a:rPr>
                <a:t> </a:t>
              </a:r>
              <a:r>
                <a:rPr lang="tr-TR" sz="1600" b="1" dirty="0" err="1">
                  <a:cs typeface="Arial" panose="020B0604020202020204" pitchFamily="34" charset="0"/>
                </a:rPr>
                <a:t>programming</a:t>
              </a:r>
              <a:endParaRPr lang="tr-TR" sz="1600" b="1" kern="1200" dirty="0">
                <a:cs typeface="Arial" panose="020B0604020202020204" pitchFamily="34" charset="0"/>
              </a:endParaRPr>
            </a:p>
          </p:txBody>
        </p:sp>
        <p:sp>
          <p:nvSpPr>
            <p:cNvPr id="73" name="Serbest Form: Şekil 72">
              <a:extLst>
                <a:ext uri="{FF2B5EF4-FFF2-40B4-BE49-F238E27FC236}">
                  <a16:creationId xmlns:a16="http://schemas.microsoft.com/office/drawing/2014/main" id="{DB6BAD61-C5E8-166C-76BB-E9A2FED7BAB9}"/>
                </a:ext>
              </a:extLst>
            </p:cNvPr>
            <p:cNvSpPr/>
            <p:nvPr/>
          </p:nvSpPr>
          <p:spPr>
            <a:xfrm>
              <a:off x="8450310" y="4325736"/>
              <a:ext cx="1952586" cy="977221"/>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a:ln>
              <a:solidFill>
                <a:srgbClr val="FFC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endParaRPr lang="tr-TR" sz="1600" b="1" dirty="0">
                <a:cs typeface="Arial" panose="020B0604020202020204" pitchFamily="34" charset="0"/>
              </a:endParaRPr>
            </a:p>
            <a:p>
              <a:pPr algn="ctr" defTabSz="2578100">
                <a:lnSpc>
                  <a:spcPct val="90000"/>
                </a:lnSpc>
                <a:spcBef>
                  <a:spcPct val="0"/>
                </a:spcBef>
                <a:spcAft>
                  <a:spcPct val="35000"/>
                </a:spcAft>
              </a:pPr>
              <a:r>
                <a:rPr lang="tr-TR" sz="2000" b="1" u="sng" dirty="0">
                  <a:cs typeface="Arial" panose="020B0604020202020204" pitchFamily="34" charset="0"/>
                </a:rPr>
                <a:t>2023</a:t>
              </a:r>
              <a:endParaRPr lang="tr-TR" sz="1600" b="1" u="sng" dirty="0">
                <a:cs typeface="Arial" panose="020B0604020202020204" pitchFamily="34" charset="0"/>
              </a:endParaRPr>
            </a:p>
            <a:p>
              <a:pPr algn="ctr" defTabSz="2578100">
                <a:lnSpc>
                  <a:spcPct val="90000"/>
                </a:lnSpc>
                <a:spcBef>
                  <a:spcPct val="0"/>
                </a:spcBef>
                <a:spcAft>
                  <a:spcPct val="35000"/>
                </a:spcAft>
              </a:pPr>
              <a:r>
                <a:rPr lang="en-US" sz="1600" b="1" dirty="0">
                  <a:cs typeface="Arial" panose="020B0604020202020204" pitchFamily="34" charset="0"/>
                </a:rPr>
                <a:t>Up School</a:t>
              </a:r>
              <a:r>
                <a:rPr lang="tr-TR" sz="1600" b="1" dirty="0">
                  <a:cs typeface="Arial" panose="020B0604020202020204" pitchFamily="34" charset="0"/>
                </a:rPr>
                <a:t> - </a:t>
              </a:r>
              <a:r>
                <a:rPr lang="en-US" sz="1600" b="1" dirty="0">
                  <a:cs typeface="Arial" panose="020B0604020202020204" pitchFamily="34" charset="0"/>
                </a:rPr>
                <a:t>Data Analysis Program</a:t>
              </a:r>
            </a:p>
            <a:p>
              <a:pPr marL="0" lvl="0" indent="0" algn="ctr" defTabSz="2578100">
                <a:lnSpc>
                  <a:spcPct val="90000"/>
                </a:lnSpc>
                <a:spcBef>
                  <a:spcPct val="0"/>
                </a:spcBef>
                <a:spcAft>
                  <a:spcPct val="35000"/>
                </a:spcAft>
                <a:buNone/>
              </a:pPr>
              <a:endParaRPr lang="tr-TR" sz="1600" b="1" kern="1200" dirty="0">
                <a:cs typeface="Arial" panose="020B0604020202020204" pitchFamily="34" charset="0"/>
              </a:endParaRPr>
            </a:p>
          </p:txBody>
        </p:sp>
      </p:grpSp>
    </p:spTree>
    <p:extLst>
      <p:ext uri="{BB962C8B-B14F-4D97-AF65-F5344CB8AC3E}">
        <p14:creationId xmlns:p14="http://schemas.microsoft.com/office/powerpoint/2010/main" val="2141010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AE91A54-9AA8-E10B-8C8E-2FDF642160F1}"/>
              </a:ext>
            </a:extLst>
          </p:cNvPr>
          <p:cNvSpPr>
            <a:spLocks noGrp="1"/>
          </p:cNvSpPr>
          <p:nvPr>
            <p:ph type="title"/>
          </p:nvPr>
        </p:nvSpPr>
        <p:spPr>
          <a:xfrm>
            <a:off x="1043631" y="873940"/>
            <a:ext cx="5052369" cy="1035781"/>
          </a:xfrm>
        </p:spPr>
        <p:txBody>
          <a:bodyPr anchor="ctr">
            <a:normAutofit fontScale="90000"/>
          </a:bodyPr>
          <a:lstStyle/>
          <a:p>
            <a:r>
              <a:rPr lang="en-US" sz="2400" b="1" dirty="0">
                <a:effectLst/>
              </a:rPr>
              <a:t>Is there a relationship between the education level of customers and their income?</a:t>
            </a:r>
          </a:p>
        </p:txBody>
      </p:sp>
      <p:sp>
        <p:nvSpPr>
          <p:cNvPr id="21" name="Rectangle 20">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D7D61DF-D1F0-A521-17E2-05C56DEEA979}"/>
              </a:ext>
            </a:extLst>
          </p:cNvPr>
          <p:cNvSpPr>
            <a:spLocks noGrp="1"/>
          </p:cNvSpPr>
          <p:nvPr>
            <p:ph idx="1"/>
          </p:nvPr>
        </p:nvSpPr>
        <p:spPr>
          <a:xfrm>
            <a:off x="6952827" y="1562101"/>
            <a:ext cx="4134801" cy="4091968"/>
          </a:xfrm>
        </p:spPr>
        <p:txBody>
          <a:bodyPr anchor="ctr">
            <a:normAutofit/>
          </a:bodyPr>
          <a:lstStyle/>
          <a:p>
            <a:r>
              <a:rPr lang="en-US" sz="1600" b="0" i="0" dirty="0">
                <a:effectLst/>
              </a:rPr>
              <a:t>In this part, I thought that there would be a relationship between the education level of the customers and their income, but as you can see, it cannot be said that there is a relationship. even at all education levels, we can see that the income level of a large part of them is less than 40K compared to the others.</a:t>
            </a:r>
            <a:endParaRPr lang="tr-TR" sz="1600" dirty="0"/>
          </a:p>
        </p:txBody>
      </p:sp>
      <p:pic>
        <p:nvPicPr>
          <p:cNvPr id="7" name="Resim 6">
            <a:extLst>
              <a:ext uri="{FF2B5EF4-FFF2-40B4-BE49-F238E27FC236}">
                <a16:creationId xmlns:a16="http://schemas.microsoft.com/office/drawing/2014/main" id="{D8323117-9708-FAA2-8F8E-B3078E70CA85}"/>
              </a:ext>
            </a:extLst>
          </p:cNvPr>
          <p:cNvPicPr>
            <a:picLocks noChangeAspect="1"/>
          </p:cNvPicPr>
          <p:nvPr/>
        </p:nvPicPr>
        <p:blipFill>
          <a:blip r:embed="rId2"/>
          <a:stretch>
            <a:fillRect/>
          </a:stretch>
        </p:blipFill>
        <p:spPr>
          <a:xfrm>
            <a:off x="640080" y="2325643"/>
            <a:ext cx="5810046" cy="3816147"/>
          </a:xfrm>
          <a:prstGeom prst="rect">
            <a:avLst/>
          </a:prstGeom>
        </p:spPr>
      </p:pic>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Google Shape;161;p2" descr="Icon&#10;&#10;Description automatically generated">
            <a:extLst>
              <a:ext uri="{FF2B5EF4-FFF2-40B4-BE49-F238E27FC236}">
                <a16:creationId xmlns:a16="http://schemas.microsoft.com/office/drawing/2014/main" id="{1FBAAC77-8F36-72B8-16FC-29511068FB8F}"/>
              </a:ext>
            </a:extLst>
          </p:cNvPr>
          <p:cNvPicPr preferRelativeResize="0"/>
          <p:nvPr/>
        </p:nvPicPr>
        <p:blipFill rotWithShape="1">
          <a:blip r:embed="rId3">
            <a:alphaModFix/>
          </a:blip>
          <a:srcRect/>
          <a:stretch/>
        </p:blipFill>
        <p:spPr>
          <a:xfrm>
            <a:off x="11253215" y="6039140"/>
            <a:ext cx="938785" cy="818225"/>
          </a:xfrm>
          <a:prstGeom prst="rect">
            <a:avLst/>
          </a:prstGeom>
          <a:noFill/>
          <a:ln>
            <a:noFill/>
          </a:ln>
        </p:spPr>
      </p:pic>
    </p:spTree>
    <p:extLst>
      <p:ext uri="{BB962C8B-B14F-4D97-AF65-F5344CB8AC3E}">
        <p14:creationId xmlns:p14="http://schemas.microsoft.com/office/powerpoint/2010/main" val="638394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7C08BC-3037-69BE-C22D-AAAE63A65A43}"/>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100" b="1" kern="1200">
                <a:solidFill>
                  <a:schemeClr val="tx1"/>
                </a:solidFill>
                <a:effectLst/>
                <a:latin typeface="+mj-lt"/>
                <a:ea typeface="+mj-ea"/>
                <a:cs typeface="+mj-cs"/>
              </a:rPr>
              <a:t>Is there a relationship between income and attrition?</a:t>
            </a:r>
            <a:endParaRPr lang="en-US" sz="3100" b="0" kern="1200">
              <a:solidFill>
                <a:schemeClr val="tx1"/>
              </a:solidFill>
              <a:effectLst/>
              <a:latin typeface="+mj-lt"/>
              <a:ea typeface="+mj-ea"/>
              <a:cs typeface="+mj-cs"/>
            </a:endParaRP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B91FBBEB-46A8-C80C-C129-CF3BACC52A7F}"/>
              </a:ext>
            </a:extLst>
          </p:cNvPr>
          <p:cNvSpPr txBox="1"/>
          <p:nvPr/>
        </p:nvSpPr>
        <p:spPr>
          <a:xfrm>
            <a:off x="7010468" y="1466852"/>
            <a:ext cx="4209982" cy="377047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tr-TR" sz="1600" b="0" i="0" dirty="0">
                <a:effectLst/>
              </a:rPr>
              <a:t>I</a:t>
            </a:r>
            <a:r>
              <a:rPr lang="en-US" sz="1600" b="0" i="0" dirty="0">
                <a:effectLst/>
              </a:rPr>
              <a:t>t cannot be said that there is a relationship.</a:t>
            </a:r>
            <a:endParaRPr lang="en-US" sz="1600" dirty="0"/>
          </a:p>
        </p:txBody>
      </p:sp>
      <p:pic>
        <p:nvPicPr>
          <p:cNvPr id="5" name="İçerik Yer Tutucusu 4">
            <a:extLst>
              <a:ext uri="{FF2B5EF4-FFF2-40B4-BE49-F238E27FC236}">
                <a16:creationId xmlns:a16="http://schemas.microsoft.com/office/drawing/2014/main" id="{234D95EE-6A49-EE27-016F-00E5201E92A6}"/>
              </a:ext>
            </a:extLst>
          </p:cNvPr>
          <p:cNvPicPr>
            <a:picLocks noGrp="1" noChangeAspect="1"/>
          </p:cNvPicPr>
          <p:nvPr>
            <p:ph idx="1"/>
          </p:nvPr>
        </p:nvPicPr>
        <p:blipFill>
          <a:blip r:embed="rId2"/>
          <a:stretch>
            <a:fillRect/>
          </a:stretch>
        </p:blipFill>
        <p:spPr>
          <a:xfrm>
            <a:off x="463691" y="2273261"/>
            <a:ext cx="6041883" cy="3927952"/>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Google Shape;161;p2" descr="Icon&#10;&#10;Description automatically generated">
            <a:extLst>
              <a:ext uri="{FF2B5EF4-FFF2-40B4-BE49-F238E27FC236}">
                <a16:creationId xmlns:a16="http://schemas.microsoft.com/office/drawing/2014/main" id="{3376E014-9A59-6B4D-347C-19E0FDA07874}"/>
              </a:ext>
            </a:extLst>
          </p:cNvPr>
          <p:cNvPicPr preferRelativeResize="0"/>
          <p:nvPr/>
        </p:nvPicPr>
        <p:blipFill rotWithShape="1">
          <a:blip r:embed="rId3">
            <a:alphaModFix/>
          </a:blip>
          <a:srcRect/>
          <a:stretch/>
        </p:blipFill>
        <p:spPr>
          <a:xfrm>
            <a:off x="11253214" y="6039140"/>
            <a:ext cx="938785" cy="818225"/>
          </a:xfrm>
          <a:prstGeom prst="rect">
            <a:avLst/>
          </a:prstGeom>
          <a:noFill/>
          <a:ln>
            <a:noFill/>
          </a:ln>
        </p:spPr>
      </p:pic>
    </p:spTree>
    <p:extLst>
      <p:ext uri="{BB962C8B-B14F-4D97-AF65-F5344CB8AC3E}">
        <p14:creationId xmlns:p14="http://schemas.microsoft.com/office/powerpoint/2010/main" val="3017576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CE1F698-A267-6CD1-FB06-1B0585153EF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gn="ctr"/>
            <a:r>
              <a:rPr lang="en-US" sz="3200" b="1" kern="1200" dirty="0">
                <a:solidFill>
                  <a:schemeClr val="tx1"/>
                </a:solidFill>
                <a:effectLst/>
                <a:latin typeface="+mj-lt"/>
                <a:ea typeface="+mj-ea"/>
                <a:cs typeface="+mj-cs"/>
              </a:rPr>
              <a:t>Card</a:t>
            </a:r>
            <a:r>
              <a:rPr lang="tr-TR" sz="3200" b="1" kern="1200" dirty="0">
                <a:solidFill>
                  <a:schemeClr val="tx1"/>
                </a:solidFill>
                <a:effectLst/>
                <a:latin typeface="+mj-lt"/>
                <a:ea typeface="+mj-ea"/>
                <a:cs typeface="+mj-cs"/>
              </a:rPr>
              <a:t> </a:t>
            </a:r>
            <a:r>
              <a:rPr lang="en-US" sz="3200" b="1" kern="1200" dirty="0">
                <a:solidFill>
                  <a:schemeClr val="tx1"/>
                </a:solidFill>
                <a:effectLst/>
                <a:latin typeface="+mj-lt"/>
                <a:ea typeface="+mj-ea"/>
                <a:cs typeface="+mj-cs"/>
              </a:rPr>
              <a:t>Category and </a:t>
            </a:r>
            <a:br>
              <a:rPr lang="tr-TR" sz="3200" b="1" kern="1200" dirty="0">
                <a:solidFill>
                  <a:schemeClr val="tx1"/>
                </a:solidFill>
                <a:effectLst/>
                <a:latin typeface="+mj-lt"/>
                <a:ea typeface="+mj-ea"/>
                <a:cs typeface="+mj-cs"/>
              </a:rPr>
            </a:br>
            <a:r>
              <a:rPr lang="en-US" sz="3200" b="1" kern="1200" dirty="0">
                <a:solidFill>
                  <a:schemeClr val="tx1"/>
                </a:solidFill>
                <a:effectLst/>
                <a:latin typeface="+mj-lt"/>
                <a:ea typeface="+mj-ea"/>
                <a:cs typeface="+mj-cs"/>
              </a:rPr>
              <a:t>Education</a:t>
            </a:r>
            <a:r>
              <a:rPr lang="tr-TR" sz="3200" b="1" kern="1200" dirty="0">
                <a:solidFill>
                  <a:schemeClr val="tx1"/>
                </a:solidFill>
                <a:effectLst/>
                <a:latin typeface="+mj-lt"/>
                <a:ea typeface="+mj-ea"/>
                <a:cs typeface="+mj-cs"/>
              </a:rPr>
              <a:t> </a:t>
            </a:r>
            <a:r>
              <a:rPr lang="en-US" sz="3200" b="1" kern="1200" dirty="0">
                <a:solidFill>
                  <a:schemeClr val="tx1"/>
                </a:solidFill>
                <a:effectLst/>
                <a:latin typeface="+mj-lt"/>
                <a:ea typeface="+mj-ea"/>
                <a:cs typeface="+mj-cs"/>
              </a:rPr>
              <a:t>Level</a:t>
            </a:r>
            <a:br>
              <a:rPr lang="en-US" sz="3200" b="1" kern="1200" dirty="0">
                <a:solidFill>
                  <a:schemeClr val="tx1"/>
                </a:solidFill>
                <a:effectLst/>
                <a:latin typeface="+mj-lt"/>
                <a:ea typeface="+mj-ea"/>
                <a:cs typeface="+mj-cs"/>
              </a:rPr>
            </a:br>
            <a:endParaRPr lang="en-US" sz="3200" b="1"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4B8AAC5B-56A0-0300-A650-51DE4258829A}"/>
              </a:ext>
            </a:extLst>
          </p:cNvPr>
          <p:cNvPicPr>
            <a:picLocks noGrp="1" noChangeAspect="1"/>
          </p:cNvPicPr>
          <p:nvPr>
            <p:ph idx="1"/>
          </p:nvPr>
        </p:nvPicPr>
        <p:blipFill>
          <a:blip r:embed="rId2"/>
          <a:stretch>
            <a:fillRect/>
          </a:stretch>
        </p:blipFill>
        <p:spPr>
          <a:xfrm>
            <a:off x="365573" y="904875"/>
            <a:ext cx="7990623" cy="5133975"/>
          </a:xfrm>
          <a:prstGeom prst="rect">
            <a:avLst/>
          </a:prstGeom>
        </p:spPr>
      </p:pic>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161;p2" descr="Icon&#10;&#10;Description automatically generated">
            <a:extLst>
              <a:ext uri="{FF2B5EF4-FFF2-40B4-BE49-F238E27FC236}">
                <a16:creationId xmlns:a16="http://schemas.microsoft.com/office/drawing/2014/main" id="{33A11449-5024-F9D0-917F-8FAF78B7B2B5}"/>
              </a:ext>
            </a:extLst>
          </p:cNvPr>
          <p:cNvPicPr preferRelativeResize="0"/>
          <p:nvPr/>
        </p:nvPicPr>
        <p:blipFill rotWithShape="1">
          <a:blip r:embed="rId3">
            <a:alphaModFix/>
          </a:blip>
          <a:srcRect/>
          <a:stretch/>
        </p:blipFill>
        <p:spPr>
          <a:xfrm>
            <a:off x="11225418" y="6036048"/>
            <a:ext cx="938785" cy="818225"/>
          </a:xfrm>
          <a:prstGeom prst="rect">
            <a:avLst/>
          </a:prstGeom>
          <a:noFill/>
          <a:ln>
            <a:noFill/>
          </a:ln>
        </p:spPr>
      </p:pic>
    </p:spTree>
    <p:extLst>
      <p:ext uri="{BB962C8B-B14F-4D97-AF65-F5344CB8AC3E}">
        <p14:creationId xmlns:p14="http://schemas.microsoft.com/office/powerpoint/2010/main" val="166193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13C28E-C8B3-918A-CA5F-6D93E1B2607D}"/>
              </a:ext>
            </a:extLst>
          </p:cNvPr>
          <p:cNvSpPr>
            <a:spLocks noGrp="1"/>
          </p:cNvSpPr>
          <p:nvPr>
            <p:ph type="title"/>
          </p:nvPr>
        </p:nvSpPr>
        <p:spPr>
          <a:xfrm>
            <a:off x="1043631" y="873940"/>
            <a:ext cx="5052369" cy="1035781"/>
          </a:xfrm>
        </p:spPr>
        <p:txBody>
          <a:bodyPr anchor="ctr">
            <a:normAutofit/>
          </a:bodyPr>
          <a:lstStyle/>
          <a:p>
            <a:r>
              <a:rPr lang="en-US" sz="3300" i="0" dirty="0">
                <a:effectLst/>
              </a:rPr>
              <a:t>How long does it take customers to leave?</a:t>
            </a:r>
            <a:r>
              <a:rPr lang="tr-TR" sz="3300" dirty="0"/>
              <a:t> </a:t>
            </a:r>
          </a:p>
        </p:txBody>
      </p:sp>
      <p:sp>
        <p:nvSpPr>
          <p:cNvPr id="27" name="Rectangle 26">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33292B9-F2E3-D843-53C0-5974247B4A96}"/>
              </a:ext>
            </a:extLst>
          </p:cNvPr>
          <p:cNvSpPr>
            <a:spLocks noGrp="1"/>
          </p:cNvSpPr>
          <p:nvPr>
            <p:ph idx="1"/>
          </p:nvPr>
        </p:nvSpPr>
        <p:spPr>
          <a:xfrm>
            <a:off x="6661792" y="1371325"/>
            <a:ext cx="4991629" cy="3677123"/>
          </a:xfrm>
        </p:spPr>
        <p:txBody>
          <a:bodyPr anchor="ctr">
            <a:normAutofit/>
          </a:bodyPr>
          <a:lstStyle/>
          <a:p>
            <a:r>
              <a:rPr lang="en-US" sz="1800" b="0" dirty="0">
                <a:effectLst/>
              </a:rPr>
              <a:t>After the customers started to receive service, the maximum separation occurred after 36 months.</a:t>
            </a:r>
          </a:p>
          <a:p>
            <a:endParaRPr lang="tr-TR" sz="1800" dirty="0"/>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Google Shape;161;p2" descr="Icon&#10;&#10;Description automatically generated">
            <a:extLst>
              <a:ext uri="{FF2B5EF4-FFF2-40B4-BE49-F238E27FC236}">
                <a16:creationId xmlns:a16="http://schemas.microsoft.com/office/drawing/2014/main" id="{84423366-DDC4-347C-EBE5-3AF8456C214A}"/>
              </a:ext>
            </a:extLst>
          </p:cNvPr>
          <p:cNvPicPr preferRelativeResize="0"/>
          <p:nvPr/>
        </p:nvPicPr>
        <p:blipFill rotWithShape="1">
          <a:blip r:embed="rId2">
            <a:alphaModFix/>
          </a:blip>
          <a:srcRect/>
          <a:stretch/>
        </p:blipFill>
        <p:spPr>
          <a:xfrm>
            <a:off x="11238534" y="6039140"/>
            <a:ext cx="938785" cy="818225"/>
          </a:xfrm>
          <a:prstGeom prst="rect">
            <a:avLst/>
          </a:prstGeom>
          <a:noFill/>
          <a:ln>
            <a:noFill/>
          </a:ln>
        </p:spPr>
      </p:pic>
      <p:pic>
        <p:nvPicPr>
          <p:cNvPr id="7" name="Resim 6">
            <a:extLst>
              <a:ext uri="{FF2B5EF4-FFF2-40B4-BE49-F238E27FC236}">
                <a16:creationId xmlns:a16="http://schemas.microsoft.com/office/drawing/2014/main" id="{12E43B45-4C78-C50A-9351-21740A0C75E5}"/>
              </a:ext>
            </a:extLst>
          </p:cNvPr>
          <p:cNvPicPr>
            <a:picLocks noChangeAspect="1"/>
          </p:cNvPicPr>
          <p:nvPr/>
        </p:nvPicPr>
        <p:blipFill>
          <a:blip r:embed="rId3"/>
          <a:stretch>
            <a:fillRect/>
          </a:stretch>
        </p:blipFill>
        <p:spPr>
          <a:xfrm>
            <a:off x="381963" y="2494440"/>
            <a:ext cx="5980209" cy="3449792"/>
          </a:xfrm>
          <a:prstGeom prst="rect">
            <a:avLst/>
          </a:prstGeom>
        </p:spPr>
      </p:pic>
    </p:spTree>
    <p:extLst>
      <p:ext uri="{BB962C8B-B14F-4D97-AF65-F5344CB8AC3E}">
        <p14:creationId xmlns:p14="http://schemas.microsoft.com/office/powerpoint/2010/main" val="4242572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17E3212-6801-9EB7-6825-D3683DFB0CE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gn="ctr"/>
            <a:r>
              <a:rPr lang="en-US" sz="2700" b="1" kern="1200" dirty="0">
                <a:solidFill>
                  <a:schemeClr val="tx1"/>
                </a:solidFill>
                <a:effectLst/>
                <a:latin typeface="+mj-lt"/>
                <a:ea typeface="+mj-ea"/>
                <a:cs typeface="+mj-cs"/>
              </a:rPr>
              <a:t> Contacts_Count_12_mon VS. Months_Inactive_12_mon</a:t>
            </a:r>
            <a:endParaRPr lang="en-US" sz="2000" kern="1200" dirty="0">
              <a:solidFill>
                <a:schemeClr val="tx1"/>
              </a:solidFill>
              <a:latin typeface="+mj-lt"/>
              <a:ea typeface="+mj-ea"/>
              <a:cs typeface="+mj-cs"/>
            </a:endParaRPr>
          </a:p>
        </p:txBody>
      </p:sp>
      <p:sp>
        <p:nvSpPr>
          <p:cNvPr id="24"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9E2C3291-86E0-5D4F-EF69-F3AABE86AA33}"/>
              </a:ext>
            </a:extLst>
          </p:cNvPr>
          <p:cNvPicPr>
            <a:picLocks noGrp="1" noChangeAspect="1"/>
          </p:cNvPicPr>
          <p:nvPr>
            <p:ph idx="1"/>
          </p:nvPr>
        </p:nvPicPr>
        <p:blipFill>
          <a:blip r:embed="rId2"/>
          <a:stretch>
            <a:fillRect/>
          </a:stretch>
        </p:blipFill>
        <p:spPr>
          <a:xfrm>
            <a:off x="545238" y="1457787"/>
            <a:ext cx="7608304" cy="4013381"/>
          </a:xfrm>
          <a:prstGeom prst="rect">
            <a:avLst/>
          </a:prstGeom>
        </p:spPr>
      </p:pic>
      <p:sp>
        <p:nvSpPr>
          <p:cNvPr id="2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AC832939-18CC-D1FE-4242-6E7E2DEDBB3A}"/>
              </a:ext>
            </a:extLst>
          </p:cNvPr>
          <p:cNvSpPr txBox="1"/>
          <p:nvPr/>
        </p:nvSpPr>
        <p:spPr>
          <a:xfrm>
            <a:off x="8583423" y="5078027"/>
            <a:ext cx="2975303" cy="523220"/>
          </a:xfrm>
          <a:prstGeom prst="rect">
            <a:avLst/>
          </a:prstGeom>
          <a:noFill/>
        </p:spPr>
        <p:txBody>
          <a:bodyPr wrap="square" rtlCol="0">
            <a:spAutoFit/>
          </a:bodyPr>
          <a:lstStyle/>
          <a:p>
            <a:pPr algn="ctr"/>
            <a:r>
              <a:rPr lang="en-US" sz="1400" b="0" kern="1200" dirty="0">
                <a:solidFill>
                  <a:schemeClr val="tx1"/>
                </a:solidFill>
                <a:effectLst/>
                <a:latin typeface="+mj-lt"/>
                <a:ea typeface="+mj-ea"/>
                <a:cs typeface="+mj-cs"/>
              </a:rPr>
              <a:t>It is the normal distribution over all months.</a:t>
            </a:r>
            <a:endParaRPr lang="tr-TR" sz="1400" dirty="0"/>
          </a:p>
        </p:txBody>
      </p:sp>
      <p:pic>
        <p:nvPicPr>
          <p:cNvPr id="3" name="Google Shape;161;p2" descr="Icon&#10;&#10;Description automatically generated">
            <a:extLst>
              <a:ext uri="{FF2B5EF4-FFF2-40B4-BE49-F238E27FC236}">
                <a16:creationId xmlns:a16="http://schemas.microsoft.com/office/drawing/2014/main" id="{222D84CF-32C4-54B3-CF3C-068F99A68697}"/>
              </a:ext>
            </a:extLst>
          </p:cNvPr>
          <p:cNvPicPr preferRelativeResize="0"/>
          <p:nvPr/>
        </p:nvPicPr>
        <p:blipFill rotWithShape="1">
          <a:blip r:embed="rId3">
            <a:alphaModFix/>
          </a:blip>
          <a:srcRect/>
          <a:stretch/>
        </p:blipFill>
        <p:spPr>
          <a:xfrm>
            <a:off x="11253214" y="6039140"/>
            <a:ext cx="938785" cy="818225"/>
          </a:xfrm>
          <a:prstGeom prst="rect">
            <a:avLst/>
          </a:prstGeom>
          <a:noFill/>
          <a:ln>
            <a:noFill/>
          </a:ln>
        </p:spPr>
      </p:pic>
    </p:spTree>
    <p:extLst>
      <p:ext uri="{BB962C8B-B14F-4D97-AF65-F5344CB8AC3E}">
        <p14:creationId xmlns:p14="http://schemas.microsoft.com/office/powerpoint/2010/main" val="113084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Başlık 1">
            <a:extLst>
              <a:ext uri="{FF2B5EF4-FFF2-40B4-BE49-F238E27FC236}">
                <a16:creationId xmlns:a16="http://schemas.microsoft.com/office/drawing/2014/main" id="{AE70735E-ACA8-1932-528C-0AAE0D8EEAEC}"/>
              </a:ext>
            </a:extLst>
          </p:cNvPr>
          <p:cNvSpPr>
            <a:spLocks noGrp="1"/>
          </p:cNvSpPr>
          <p:nvPr>
            <p:ph type="title"/>
          </p:nvPr>
        </p:nvSpPr>
        <p:spPr>
          <a:xfrm>
            <a:off x="1472608" y="1380564"/>
            <a:ext cx="4561369" cy="2346229"/>
          </a:xfrm>
        </p:spPr>
        <p:txBody>
          <a:bodyPr vert="horz" lIns="91440" tIns="45720" rIns="91440" bIns="45720" rtlCol="0" anchor="b">
            <a:normAutofit/>
          </a:bodyPr>
          <a:lstStyle/>
          <a:p>
            <a:pPr algn="ctr"/>
            <a:r>
              <a:rPr lang="en-US" sz="3200" b="1" kern="1200" dirty="0">
                <a:solidFill>
                  <a:srgbClr val="595959"/>
                </a:solidFill>
                <a:latin typeface="+mj-lt"/>
                <a:ea typeface="+mj-ea"/>
                <a:cs typeface="+mj-cs"/>
              </a:rPr>
              <a:t>UP SCHOOL JOURNEY</a:t>
            </a:r>
          </a:p>
        </p:txBody>
      </p:sp>
      <p:pic>
        <p:nvPicPr>
          <p:cNvPr id="6" name="Graphic 5" descr="Sırt çantası">
            <a:extLst>
              <a:ext uri="{FF2B5EF4-FFF2-40B4-BE49-F238E27FC236}">
                <a16:creationId xmlns:a16="http://schemas.microsoft.com/office/drawing/2014/main" id="{747C7C8A-3BC4-9BF1-1C25-36CB09649C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pic>
        <p:nvPicPr>
          <p:cNvPr id="3" name="Google Shape;161;p2" descr="Icon&#10;&#10;Description automatically generated">
            <a:extLst>
              <a:ext uri="{FF2B5EF4-FFF2-40B4-BE49-F238E27FC236}">
                <a16:creationId xmlns:a16="http://schemas.microsoft.com/office/drawing/2014/main" id="{52D8D39B-A976-3099-0655-8B907732AC28}"/>
              </a:ext>
            </a:extLst>
          </p:cNvPr>
          <p:cNvPicPr preferRelativeResize="0"/>
          <p:nvPr/>
        </p:nvPicPr>
        <p:blipFill rotWithShape="1">
          <a:blip r:embed="rId4">
            <a:alphaModFix/>
          </a:blip>
          <a:srcRect/>
          <a:stretch/>
        </p:blipFill>
        <p:spPr>
          <a:xfrm>
            <a:off x="11253215" y="6039775"/>
            <a:ext cx="938785" cy="818225"/>
          </a:xfrm>
          <a:prstGeom prst="rect">
            <a:avLst/>
          </a:prstGeom>
          <a:noFill/>
          <a:ln>
            <a:noFill/>
          </a:ln>
        </p:spPr>
      </p:pic>
    </p:spTree>
    <p:extLst>
      <p:ext uri="{BB962C8B-B14F-4D97-AF65-F5344CB8AC3E}">
        <p14:creationId xmlns:p14="http://schemas.microsoft.com/office/powerpoint/2010/main" val="350925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604AF4-AEF7-4020-93AD-C74808D17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B65AB2-AC18-4139-B8BE-52452A25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9A5304-EF26-47F3-9CB7-ED121FC74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8" y="685799"/>
            <a:ext cx="10820400"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8A5F7E5-34B1-8C54-CECF-AE61EDAC43FD}"/>
              </a:ext>
            </a:extLst>
          </p:cNvPr>
          <p:cNvSpPr>
            <a:spLocks noGrp="1"/>
          </p:cNvSpPr>
          <p:nvPr>
            <p:ph type="title"/>
          </p:nvPr>
        </p:nvSpPr>
        <p:spPr>
          <a:xfrm>
            <a:off x="1587794" y="1136478"/>
            <a:ext cx="9016409" cy="1051885"/>
          </a:xfrm>
        </p:spPr>
        <p:txBody>
          <a:bodyPr anchor="ctr">
            <a:normAutofit/>
          </a:bodyPr>
          <a:lstStyle/>
          <a:p>
            <a:pPr algn="ctr"/>
            <a:r>
              <a:rPr lang="tr-TR" sz="3200" b="1" dirty="0">
                <a:solidFill>
                  <a:schemeClr val="tx1">
                    <a:lumMod val="65000"/>
                    <a:lumOff val="35000"/>
                  </a:schemeClr>
                </a:solidFill>
              </a:rPr>
              <a:t>CORE </a:t>
            </a:r>
            <a:r>
              <a:rPr lang="en-US" sz="3200" b="1" dirty="0">
                <a:solidFill>
                  <a:schemeClr val="tx1">
                    <a:lumMod val="65000"/>
                    <a:lumOff val="35000"/>
                  </a:schemeClr>
                </a:solidFill>
              </a:rPr>
              <a:t>SKILLS </a:t>
            </a:r>
            <a:r>
              <a:rPr lang="tr-TR" sz="3200" b="1" dirty="0">
                <a:solidFill>
                  <a:schemeClr val="tx1">
                    <a:lumMod val="65000"/>
                    <a:lumOff val="35000"/>
                  </a:schemeClr>
                </a:solidFill>
              </a:rPr>
              <a:t> </a:t>
            </a:r>
          </a:p>
        </p:txBody>
      </p:sp>
      <p:pic>
        <p:nvPicPr>
          <p:cNvPr id="8" name="Resim 7" descr="saat, duvar saati, çizgi film, çizim içeren bir resim&#10;&#10;Açıklama otomatik olarak oluşturuldu">
            <a:extLst>
              <a:ext uri="{FF2B5EF4-FFF2-40B4-BE49-F238E27FC236}">
                <a16:creationId xmlns:a16="http://schemas.microsoft.com/office/drawing/2014/main" id="{73F1B8F3-8167-4080-8253-636039BB4225}"/>
              </a:ext>
            </a:extLst>
          </p:cNvPr>
          <p:cNvPicPr>
            <a:picLocks noChangeAspect="1"/>
          </p:cNvPicPr>
          <p:nvPr/>
        </p:nvPicPr>
        <p:blipFill>
          <a:blip r:embed="rId2"/>
          <a:stretch>
            <a:fillRect/>
          </a:stretch>
        </p:blipFill>
        <p:spPr>
          <a:xfrm>
            <a:off x="2177075" y="2391332"/>
            <a:ext cx="2103219" cy="1822558"/>
          </a:xfrm>
          <a:prstGeom prst="rect">
            <a:avLst/>
          </a:prstGeom>
        </p:spPr>
      </p:pic>
      <p:pic>
        <p:nvPicPr>
          <p:cNvPr id="6" name="Resim 5" descr="kırpıntı çizim, çizim, çizgi film içeren bir resim&#10;&#10;Açıklama otomatik olarak oluşturuldu">
            <a:extLst>
              <a:ext uri="{FF2B5EF4-FFF2-40B4-BE49-F238E27FC236}">
                <a16:creationId xmlns:a16="http://schemas.microsoft.com/office/drawing/2014/main" id="{77685A85-0F8F-7399-D1B1-C995EE7DD2B1}"/>
              </a:ext>
            </a:extLst>
          </p:cNvPr>
          <p:cNvPicPr>
            <a:picLocks noChangeAspect="1"/>
          </p:cNvPicPr>
          <p:nvPr/>
        </p:nvPicPr>
        <p:blipFill>
          <a:blip r:embed="rId3"/>
          <a:stretch>
            <a:fillRect/>
          </a:stretch>
        </p:blipFill>
        <p:spPr>
          <a:xfrm>
            <a:off x="4966095" y="2391332"/>
            <a:ext cx="2103219" cy="1840318"/>
          </a:xfrm>
          <a:prstGeom prst="rect">
            <a:avLst/>
          </a:prstGeom>
        </p:spPr>
      </p:pic>
      <p:pic>
        <p:nvPicPr>
          <p:cNvPr id="10" name="Resim 9" descr="çizim, sanat, tasarım içeren bir resim&#10;&#10;Açıklama otomatik olarak oluşturuldu">
            <a:extLst>
              <a:ext uri="{FF2B5EF4-FFF2-40B4-BE49-F238E27FC236}">
                <a16:creationId xmlns:a16="http://schemas.microsoft.com/office/drawing/2014/main" id="{3F7EEABD-6625-97A1-D232-6C44F4C52F4C}"/>
              </a:ext>
            </a:extLst>
          </p:cNvPr>
          <p:cNvPicPr>
            <a:picLocks noChangeAspect="1"/>
          </p:cNvPicPr>
          <p:nvPr/>
        </p:nvPicPr>
        <p:blipFill>
          <a:blip r:embed="rId4"/>
          <a:stretch>
            <a:fillRect/>
          </a:stretch>
        </p:blipFill>
        <p:spPr>
          <a:xfrm>
            <a:off x="7755112" y="2391332"/>
            <a:ext cx="2024925" cy="1822558"/>
          </a:xfrm>
          <a:prstGeom prst="rect">
            <a:avLst/>
          </a:prstGeom>
        </p:spPr>
      </p:pic>
      <p:pic>
        <p:nvPicPr>
          <p:cNvPr id="4" name="Google Shape;161;p2" descr="Icon&#10;&#10;Description automatically generated">
            <a:extLst>
              <a:ext uri="{FF2B5EF4-FFF2-40B4-BE49-F238E27FC236}">
                <a16:creationId xmlns:a16="http://schemas.microsoft.com/office/drawing/2014/main" id="{2CC73C6C-B34B-4182-0422-7431C433AC4F}"/>
              </a:ext>
            </a:extLst>
          </p:cNvPr>
          <p:cNvPicPr preferRelativeResize="0"/>
          <p:nvPr/>
        </p:nvPicPr>
        <p:blipFill rotWithShape="1">
          <a:blip r:embed="rId5">
            <a:alphaModFix/>
          </a:blip>
          <a:srcRect/>
          <a:stretch/>
        </p:blipFill>
        <p:spPr>
          <a:xfrm>
            <a:off x="11253214" y="6039774"/>
            <a:ext cx="938785" cy="818225"/>
          </a:xfrm>
          <a:prstGeom prst="rect">
            <a:avLst/>
          </a:prstGeom>
          <a:noFill/>
          <a:ln>
            <a:noFill/>
          </a:ln>
        </p:spPr>
      </p:pic>
      <p:sp>
        <p:nvSpPr>
          <p:cNvPr id="11" name="Metin kutusu 10">
            <a:extLst>
              <a:ext uri="{FF2B5EF4-FFF2-40B4-BE49-F238E27FC236}">
                <a16:creationId xmlns:a16="http://schemas.microsoft.com/office/drawing/2014/main" id="{70A95E1C-8DEB-0A12-8BA2-68C3B10F2A90}"/>
              </a:ext>
            </a:extLst>
          </p:cNvPr>
          <p:cNvSpPr txBox="1"/>
          <p:nvPr/>
        </p:nvSpPr>
        <p:spPr>
          <a:xfrm>
            <a:off x="5004971" y="4434619"/>
            <a:ext cx="2025465" cy="338554"/>
          </a:xfrm>
          <a:prstGeom prst="rect">
            <a:avLst/>
          </a:prstGeom>
          <a:noFill/>
        </p:spPr>
        <p:txBody>
          <a:bodyPr wrap="square" rtlCol="0">
            <a:spAutoFit/>
          </a:bodyPr>
          <a:lstStyle/>
          <a:p>
            <a:pPr algn="ctr"/>
            <a:r>
              <a:rPr lang="tr-TR" sz="1600" dirty="0">
                <a:solidFill>
                  <a:schemeClr val="tx1">
                    <a:lumMod val="65000"/>
                    <a:lumOff val="35000"/>
                  </a:schemeClr>
                </a:solidFill>
              </a:rPr>
              <a:t>Self </a:t>
            </a:r>
            <a:r>
              <a:rPr lang="tr-TR" sz="1600" dirty="0" err="1">
                <a:solidFill>
                  <a:schemeClr val="tx1">
                    <a:lumMod val="65000"/>
                    <a:lumOff val="35000"/>
                  </a:schemeClr>
                </a:solidFill>
              </a:rPr>
              <a:t>Compassion</a:t>
            </a:r>
            <a:endParaRPr lang="tr-TR" sz="1600" dirty="0">
              <a:solidFill>
                <a:schemeClr val="tx1">
                  <a:lumMod val="65000"/>
                  <a:lumOff val="35000"/>
                </a:schemeClr>
              </a:solidFill>
            </a:endParaRPr>
          </a:p>
        </p:txBody>
      </p:sp>
      <p:sp>
        <p:nvSpPr>
          <p:cNvPr id="14" name="Metin kutusu 13">
            <a:extLst>
              <a:ext uri="{FF2B5EF4-FFF2-40B4-BE49-F238E27FC236}">
                <a16:creationId xmlns:a16="http://schemas.microsoft.com/office/drawing/2014/main" id="{43F470A3-E423-D543-9BF1-22977069BFC8}"/>
              </a:ext>
            </a:extLst>
          </p:cNvPr>
          <p:cNvSpPr txBox="1"/>
          <p:nvPr/>
        </p:nvSpPr>
        <p:spPr>
          <a:xfrm>
            <a:off x="2266617" y="4421516"/>
            <a:ext cx="2025465" cy="338554"/>
          </a:xfrm>
          <a:prstGeom prst="rect">
            <a:avLst/>
          </a:prstGeom>
          <a:noFill/>
        </p:spPr>
        <p:txBody>
          <a:bodyPr wrap="square" rtlCol="0">
            <a:spAutoFit/>
          </a:bodyPr>
          <a:lstStyle/>
          <a:p>
            <a:pPr algn="ctr"/>
            <a:r>
              <a:rPr lang="tr-TR" sz="1600" dirty="0">
                <a:solidFill>
                  <a:schemeClr val="tx1">
                    <a:lumMod val="65000"/>
                    <a:lumOff val="35000"/>
                  </a:schemeClr>
                </a:solidFill>
              </a:rPr>
              <a:t>Time Management</a:t>
            </a:r>
          </a:p>
        </p:txBody>
      </p:sp>
      <p:sp>
        <p:nvSpPr>
          <p:cNvPr id="16" name="Metin kutusu 15">
            <a:extLst>
              <a:ext uri="{FF2B5EF4-FFF2-40B4-BE49-F238E27FC236}">
                <a16:creationId xmlns:a16="http://schemas.microsoft.com/office/drawing/2014/main" id="{96D68528-8B45-EB30-3420-0996C644E87B}"/>
              </a:ext>
            </a:extLst>
          </p:cNvPr>
          <p:cNvSpPr txBox="1"/>
          <p:nvPr/>
        </p:nvSpPr>
        <p:spPr>
          <a:xfrm>
            <a:off x="7755112" y="4434619"/>
            <a:ext cx="2025465" cy="338554"/>
          </a:xfrm>
          <a:prstGeom prst="rect">
            <a:avLst/>
          </a:prstGeom>
          <a:noFill/>
        </p:spPr>
        <p:txBody>
          <a:bodyPr wrap="square" rtlCol="0">
            <a:spAutoFit/>
          </a:bodyPr>
          <a:lstStyle/>
          <a:p>
            <a:pPr algn="ctr"/>
            <a:r>
              <a:rPr lang="tr-TR" sz="1600" b="0" i="0" u="none" strike="noStrike" dirty="0">
                <a:solidFill>
                  <a:schemeClr val="tx1">
                    <a:lumMod val="65000"/>
                    <a:lumOff val="35000"/>
                  </a:schemeClr>
                </a:solidFill>
                <a:effectLst/>
                <a:latin typeface="Calibri" panose="020F0502020204030204" pitchFamily="34" charset="0"/>
              </a:rPr>
              <a:t>Challenge</a:t>
            </a:r>
            <a:endParaRPr lang="tr-TR" sz="1600" dirty="0">
              <a:solidFill>
                <a:schemeClr val="tx1">
                  <a:lumMod val="65000"/>
                  <a:lumOff val="35000"/>
                </a:schemeClr>
              </a:solidFill>
            </a:endParaRPr>
          </a:p>
        </p:txBody>
      </p:sp>
    </p:spTree>
    <p:extLst>
      <p:ext uri="{BB962C8B-B14F-4D97-AF65-F5344CB8AC3E}">
        <p14:creationId xmlns:p14="http://schemas.microsoft.com/office/powerpoint/2010/main" val="3712437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8" descr="metin içeren bir resim&#10;&#10;Açıklama otomatik olarak oluşturuldu">
            <a:extLst>
              <a:ext uri="{FF2B5EF4-FFF2-40B4-BE49-F238E27FC236}">
                <a16:creationId xmlns:a16="http://schemas.microsoft.com/office/drawing/2014/main" id="{BEBB71F8-C584-4D36-9842-38FD552C9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369" y="643467"/>
            <a:ext cx="5821262" cy="5571065"/>
          </a:xfrm>
          <a:prstGeom prst="rect">
            <a:avLst/>
          </a:prstGeom>
          <a:ln>
            <a:noFill/>
          </a:ln>
        </p:spPr>
      </p:pic>
      <p:pic>
        <p:nvPicPr>
          <p:cNvPr id="4" name="Google Shape;161;p2" descr="Icon&#10;&#10;Description automatically generated">
            <a:extLst>
              <a:ext uri="{FF2B5EF4-FFF2-40B4-BE49-F238E27FC236}">
                <a16:creationId xmlns:a16="http://schemas.microsoft.com/office/drawing/2014/main" id="{0791B4C3-B16D-6550-46B9-3CAEA541AC54}"/>
              </a:ext>
            </a:extLst>
          </p:cNvPr>
          <p:cNvPicPr preferRelativeResize="0"/>
          <p:nvPr/>
        </p:nvPicPr>
        <p:blipFill rotWithShape="1">
          <a:blip r:embed="rId3">
            <a:alphaModFix/>
          </a:blip>
          <a:srcRect/>
          <a:stretch/>
        </p:blipFill>
        <p:spPr>
          <a:xfrm>
            <a:off x="11253215" y="6039775"/>
            <a:ext cx="938785" cy="818225"/>
          </a:xfrm>
          <a:prstGeom prst="rect">
            <a:avLst/>
          </a:prstGeom>
          <a:noFill/>
          <a:ln>
            <a:noFill/>
          </a:ln>
        </p:spPr>
      </p:pic>
    </p:spTree>
    <p:extLst>
      <p:ext uri="{BB962C8B-B14F-4D97-AF65-F5344CB8AC3E}">
        <p14:creationId xmlns:p14="http://schemas.microsoft.com/office/powerpoint/2010/main" val="92486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şlık 6">
            <a:extLst>
              <a:ext uri="{FF2B5EF4-FFF2-40B4-BE49-F238E27FC236}">
                <a16:creationId xmlns:a16="http://schemas.microsoft.com/office/drawing/2014/main" id="{BE13F2F7-3AEA-5BDB-0FA8-67AFC6771AA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tr-TR" sz="4400" b="1" i="0" u="none" strike="noStrike" kern="1200" dirty="0">
                <a:solidFill>
                  <a:srgbClr val="002060"/>
                </a:solidFill>
                <a:effectLst/>
                <a:latin typeface="+mj-lt"/>
                <a:ea typeface="+mj-ea"/>
                <a:cs typeface="+mj-cs"/>
              </a:rPr>
              <a:t>DATASET OVERVIEW</a:t>
            </a:r>
            <a:endParaRPr lang="en-US" sz="4400" b="1" kern="1200" dirty="0">
              <a:solidFill>
                <a:srgbClr val="002060"/>
              </a:solidFill>
              <a:latin typeface="+mj-lt"/>
              <a:ea typeface="+mj-ea"/>
              <a:cs typeface="+mj-cs"/>
            </a:endParaRPr>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Yer Tutucusu 7">
            <a:extLst>
              <a:ext uri="{FF2B5EF4-FFF2-40B4-BE49-F238E27FC236}">
                <a16:creationId xmlns:a16="http://schemas.microsoft.com/office/drawing/2014/main" id="{6070E5AA-422C-8116-DCCD-74F23EF9FB63}"/>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0" indent="-228600">
              <a:buFont typeface="Arial" panose="020B0604020202020204" pitchFamily="34" charset="0"/>
              <a:buChar char="•"/>
            </a:pPr>
            <a:r>
              <a:rPr lang="en-US" sz="2000" b="1" i="0" dirty="0">
                <a:effectLst/>
                <a:hlinkClick r:id="rId2"/>
              </a:rPr>
              <a:t>Predicting Credit Card Customer Segmentation </a:t>
            </a:r>
            <a:r>
              <a:rPr lang="en-US" sz="2000" b="1" i="0" dirty="0">
                <a:effectLst/>
              </a:rPr>
              <a:t> </a:t>
            </a:r>
            <a:r>
              <a:rPr lang="en-US" sz="2000" i="0" dirty="0">
                <a:effectLst/>
              </a:rPr>
              <a:t>dataset</a:t>
            </a:r>
            <a:r>
              <a:rPr lang="en-US" sz="2000" b="1" i="0" dirty="0">
                <a:effectLst/>
              </a:rPr>
              <a:t> </a:t>
            </a:r>
            <a:r>
              <a:rPr lang="en-US" sz="2000" dirty="0"/>
              <a:t>contains a wealth of customer information collected from within a consumer credit card portfolio, with the aim of helping analysts predict customer attrition. It includes comprehensive demographic details such as age, gender, marital status and income category, as well as insight into each customer’s relationship with the credit card provider such as the card type, number of months on book and inactive periods. </a:t>
            </a:r>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p:pic>
        <p:nvPicPr>
          <p:cNvPr id="5" name="İçerik Yer Tutucusu 4">
            <a:extLst>
              <a:ext uri="{FF2B5EF4-FFF2-40B4-BE49-F238E27FC236}">
                <a16:creationId xmlns:a16="http://schemas.microsoft.com/office/drawing/2014/main" id="{771FA7E2-DC57-820A-891C-7A1811EA8B23}"/>
              </a:ext>
            </a:extLst>
          </p:cNvPr>
          <p:cNvPicPr>
            <a:picLocks noGrp="1" noChangeAspect="1"/>
          </p:cNvPicPr>
          <p:nvPr>
            <p:ph idx="1"/>
          </p:nvPr>
        </p:nvPicPr>
        <p:blipFill>
          <a:blip r:embed="rId3"/>
          <a:stretch>
            <a:fillRect/>
          </a:stretch>
        </p:blipFill>
        <p:spPr>
          <a:xfrm>
            <a:off x="6099048" y="2009668"/>
            <a:ext cx="5458968" cy="2838663"/>
          </a:xfrm>
          <a:prstGeom prst="rect">
            <a:avLst/>
          </a:prstGeom>
        </p:spPr>
      </p:pic>
      <p:pic>
        <p:nvPicPr>
          <p:cNvPr id="2" name="Google Shape;161;p2" descr="Icon&#10;&#10;Description automatically generated">
            <a:extLst>
              <a:ext uri="{FF2B5EF4-FFF2-40B4-BE49-F238E27FC236}">
                <a16:creationId xmlns:a16="http://schemas.microsoft.com/office/drawing/2014/main" id="{E96BEEDA-67A7-B758-36A5-1335A19616C4}"/>
              </a:ext>
            </a:extLst>
          </p:cNvPr>
          <p:cNvPicPr preferRelativeResize="0"/>
          <p:nvPr/>
        </p:nvPicPr>
        <p:blipFill rotWithShape="1">
          <a:blip r:embed="rId4">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166937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CB1B78-0692-CD55-0C28-D172BCD27ED8}"/>
              </a:ext>
            </a:extLst>
          </p:cNvPr>
          <p:cNvSpPr>
            <a:spLocks noGrp="1"/>
          </p:cNvSpPr>
          <p:nvPr>
            <p:ph type="title"/>
          </p:nvPr>
        </p:nvSpPr>
        <p:spPr>
          <a:xfrm>
            <a:off x="7748955" y="1141711"/>
            <a:ext cx="3833446" cy="3474364"/>
          </a:xfrm>
        </p:spPr>
        <p:txBody>
          <a:bodyPr vert="horz" lIns="91440" tIns="45720" rIns="91440" bIns="45720" rtlCol="0" anchor="t">
            <a:normAutofit/>
          </a:bodyPr>
          <a:lstStyle/>
          <a:p>
            <a:pPr algn="ctr"/>
            <a:r>
              <a:rPr lang="en-US" b="1" kern="1200" dirty="0">
                <a:solidFill>
                  <a:srgbClr val="002060"/>
                </a:solidFill>
              </a:rPr>
              <a:t>Columns</a:t>
            </a:r>
            <a:endParaRPr lang="en-US" sz="4000" b="1" kern="1200" dirty="0">
              <a:solidFill>
                <a:srgbClr val="002060"/>
              </a:solidFill>
            </a:endParaRPr>
          </a:p>
        </p:txBody>
      </p:sp>
      <p:pic>
        <p:nvPicPr>
          <p:cNvPr id="4" name="İçerik Yer Tutucusu 3">
            <a:extLst>
              <a:ext uri="{FF2B5EF4-FFF2-40B4-BE49-F238E27FC236}">
                <a16:creationId xmlns:a16="http://schemas.microsoft.com/office/drawing/2014/main" id="{765AAEB1-6422-9B80-8D5E-2DF001952CCD}"/>
              </a:ext>
            </a:extLst>
          </p:cNvPr>
          <p:cNvPicPr>
            <a:picLocks noChangeAspect="1"/>
          </p:cNvPicPr>
          <p:nvPr/>
        </p:nvPicPr>
        <p:blipFill>
          <a:blip r:embed="rId2"/>
          <a:stretch>
            <a:fillRect/>
          </a:stretch>
        </p:blipFill>
        <p:spPr>
          <a:xfrm>
            <a:off x="191509" y="585511"/>
            <a:ext cx="7557446" cy="5686978"/>
          </a:xfrm>
          <a:prstGeom prst="rect">
            <a:avLst/>
          </a:prstGeom>
        </p:spPr>
      </p:pic>
      <p:cxnSp>
        <p:nvCxnSpPr>
          <p:cNvPr id="31" name="Straight Connector 30">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09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Google Shape;161;p2" descr="Icon&#10;&#10;Description automatically generated">
            <a:extLst>
              <a:ext uri="{FF2B5EF4-FFF2-40B4-BE49-F238E27FC236}">
                <a16:creationId xmlns:a16="http://schemas.microsoft.com/office/drawing/2014/main" id="{8E3D1740-8974-992A-2E2A-ED9376CCA062}"/>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383837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Metin kutusu 18">
            <a:extLst>
              <a:ext uri="{FF2B5EF4-FFF2-40B4-BE49-F238E27FC236}">
                <a16:creationId xmlns:a16="http://schemas.microsoft.com/office/drawing/2014/main" id="{1A823F3C-55EC-8473-174B-B7CEFB323970}"/>
              </a:ext>
            </a:extLst>
          </p:cNvPr>
          <p:cNvSpPr txBox="1"/>
          <p:nvPr/>
        </p:nvSpPr>
        <p:spPr>
          <a:xfrm>
            <a:off x="7748955" y="1141711"/>
            <a:ext cx="3833446" cy="3474364"/>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400" b="1" kern="1200" dirty="0">
                <a:solidFill>
                  <a:schemeClr val="accent1">
                    <a:lumMod val="50000"/>
                  </a:schemeClr>
                </a:solidFill>
                <a:latin typeface="+mj-lt"/>
                <a:ea typeface="+mj-ea"/>
                <a:cs typeface="+mj-cs"/>
              </a:rPr>
              <a:t>Columns</a:t>
            </a:r>
            <a:endParaRPr lang="en-US" sz="4000" b="1" kern="1200" dirty="0">
              <a:solidFill>
                <a:schemeClr val="accent1">
                  <a:lumMod val="50000"/>
                </a:schemeClr>
              </a:solidFill>
              <a:latin typeface="+mj-lt"/>
              <a:ea typeface="+mj-ea"/>
              <a:cs typeface="+mj-cs"/>
            </a:endParaRPr>
          </a:p>
          <a:p>
            <a:pPr>
              <a:lnSpc>
                <a:spcPct val="90000"/>
              </a:lnSpc>
              <a:spcBef>
                <a:spcPct val="0"/>
              </a:spcBef>
              <a:spcAft>
                <a:spcPts val="600"/>
              </a:spcAft>
            </a:pPr>
            <a:endParaRPr lang="en-US" sz="4000" kern="1200" dirty="0">
              <a:solidFill>
                <a:schemeClr val="tx1"/>
              </a:solidFill>
              <a:latin typeface="+mj-lt"/>
              <a:ea typeface="+mj-ea"/>
              <a:cs typeface="+mj-cs"/>
            </a:endParaRPr>
          </a:p>
        </p:txBody>
      </p:sp>
      <p:pic>
        <p:nvPicPr>
          <p:cNvPr id="6" name="Resim 5" descr="metin, ekran görüntüsü, yazı tipi, sayı, numara içeren bir resim&#10;&#10;Açıklama otomatik olarak oluşturuldu">
            <a:extLst>
              <a:ext uri="{FF2B5EF4-FFF2-40B4-BE49-F238E27FC236}">
                <a16:creationId xmlns:a16="http://schemas.microsoft.com/office/drawing/2014/main" id="{1A3CB336-16C3-B769-8C5A-7F541DA30338}"/>
              </a:ext>
            </a:extLst>
          </p:cNvPr>
          <p:cNvPicPr>
            <a:picLocks noChangeAspect="1"/>
          </p:cNvPicPr>
          <p:nvPr/>
        </p:nvPicPr>
        <p:blipFill>
          <a:blip r:embed="rId2"/>
          <a:stretch>
            <a:fillRect/>
          </a:stretch>
        </p:blipFill>
        <p:spPr>
          <a:xfrm>
            <a:off x="133349" y="630622"/>
            <a:ext cx="7462341" cy="5596755"/>
          </a:xfrm>
          <a:prstGeom prst="rect">
            <a:avLst/>
          </a:prstGeom>
        </p:spPr>
      </p:pic>
      <p:cxnSp>
        <p:nvCxnSpPr>
          <p:cNvPr id="30" name="Straight Connector 27">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09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Google Shape;161;p2" descr="Icon&#10;&#10;Description automatically generated">
            <a:extLst>
              <a:ext uri="{FF2B5EF4-FFF2-40B4-BE49-F238E27FC236}">
                <a16:creationId xmlns:a16="http://schemas.microsoft.com/office/drawing/2014/main" id="{D934E06F-6A46-1484-05F2-88F833E24A7A}"/>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236044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şlık 13">
            <a:extLst>
              <a:ext uri="{FF2B5EF4-FFF2-40B4-BE49-F238E27FC236}">
                <a16:creationId xmlns:a16="http://schemas.microsoft.com/office/drawing/2014/main" id="{26A11EAB-DF12-3E38-FD60-F9C43E56097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000" b="1" kern="1200" dirty="0">
                <a:solidFill>
                  <a:srgbClr val="002060"/>
                </a:solidFill>
              </a:rPr>
              <a:t>Dataset</a:t>
            </a:r>
            <a:r>
              <a:rPr lang="tr-TR" sz="6000" b="1" kern="1200" dirty="0">
                <a:solidFill>
                  <a:srgbClr val="002060"/>
                </a:solidFill>
              </a:rPr>
              <a:t> </a:t>
            </a:r>
            <a:r>
              <a:rPr lang="tr-TR" sz="6000" b="1" kern="1200" dirty="0" err="1">
                <a:solidFill>
                  <a:srgbClr val="002060"/>
                </a:solidFill>
              </a:rPr>
              <a:t>Overview</a:t>
            </a:r>
            <a:r>
              <a:rPr lang="en-US" sz="6000" b="1" kern="1200" dirty="0">
                <a:solidFill>
                  <a:srgbClr val="002060"/>
                </a:solidFill>
              </a:rPr>
              <a:t> </a:t>
            </a:r>
            <a:r>
              <a:rPr lang="tr-TR" sz="6000" b="1" kern="1200" dirty="0">
                <a:solidFill>
                  <a:srgbClr val="002060"/>
                </a:solidFill>
              </a:rPr>
              <a:t> </a:t>
            </a:r>
            <a:endParaRPr lang="en-US" sz="6000" b="1" kern="1200" dirty="0">
              <a:solidFill>
                <a:srgbClr val="002060"/>
              </a:solidFill>
            </a:endParaRPr>
          </a:p>
        </p:txBody>
      </p:sp>
      <p:sp>
        <p:nvSpPr>
          <p:cNvPr id="2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BF6F073B-E9FF-06A1-8DE7-480D870F4E0E}"/>
              </a:ext>
            </a:extLst>
          </p:cNvPr>
          <p:cNvPicPr>
            <a:picLocks noChangeAspect="1"/>
          </p:cNvPicPr>
          <p:nvPr/>
        </p:nvPicPr>
        <p:blipFill>
          <a:blip r:embed="rId2"/>
          <a:stretch>
            <a:fillRect/>
          </a:stretch>
        </p:blipFill>
        <p:spPr>
          <a:xfrm>
            <a:off x="133349" y="2657476"/>
            <a:ext cx="11839575" cy="3086862"/>
          </a:xfrm>
          <a:prstGeom prst="rect">
            <a:avLst/>
          </a:prstGeom>
        </p:spPr>
      </p:pic>
      <p:pic>
        <p:nvPicPr>
          <p:cNvPr id="2" name="Google Shape;161;p2" descr="Icon&#10;&#10;Description automatically generated">
            <a:extLst>
              <a:ext uri="{FF2B5EF4-FFF2-40B4-BE49-F238E27FC236}">
                <a16:creationId xmlns:a16="http://schemas.microsoft.com/office/drawing/2014/main" id="{ADC4D30F-C865-0083-46B7-848620587308}"/>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386910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61;p2" descr="Icon&#10;&#10;Description automatically generated">
            <a:extLst>
              <a:ext uri="{FF2B5EF4-FFF2-40B4-BE49-F238E27FC236}">
                <a16:creationId xmlns:a16="http://schemas.microsoft.com/office/drawing/2014/main" id="{1F152F4B-5C27-C9D8-7E6C-A0BDF4C5EA6E}"/>
              </a:ext>
            </a:extLst>
          </p:cNvPr>
          <p:cNvPicPr preferRelativeResize="0"/>
          <p:nvPr/>
        </p:nvPicPr>
        <p:blipFill rotWithShape="1">
          <a:blip r:embed="rId2">
            <a:alphaModFix/>
          </a:blip>
          <a:srcRect/>
          <a:stretch/>
        </p:blipFill>
        <p:spPr>
          <a:xfrm>
            <a:off x="11253215" y="6039775"/>
            <a:ext cx="938785" cy="818225"/>
          </a:xfrm>
          <a:prstGeom prst="rect">
            <a:avLst/>
          </a:prstGeom>
          <a:noFill/>
          <a:ln>
            <a:noFill/>
          </a:ln>
        </p:spPr>
      </p:pic>
      <p:sp>
        <p:nvSpPr>
          <p:cNvPr id="2" name="Başlık 1">
            <a:extLst>
              <a:ext uri="{FF2B5EF4-FFF2-40B4-BE49-F238E27FC236}">
                <a16:creationId xmlns:a16="http://schemas.microsoft.com/office/drawing/2014/main" id="{43D3DC88-BB37-3332-A444-E63329EC463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dirty="0">
                <a:solidFill>
                  <a:schemeClr val="tx1"/>
                </a:solidFill>
                <a:latin typeface="+mj-lt"/>
                <a:ea typeface="+mj-ea"/>
                <a:cs typeface="+mj-cs"/>
              </a:rPr>
              <a:t>DATA</a:t>
            </a:r>
            <a:r>
              <a:rPr lang="tr-TR" sz="5000" b="1" kern="1200" dirty="0">
                <a:solidFill>
                  <a:schemeClr val="tx1"/>
                </a:solidFill>
                <a:latin typeface="+mj-lt"/>
                <a:ea typeface="+mj-ea"/>
                <a:cs typeface="+mj-cs"/>
              </a:rPr>
              <a:t>SET</a:t>
            </a:r>
            <a:r>
              <a:rPr lang="en-US" sz="5000" b="1" kern="1200" dirty="0">
                <a:solidFill>
                  <a:schemeClr val="tx1"/>
                </a:solidFill>
                <a:latin typeface="+mj-lt"/>
                <a:ea typeface="+mj-ea"/>
                <a:cs typeface="+mj-cs"/>
              </a:rPr>
              <a:t>  </a:t>
            </a:r>
            <a:r>
              <a:rPr lang="tr-TR" sz="5000" b="1" kern="1200" dirty="0">
                <a:solidFill>
                  <a:schemeClr val="tx1"/>
                </a:solidFill>
                <a:latin typeface="+mj-lt"/>
                <a:ea typeface="+mj-ea"/>
                <a:cs typeface="+mj-cs"/>
              </a:rPr>
              <a:t>OVERVIEW</a:t>
            </a:r>
            <a:r>
              <a:rPr lang="en-US" sz="5000" b="1" kern="1200" dirty="0">
                <a:solidFill>
                  <a:schemeClr val="tx1"/>
                </a:solidFill>
                <a:latin typeface="+mj-lt"/>
                <a:ea typeface="+mj-ea"/>
                <a:cs typeface="+mj-cs"/>
              </a:rPr>
              <a:t> </a:t>
            </a:r>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D55B33B-343E-F35F-6E86-0B1005F6ACF7}"/>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2000" b="0" dirty="0">
                <a:effectLst/>
              </a:rPr>
              <a:t>Thinking that I can both explain and show it easily, I defined a function where I can access information about the dataset at once. With this function, we can see the size of the dataset, data types, first 5 and last 5 data, whether there are null values.</a:t>
            </a:r>
            <a:endParaRPr lang="en-US" sz="2000" dirty="0"/>
          </a:p>
        </p:txBody>
      </p:sp>
      <p:pic>
        <p:nvPicPr>
          <p:cNvPr id="18" name="Resim 17">
            <a:extLst>
              <a:ext uri="{FF2B5EF4-FFF2-40B4-BE49-F238E27FC236}">
                <a16:creationId xmlns:a16="http://schemas.microsoft.com/office/drawing/2014/main" id="{76629EE1-1629-027C-E534-BF9076FD4778}"/>
              </a:ext>
            </a:extLst>
          </p:cNvPr>
          <p:cNvPicPr>
            <a:picLocks noChangeAspect="1"/>
          </p:cNvPicPr>
          <p:nvPr/>
        </p:nvPicPr>
        <p:blipFill>
          <a:blip r:embed="rId3"/>
          <a:stretch>
            <a:fillRect/>
          </a:stretch>
        </p:blipFill>
        <p:spPr>
          <a:xfrm>
            <a:off x="6099048" y="662296"/>
            <a:ext cx="5458968" cy="5533408"/>
          </a:xfrm>
          <a:prstGeom prst="rect">
            <a:avLst/>
          </a:prstGeom>
        </p:spPr>
      </p:pic>
    </p:spTree>
    <p:extLst>
      <p:ext uri="{BB962C8B-B14F-4D97-AF65-F5344CB8AC3E}">
        <p14:creationId xmlns:p14="http://schemas.microsoft.com/office/powerpoint/2010/main" val="268397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Resim 4">
            <a:extLst>
              <a:ext uri="{FF2B5EF4-FFF2-40B4-BE49-F238E27FC236}">
                <a16:creationId xmlns:a16="http://schemas.microsoft.com/office/drawing/2014/main" id="{8CA9141F-EBAE-CCC0-ECE3-15B91C4080A4}"/>
              </a:ext>
            </a:extLst>
          </p:cNvPr>
          <p:cNvPicPr>
            <a:picLocks noChangeAspect="1"/>
          </p:cNvPicPr>
          <p:nvPr/>
        </p:nvPicPr>
        <p:blipFill>
          <a:blip r:embed="rId2"/>
          <a:stretch>
            <a:fillRect/>
          </a:stretch>
        </p:blipFill>
        <p:spPr>
          <a:xfrm>
            <a:off x="792829" y="935169"/>
            <a:ext cx="10624617" cy="4987662"/>
          </a:xfrm>
          <a:prstGeom prst="rect">
            <a:avLst/>
          </a:prstGeom>
        </p:spPr>
      </p:pic>
      <p:pic>
        <p:nvPicPr>
          <p:cNvPr id="2" name="Google Shape;161;p2" descr="Icon&#10;&#10;Description automatically generated">
            <a:extLst>
              <a:ext uri="{FF2B5EF4-FFF2-40B4-BE49-F238E27FC236}">
                <a16:creationId xmlns:a16="http://schemas.microsoft.com/office/drawing/2014/main" id="{8675696D-784E-60D6-4462-6B2283DC9656}"/>
              </a:ext>
            </a:extLst>
          </p:cNvPr>
          <p:cNvPicPr preferRelativeResize="0"/>
          <p:nvPr/>
        </p:nvPicPr>
        <p:blipFill rotWithShape="1">
          <a:blip r:embed="rId3">
            <a:alphaModFix/>
          </a:blip>
          <a:srcRect/>
          <a:stretch/>
        </p:blipFill>
        <p:spPr>
          <a:xfrm>
            <a:off x="11184029" y="5979851"/>
            <a:ext cx="938785" cy="818225"/>
          </a:xfrm>
          <a:prstGeom prst="rect">
            <a:avLst/>
          </a:prstGeom>
          <a:noFill/>
          <a:ln>
            <a:noFill/>
          </a:ln>
        </p:spPr>
      </p:pic>
    </p:spTree>
    <p:extLst>
      <p:ext uri="{BB962C8B-B14F-4D97-AF65-F5344CB8AC3E}">
        <p14:creationId xmlns:p14="http://schemas.microsoft.com/office/powerpoint/2010/main" val="50349580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1448</TotalTime>
  <Words>823</Words>
  <Application>Microsoft Office PowerPoint</Application>
  <PresentationFormat>Geniş ekran</PresentationFormat>
  <Paragraphs>83</Paragraphs>
  <Slides>37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37</vt:i4>
      </vt:variant>
    </vt:vector>
  </HeadingPairs>
  <TitlesOfParts>
    <vt:vector size="43" baseType="lpstr">
      <vt:lpstr>Arial</vt:lpstr>
      <vt:lpstr>Calibri</vt:lpstr>
      <vt:lpstr>Calibri Light</vt:lpstr>
      <vt:lpstr>Wingdings</vt:lpstr>
      <vt:lpstr>zeitung</vt:lpstr>
      <vt:lpstr>Office Teması</vt:lpstr>
      <vt:lpstr>Credit Card Customer Segmentation Analysis</vt:lpstr>
      <vt:lpstr>OUTLINE</vt:lpstr>
      <vt:lpstr>ABOUT ME</vt:lpstr>
      <vt:lpstr>DATASET OVERVIEW</vt:lpstr>
      <vt:lpstr>Columns</vt:lpstr>
      <vt:lpstr>PowerPoint Sunusu</vt:lpstr>
      <vt:lpstr>Dataset Overview  </vt:lpstr>
      <vt:lpstr>DATASET  OVERVIEW </vt:lpstr>
      <vt:lpstr>PowerPoint Sunusu</vt:lpstr>
      <vt:lpstr>PowerPoint Sunusu</vt:lpstr>
      <vt:lpstr>PowerPoint Sunusu</vt:lpstr>
      <vt:lpstr>PowerPoint Sunusu</vt:lpstr>
      <vt:lpstr>DATA PREPROCESSİNG </vt:lpstr>
      <vt:lpstr>Unique values contained in the columns.</vt:lpstr>
      <vt:lpstr>DATA PREPROCESSİNG</vt:lpstr>
      <vt:lpstr>DATA ANALYSIS AND VISUALIZATION</vt:lpstr>
      <vt:lpstr>Existing and Attrited Customers</vt:lpstr>
      <vt:lpstr>Gender Distribution of Customers</vt:lpstr>
      <vt:lpstr>Existing and Attrited Customers by Gender</vt:lpstr>
      <vt:lpstr>Age Distribution of Customers</vt:lpstr>
      <vt:lpstr>Distribution of Customers by Age Groups</vt:lpstr>
      <vt:lpstr>The Number of Dependents of the Customers</vt:lpstr>
      <vt:lpstr>Marital Status Distribution</vt:lpstr>
      <vt:lpstr>Marital Status Distribution by Gender</vt:lpstr>
      <vt:lpstr>Existing and Attrited Customers by Marital Status and Gender</vt:lpstr>
      <vt:lpstr>Distribution of Income Category</vt:lpstr>
      <vt:lpstr>Distribution of Card Category /  What type of card are most used? </vt:lpstr>
      <vt:lpstr>Is there a relationship between card type and income category? </vt:lpstr>
      <vt:lpstr>What is Education Level of Customers?</vt:lpstr>
      <vt:lpstr>Is there a relationship between the education level of customers and their income?</vt:lpstr>
      <vt:lpstr>Is there a relationship between income and attrition?</vt:lpstr>
      <vt:lpstr>Card Category and  Education Level </vt:lpstr>
      <vt:lpstr>How long does it take customers to leave? </vt:lpstr>
      <vt:lpstr> Contacts_Count_12_mon VS. Months_Inactive_12_mon</vt:lpstr>
      <vt:lpstr>UP SCHOOL JOURNEY</vt:lpstr>
      <vt:lpstr>CORE SKILLS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 SCHOOL  DATA ANALYSIS CAPSTONE PROJECT</dc:title>
  <dc:creator>Emine Ece CO�KUN�AY</dc:creator>
  <cp:lastModifiedBy>Emine Ece CO�KUN�AY</cp:lastModifiedBy>
  <cp:revision>15</cp:revision>
  <dcterms:created xsi:type="dcterms:W3CDTF">2023-07-11T12:25:24Z</dcterms:created>
  <dcterms:modified xsi:type="dcterms:W3CDTF">2023-08-10T21:20:00Z</dcterms:modified>
</cp:coreProperties>
</file>