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56" r:id="rId3"/>
    <p:sldId id="258" r:id="rId4"/>
    <p:sldId id="259" r:id="rId5"/>
    <p:sldId id="260" r:id="rId6"/>
    <p:sldId id="261" r:id="rId7"/>
    <p:sldId id="262" r:id="rId8"/>
    <p:sldId id="29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1" r:id="rId36"/>
    <p:sldId id="292" r:id="rId37"/>
    <p:sldId id="293" r:id="rId38"/>
    <p:sldId id="295" r:id="rId39"/>
    <p:sldId id="296" r:id="rId40"/>
    <p:sldId id="297" r:id="rId41"/>
    <p:sldId id="298" r:id="rId42"/>
  </p:sldIdLst>
  <p:sldSz cx="10080625" cy="7559675"/>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1416" y="-72"/>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noRot="1" noChangeAspect="1"/>
          </p:cNvSpPr>
          <p:nvPr>
            <p:ph type="sldImg"/>
          </p:nvPr>
        </p:nvSpPr>
        <p:spPr>
          <a:xfrm>
            <a:off x="237960" y="950040"/>
            <a:ext cx="7852680" cy="4688280"/>
          </a:xfrm>
          <a:prstGeom prst="rect">
            <a:avLst/>
          </a:prstGeom>
        </p:spPr>
        <p:txBody>
          <a:bodyPr lIns="0" tIns="0" rIns="0" bIns="0" anchor="ctr">
            <a:noAutofit/>
          </a:bodyPr>
          <a:lstStyle/>
          <a:p>
            <a:r>
              <a:rPr lang="en-US" sz="2320" b="0" strike="noStrike" spc="-1">
                <a:solidFill>
                  <a:srgbClr val="000000"/>
                </a:solidFill>
                <a:latin typeface="Calibri"/>
              </a:rPr>
              <a:t>Click to move the slide</a:t>
            </a:r>
          </a:p>
        </p:txBody>
      </p:sp>
      <p:sp>
        <p:nvSpPr>
          <p:cNvPr id="86" name="PlaceHolder 2"/>
          <p:cNvSpPr>
            <a:spLocks noGrp="1"/>
          </p:cNvSpPr>
          <p:nvPr>
            <p:ph type="body"/>
          </p:nvPr>
        </p:nvSpPr>
        <p:spPr>
          <a:xfrm>
            <a:off x="832680" y="5938920"/>
            <a:ext cx="6663240" cy="5626440"/>
          </a:xfrm>
          <a:prstGeom prst="rect">
            <a:avLst/>
          </a:prstGeom>
        </p:spPr>
        <p:txBody>
          <a:bodyPr lIns="0" tIns="0" rIns="0" bIns="0">
            <a:noAutofit/>
          </a:bodyPr>
          <a:lstStyle/>
          <a:p>
            <a:r>
              <a:rPr lang="en-GB" sz="3290" b="0" strike="noStrike" spc="-1">
                <a:latin typeface="Arial"/>
              </a:rPr>
              <a:t>Click to edit the notes format</a:t>
            </a:r>
          </a:p>
        </p:txBody>
      </p:sp>
      <p:sp>
        <p:nvSpPr>
          <p:cNvPr id="87" name="PlaceHolder 3"/>
          <p:cNvSpPr>
            <a:spLocks noGrp="1"/>
          </p:cNvSpPr>
          <p:nvPr>
            <p:ph type="hdr"/>
          </p:nvPr>
        </p:nvSpPr>
        <p:spPr>
          <a:xfrm>
            <a:off x="0" y="0"/>
            <a:ext cx="3614760" cy="624960"/>
          </a:xfrm>
          <a:prstGeom prst="rect">
            <a:avLst/>
          </a:prstGeom>
        </p:spPr>
        <p:txBody>
          <a:bodyPr lIns="0" tIns="0" rIns="0" bIns="0">
            <a:noAutofit/>
          </a:bodyPr>
          <a:lstStyle/>
          <a:p>
            <a:r>
              <a:rPr lang="en-GB" sz="1400" b="0" strike="noStrike" spc="-1">
                <a:latin typeface="Times New Roman"/>
              </a:rPr>
              <a:t>&lt;header&gt;</a:t>
            </a:r>
          </a:p>
        </p:txBody>
      </p:sp>
      <p:sp>
        <p:nvSpPr>
          <p:cNvPr id="88" name="PlaceHolder 4"/>
          <p:cNvSpPr>
            <a:spLocks noGrp="1"/>
          </p:cNvSpPr>
          <p:nvPr>
            <p:ph type="dt"/>
          </p:nvPr>
        </p:nvSpPr>
        <p:spPr>
          <a:xfrm>
            <a:off x="4714200" y="0"/>
            <a:ext cx="3614760" cy="624960"/>
          </a:xfrm>
          <a:prstGeom prst="rect">
            <a:avLst/>
          </a:prstGeom>
        </p:spPr>
        <p:txBody>
          <a:bodyPr lIns="0" tIns="0" rIns="0" bIns="0">
            <a:noAutofit/>
          </a:bodyPr>
          <a:lstStyle/>
          <a:p>
            <a:pPr algn="r"/>
            <a:r>
              <a:rPr lang="en-GB" sz="1400" b="0" strike="noStrike" spc="-1">
                <a:latin typeface="Times New Roman"/>
              </a:rPr>
              <a:t>&lt;date/time&gt;</a:t>
            </a:r>
          </a:p>
        </p:txBody>
      </p:sp>
      <p:sp>
        <p:nvSpPr>
          <p:cNvPr id="89" name="PlaceHolder 5"/>
          <p:cNvSpPr>
            <a:spLocks noGrp="1"/>
          </p:cNvSpPr>
          <p:nvPr>
            <p:ph type="ftr"/>
          </p:nvPr>
        </p:nvSpPr>
        <p:spPr>
          <a:xfrm>
            <a:off x="0" y="11878560"/>
            <a:ext cx="3614760" cy="624960"/>
          </a:xfrm>
          <a:prstGeom prst="rect">
            <a:avLst/>
          </a:prstGeom>
        </p:spPr>
        <p:txBody>
          <a:bodyPr lIns="0" tIns="0" rIns="0" bIns="0" anchor="b">
            <a:noAutofit/>
          </a:bodyPr>
          <a:lstStyle/>
          <a:p>
            <a:r>
              <a:rPr lang="en-GB" sz="1400" b="0" strike="noStrike" spc="-1">
                <a:latin typeface="Times New Roman"/>
              </a:rPr>
              <a:t>&lt;footer&gt;</a:t>
            </a:r>
          </a:p>
        </p:txBody>
      </p:sp>
      <p:sp>
        <p:nvSpPr>
          <p:cNvPr id="90" name="PlaceHolder 6"/>
          <p:cNvSpPr>
            <a:spLocks noGrp="1"/>
          </p:cNvSpPr>
          <p:nvPr>
            <p:ph type="sldNum"/>
          </p:nvPr>
        </p:nvSpPr>
        <p:spPr>
          <a:xfrm>
            <a:off x="4714200" y="11878560"/>
            <a:ext cx="3614760" cy="624960"/>
          </a:xfrm>
          <a:prstGeom prst="rect">
            <a:avLst/>
          </a:prstGeom>
        </p:spPr>
        <p:txBody>
          <a:bodyPr lIns="0" tIns="0" rIns="0" bIns="0" anchor="b">
            <a:noAutofit/>
          </a:bodyPr>
          <a:lstStyle/>
          <a:p>
            <a:pPr algn="r"/>
            <a:fld id="{90A5169E-6D2B-4FCC-BA57-AE42DAC079E8}" type="slidenum">
              <a:rPr lang="en-GB" sz="1400" b="0" strike="noStrike" spc="-1">
                <a:latin typeface="Times New Roman"/>
              </a:rPr>
              <a:pPr algn="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noRot="1" noChangeAspect="1"/>
          </p:cNvSpPr>
          <p:nvPr>
            <p:ph type="sldImg"/>
          </p:nvPr>
        </p:nvSpPr>
        <p:spPr>
          <a:xfrm>
            <a:off x="1371600" y="1336675"/>
            <a:ext cx="4811713" cy="3608388"/>
          </a:xfrm>
          <a:prstGeom prst="rect">
            <a:avLst/>
          </a:prstGeom>
        </p:spPr>
      </p:sp>
      <p:sp>
        <p:nvSpPr>
          <p:cNvPr id="192" name="PlaceHolder 2"/>
          <p:cNvSpPr>
            <a:spLocks noGrp="1"/>
          </p:cNvSpPr>
          <p:nvPr>
            <p:ph type="body"/>
          </p:nvPr>
        </p:nvSpPr>
        <p:spPr>
          <a:xfrm>
            <a:off x="755280" y="5146200"/>
            <a:ext cx="6044400" cy="4210200"/>
          </a:xfrm>
          <a:prstGeom prst="rect">
            <a:avLst/>
          </a:prstGeom>
        </p:spPr>
        <p:txBody>
          <a:bodyPr>
            <a:noAutofit/>
          </a:bodyPr>
          <a:lstStyle/>
          <a:p>
            <a:endParaRPr lang="en-GB" sz="3290" b="0" strike="noStrike" spc="-1">
              <a:latin typeface="Arial"/>
            </a:endParaRPr>
          </a:p>
        </p:txBody>
      </p:sp>
      <p:sp>
        <p:nvSpPr>
          <p:cNvPr id="193" name="TextShape 3"/>
          <p:cNvSpPr txBox="1"/>
          <p:nvPr/>
        </p:nvSpPr>
        <p:spPr>
          <a:xfrm>
            <a:off x="4280040" y="10157400"/>
            <a:ext cx="3273840" cy="536040"/>
          </a:xfrm>
          <a:prstGeom prst="rect">
            <a:avLst/>
          </a:prstGeom>
          <a:noFill/>
          <a:ln>
            <a:noFill/>
          </a:ln>
        </p:spPr>
        <p:txBody>
          <a:bodyPr anchor="b">
            <a:noAutofit/>
          </a:bodyPr>
          <a:lstStyle/>
          <a:p>
            <a:pPr algn="r">
              <a:lnSpc>
                <a:spcPct val="100000"/>
              </a:lnSpc>
            </a:pPr>
            <a:fld id="{452F6350-EFEA-4BF7-A33A-2B612FBBDDB3}" type="slidenum">
              <a:rPr lang="en-GB" sz="1200" b="0" strike="noStrike" spc="-1">
                <a:solidFill>
                  <a:srgbClr val="000000"/>
                </a:solidFill>
                <a:latin typeface="+mn-lt"/>
                <a:ea typeface="+mn-ea"/>
              </a:rPr>
              <a:pPr algn="r">
                <a:lnSpc>
                  <a:spcPct val="100000"/>
                </a:lnSpc>
              </a:pPr>
              <a:t>1</a:t>
            </a:fld>
            <a:endParaRPr lang="en-GB"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ACM Codes of Ethics and Professional Conduct contains 24 imperatives, including a list of general moral imperatives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endParaRPr lang="en-GB" sz="1400" b="0" strike="noStrike" spc="-1" dirty="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It is important to make a distinction between these terms.  Tavani summarises these elements as in the above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Nissenbaum distinguishes between responsibility and accountability by suggesting that accountability is a broader concept than responsibility, and means an individual, team or the whole organisation.</a:t>
            </a:r>
          </a:p>
          <a:p>
            <a:endParaRPr lang="en-GB" sz="1400" b="0" strike="noStrike" spc="-1">
              <a:latin typeface="Arial"/>
            </a:endParaRPr>
          </a:p>
          <a:p>
            <a:r>
              <a:rPr lang="en-GB" sz="1400" b="0" strike="noStrike" spc="-1">
                <a:latin typeface="Arial"/>
              </a:rPr>
              <a:t>According to Nissenbaum in computation context </a:t>
            </a:r>
          </a:p>
          <a:p>
            <a:r>
              <a:rPr lang="en-GB" sz="1400" b="0" strike="noStrike" spc="-1">
                <a:solidFill>
                  <a:srgbClr val="000000"/>
                </a:solidFill>
                <a:latin typeface="Arial"/>
              </a:rPr>
              <a:t>“there will be someone, or several people not only for malfunctions in life-critical systems that cause risk grave injuries and cause infrastructure and large monetary losses, but even for the malfunctions that causes individuals losses of time, convenience, and contentment.”</a:t>
            </a:r>
            <a:endParaRPr lang="en-GB" sz="1400" b="0" strike="noStrike" spc="-1">
              <a:latin typeface="Arial"/>
            </a:endParaRPr>
          </a:p>
          <a:p>
            <a:endParaRPr lang="en-GB"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Before we can answer this question, it is important to understand what do we understand by the term professional?</a:t>
            </a:r>
          </a:p>
          <a:p>
            <a:r>
              <a:rPr lang="en-GB" sz="1400" b="0" strike="noStrike" spc="-1">
                <a:latin typeface="Arial"/>
              </a:rPr>
              <a:t>There are many definitions of this term and according to ECPD..</a:t>
            </a:r>
          </a:p>
          <a:p>
            <a:r>
              <a:rPr lang="en-GB" sz="1400" b="0" strike="noStrike" spc="-1">
                <a:latin typeface="Arial"/>
              </a:rPr>
              <a:t>It is important to remember that the roles and responsibilities of professionals can exceed those of ordinary individuals.</a:t>
            </a:r>
          </a:p>
          <a:p>
            <a:r>
              <a:rPr lang="en-GB" sz="1400" b="0" strike="noStrike" spc="-1">
                <a:latin typeface="Arial"/>
              </a:rPr>
              <a:t>For example drugs prescription by a doctor for his/her patient.  It is only in this capacity that doctor will be able prescribe these drugs, otherwise to which he/she would not have legal access to.</a:t>
            </a:r>
          </a:p>
          <a:p>
            <a:r>
              <a:rPr lang="en-GB" sz="1400" b="0" strike="noStrike" spc="-1">
                <a:latin typeface="Arial"/>
              </a:rPr>
              <a:t>Another example is that of a teacher, psychologist, doctor or lawyer and individual’s confidentiality that would not apply if they were acting as ordinary individuals</a:t>
            </a:r>
          </a:p>
          <a:p>
            <a:r>
              <a:rPr lang="en-GB" sz="1400" b="0" strike="noStrike" spc="-1">
                <a:latin typeface="Arial"/>
              </a:rPr>
              <a:t>It is really on the basis of there roles and responsibilities that we make a distinction between professionals and non professionals, given that the professionals within a certain filed have received training and experts in their field.</a:t>
            </a:r>
          </a:p>
          <a:p>
            <a:endParaRPr lang="en-GB"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When it comes to moral responsibility there are different schools of thought.  Some believe that given professionals are humans first, therefore all professionals have a moral obligation.</a:t>
            </a:r>
          </a:p>
          <a:p>
            <a:r>
              <a:rPr lang="en-GB" sz="1400" b="0" strike="noStrike" spc="-1">
                <a:latin typeface="Arial"/>
              </a:rPr>
              <a:t>According to Bayles “</a:t>
            </a:r>
            <a:r>
              <a:rPr lang="en-GB" sz="1400" b="0" i="1" strike="noStrike" spc="-1">
                <a:latin typeface="Arial"/>
              </a:rPr>
              <a:t>Professionals have a special obligation to their clients – to be worthy of a client’s trust; and this leads to obligation of honesty, candour, competence, diligence, loyalty and discretion</a:t>
            </a:r>
            <a:r>
              <a:rPr lang="en-GB" sz="1400" b="0" strike="noStrike" spc="-1">
                <a:latin typeface="Arial"/>
              </a:rPr>
              <a:t>” </a:t>
            </a:r>
          </a:p>
          <a:p>
            <a:r>
              <a:rPr lang="en-GB" sz="1400" b="0" strike="noStrike" spc="-1">
                <a:latin typeface="Arial"/>
              </a:rPr>
              <a:t>And this would include the IT professionals as well, however Gotterbarn suggests that software engineer, who develop safety critical systems have special moral obligations.  According to him develop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When it comes to moral responsibility there are different schools of thought.  Some believe that given professionals are humans first, therefore all professionals have a moral obligation.</a:t>
            </a:r>
          </a:p>
          <a:p>
            <a:endParaRPr lang="en-GB" sz="1400" b="0" strike="noStrike" spc="-1">
              <a:latin typeface="Arial"/>
            </a:endParaRPr>
          </a:p>
          <a:p>
            <a:r>
              <a:rPr lang="en-GB" sz="1400" b="0" strike="noStrike" spc="-1">
                <a:latin typeface="Arial"/>
              </a:rPr>
              <a:t>According to Bayles “</a:t>
            </a:r>
            <a:r>
              <a:rPr lang="en-GB" sz="1400" b="0" i="1" strike="noStrike" spc="-1">
                <a:latin typeface="Arial"/>
              </a:rPr>
              <a:t>Professionals have a special obligation to their clients – to be worthy of a client’s trust; and this leads to obligation of honesty, candour, competence, diligence, loyalty and discretion</a:t>
            </a:r>
            <a:r>
              <a:rPr lang="en-GB" sz="1400" b="0" strike="noStrike" spc="-1">
                <a:latin typeface="Arial"/>
              </a:rPr>
              <a:t>”   And this would include the IT professionals as well, however Gotterbarn suggests that given software engineer may develop safety critical systems therefore they have special moral obligations. </a:t>
            </a:r>
          </a:p>
          <a:p>
            <a:endParaRPr lang="en-GB" sz="1400" b="0" strike="noStrike" spc="-1">
              <a:latin typeface="Arial"/>
            </a:endParaRPr>
          </a:p>
          <a:p>
            <a:r>
              <a:rPr lang="en-GB" sz="1400" b="0" strike="noStrike" spc="-1">
                <a:latin typeface="Arial"/>
              </a:rPr>
              <a:t>Safety Critical Systems do provoke discussion of moral accountability and this can be discussed in the discussion forum of the module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According to the ACM “The future of the computing profession depends on both technical and ethical excellence. Not only is it important for computing professionals to adhere to the principles expressed in this Code, each member should encourage and support adherence by other members.” </a:t>
            </a:r>
          </a:p>
          <a:p>
            <a:endParaRPr lang="en-GB"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endParaRPr lang="en-GB" sz="3290" b="0" strike="noStrike" spc="-1">
              <a:latin typeface="Arial"/>
            </a:endParaRPr>
          </a:p>
          <a:p>
            <a:endParaRPr lang="en-GB" sz="329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The above is a summary of Strengths and Weakness of Professional Codes as suggested by Tavani.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The above is a summary of Strengths and Weakness of Professional Codes as suggested by Tavani.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755280" y="5079240"/>
            <a:ext cx="6044760" cy="4812480"/>
          </a:xfrm>
          <a:prstGeom prst="rect">
            <a:avLst/>
          </a:prstGeom>
        </p:spPr>
        <p:txBody>
          <a:bodyPr lIns="90000" tIns="46800" rIns="90000" bIns="46800">
            <a:spAutoFit/>
          </a:bodyPr>
          <a:lstStyle/>
          <a:p>
            <a:r>
              <a:rPr lang="en-GB" sz="1400" b="0" strike="noStrike" spc="-1">
                <a:latin typeface="Arial"/>
              </a:rPr>
              <a:t>Computing is a relatively new field and has not had much time or organisations to formulate  code of ethics and conduct compared to some older professions like Medicine and Law, where they have had centuries to formulate their codes of ethics and conduct.</a:t>
            </a:r>
          </a:p>
          <a:p>
            <a:endParaRPr lang="en-GB" sz="1400" b="0" strike="noStrike" spc="-1">
              <a:latin typeface="Arial"/>
            </a:endParaRPr>
          </a:p>
          <a:p>
            <a:r>
              <a:rPr lang="en-GB" sz="1400" b="0" strike="noStrike" spc="-1">
                <a:latin typeface="Arial"/>
              </a:rPr>
              <a:t>Like other professions Computing professions has also established a number of professional societies. The larger ones are:</a:t>
            </a:r>
          </a:p>
          <a:p>
            <a:r>
              <a:rPr lang="en-GB" sz="1400" b="0" strike="noStrike" spc="-1">
                <a:solidFill>
                  <a:srgbClr val="000000"/>
                </a:solidFill>
                <a:latin typeface="Arial"/>
              </a:rPr>
              <a:t>Association for Computer Machinery (ACM)</a:t>
            </a:r>
            <a:endParaRPr lang="en-GB" sz="1400" b="0" strike="noStrike" spc="-1">
              <a:latin typeface="Arial"/>
            </a:endParaRPr>
          </a:p>
          <a:p>
            <a:r>
              <a:rPr lang="en-GB" sz="1400" b="0" strike="noStrike" spc="-1">
                <a:solidFill>
                  <a:srgbClr val="000000"/>
                </a:solidFill>
                <a:latin typeface="Arial"/>
              </a:rPr>
              <a:t>Institute for Electrical and Electronic Engineers-Computer Society (IEEE-CS)</a:t>
            </a:r>
            <a:endParaRPr lang="en-GB" sz="1400" b="0" strike="noStrike" spc="-1">
              <a:latin typeface="Arial"/>
            </a:endParaRPr>
          </a:p>
          <a:p>
            <a:r>
              <a:rPr lang="en-GB" sz="1400" b="0" strike="noStrike" spc="-1">
                <a:solidFill>
                  <a:srgbClr val="000000"/>
                </a:solidFill>
                <a:latin typeface="Arial"/>
              </a:rPr>
              <a:t>British Computer Society (BCS)</a:t>
            </a:r>
            <a:endParaRPr lang="en-GB"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28" name="PlaceHolder 2"/>
          <p:cNvSpPr>
            <a:spLocks noGrp="1"/>
          </p:cNvSpPr>
          <p:nvPr>
            <p:ph type="body"/>
          </p:nvPr>
        </p:nvSpPr>
        <p:spPr>
          <a:xfrm>
            <a:off x="504000" y="1768680"/>
            <a:ext cx="907164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29" name="PlaceHolder 3"/>
          <p:cNvSpPr>
            <a:spLocks noGrp="1"/>
          </p:cNvSpPr>
          <p:nvPr>
            <p:ph type="body"/>
          </p:nvPr>
        </p:nvSpPr>
        <p:spPr>
          <a:xfrm>
            <a:off x="504000" y="4058640"/>
            <a:ext cx="907164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3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36" name="PlaceHolder 2"/>
          <p:cNvSpPr>
            <a:spLocks noGrp="1"/>
          </p:cNvSpPr>
          <p:nvPr>
            <p:ph type="body"/>
          </p:nvPr>
        </p:nvSpPr>
        <p:spPr>
          <a:xfrm>
            <a:off x="504000" y="176868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37" name="PlaceHolder 3"/>
          <p:cNvSpPr>
            <a:spLocks noGrp="1"/>
          </p:cNvSpPr>
          <p:nvPr>
            <p:ph type="body"/>
          </p:nvPr>
        </p:nvSpPr>
        <p:spPr>
          <a:xfrm>
            <a:off x="3571200" y="176868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38" name="PlaceHolder 4"/>
          <p:cNvSpPr>
            <a:spLocks noGrp="1"/>
          </p:cNvSpPr>
          <p:nvPr>
            <p:ph type="body"/>
          </p:nvPr>
        </p:nvSpPr>
        <p:spPr>
          <a:xfrm>
            <a:off x="6638040" y="176868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39" name="PlaceHolder 5"/>
          <p:cNvSpPr>
            <a:spLocks noGrp="1"/>
          </p:cNvSpPr>
          <p:nvPr>
            <p:ph type="body"/>
          </p:nvPr>
        </p:nvSpPr>
        <p:spPr>
          <a:xfrm>
            <a:off x="504000" y="405864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40" name="PlaceHolder 6"/>
          <p:cNvSpPr>
            <a:spLocks noGrp="1"/>
          </p:cNvSpPr>
          <p:nvPr>
            <p:ph type="body"/>
          </p:nvPr>
        </p:nvSpPr>
        <p:spPr>
          <a:xfrm>
            <a:off x="3571200" y="405864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41" name="PlaceHolder 7"/>
          <p:cNvSpPr>
            <a:spLocks noGrp="1"/>
          </p:cNvSpPr>
          <p:nvPr>
            <p:ph type="body"/>
          </p:nvPr>
        </p:nvSpPr>
        <p:spPr>
          <a:xfrm>
            <a:off x="6638040" y="405864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50" name="PlaceHolder 2"/>
          <p:cNvSpPr>
            <a:spLocks noGrp="1"/>
          </p:cNvSpPr>
          <p:nvPr>
            <p:ph type="subTitle"/>
          </p:nvPr>
        </p:nvSpPr>
        <p:spPr>
          <a:xfrm>
            <a:off x="504000" y="1768680"/>
            <a:ext cx="9071640" cy="43840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52" name="PlaceHolder 2"/>
          <p:cNvSpPr>
            <a:spLocks noGrp="1"/>
          </p:cNvSpPr>
          <p:nvPr>
            <p:ph type="body"/>
          </p:nvPr>
        </p:nvSpPr>
        <p:spPr>
          <a:xfrm>
            <a:off x="504000" y="1768680"/>
            <a:ext cx="9071640" cy="43840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5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5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036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5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6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6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7" name="PlaceHolder 2"/>
          <p:cNvSpPr>
            <a:spLocks noGrp="1"/>
          </p:cNvSpPr>
          <p:nvPr>
            <p:ph type="subTitle"/>
          </p:nvPr>
        </p:nvSpPr>
        <p:spPr>
          <a:xfrm>
            <a:off x="504000" y="1768680"/>
            <a:ext cx="9071640" cy="43840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6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6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69" name="PlaceHolder 4"/>
          <p:cNvSpPr>
            <a:spLocks noGrp="1"/>
          </p:cNvSpPr>
          <p:nvPr>
            <p:ph type="body"/>
          </p:nvPr>
        </p:nvSpPr>
        <p:spPr>
          <a:xfrm>
            <a:off x="504000" y="4058640"/>
            <a:ext cx="907164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71" name="PlaceHolder 2"/>
          <p:cNvSpPr>
            <a:spLocks noGrp="1"/>
          </p:cNvSpPr>
          <p:nvPr>
            <p:ph type="body"/>
          </p:nvPr>
        </p:nvSpPr>
        <p:spPr>
          <a:xfrm>
            <a:off x="504000" y="1768680"/>
            <a:ext cx="907164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72" name="PlaceHolder 3"/>
          <p:cNvSpPr>
            <a:spLocks noGrp="1"/>
          </p:cNvSpPr>
          <p:nvPr>
            <p:ph type="body"/>
          </p:nvPr>
        </p:nvSpPr>
        <p:spPr>
          <a:xfrm>
            <a:off x="504000" y="4058640"/>
            <a:ext cx="907164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7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7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7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77"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79" name="PlaceHolder 2"/>
          <p:cNvSpPr>
            <a:spLocks noGrp="1"/>
          </p:cNvSpPr>
          <p:nvPr>
            <p:ph type="body"/>
          </p:nvPr>
        </p:nvSpPr>
        <p:spPr>
          <a:xfrm>
            <a:off x="504000" y="176868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80" name="PlaceHolder 3"/>
          <p:cNvSpPr>
            <a:spLocks noGrp="1"/>
          </p:cNvSpPr>
          <p:nvPr>
            <p:ph type="body"/>
          </p:nvPr>
        </p:nvSpPr>
        <p:spPr>
          <a:xfrm>
            <a:off x="3571200" y="176868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81" name="PlaceHolder 4"/>
          <p:cNvSpPr>
            <a:spLocks noGrp="1"/>
          </p:cNvSpPr>
          <p:nvPr>
            <p:ph type="body"/>
          </p:nvPr>
        </p:nvSpPr>
        <p:spPr>
          <a:xfrm>
            <a:off x="6638040" y="176868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82" name="PlaceHolder 5"/>
          <p:cNvSpPr>
            <a:spLocks noGrp="1"/>
          </p:cNvSpPr>
          <p:nvPr>
            <p:ph type="body"/>
          </p:nvPr>
        </p:nvSpPr>
        <p:spPr>
          <a:xfrm>
            <a:off x="504000" y="405864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83" name="PlaceHolder 6"/>
          <p:cNvSpPr>
            <a:spLocks noGrp="1"/>
          </p:cNvSpPr>
          <p:nvPr>
            <p:ph type="body"/>
          </p:nvPr>
        </p:nvSpPr>
        <p:spPr>
          <a:xfrm>
            <a:off x="3571200" y="405864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84" name="PlaceHolder 7"/>
          <p:cNvSpPr>
            <a:spLocks noGrp="1"/>
          </p:cNvSpPr>
          <p:nvPr>
            <p:ph type="body"/>
          </p:nvPr>
        </p:nvSpPr>
        <p:spPr>
          <a:xfrm>
            <a:off x="6638040" y="4058640"/>
            <a:ext cx="292068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9" name="PlaceHolder 2"/>
          <p:cNvSpPr>
            <a:spLocks noGrp="1"/>
          </p:cNvSpPr>
          <p:nvPr>
            <p:ph type="body"/>
          </p:nvPr>
        </p:nvSpPr>
        <p:spPr>
          <a:xfrm>
            <a:off x="504000" y="1768680"/>
            <a:ext cx="9071640" cy="43840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11"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585036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1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2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1800"/>
          </a:xfrm>
          <a:prstGeom prst="rect">
            <a:avLst/>
          </a:prstGeom>
        </p:spPr>
        <p:txBody>
          <a:bodyPr lIns="0" tIns="0" rIns="0" bIns="0" anchor="ctr">
            <a:spAutoFit/>
          </a:bodyPr>
          <a:lstStyle/>
          <a:p>
            <a:endParaRPr lang="en-US" sz="2320" b="0" strike="noStrike" spc="-1">
              <a:solidFill>
                <a:srgbClr val="000000"/>
              </a:solidFill>
              <a:latin typeface="Calibri"/>
            </a:endParaRPr>
          </a:p>
        </p:txBody>
      </p:sp>
      <p:sp>
        <p:nvSpPr>
          <p:cNvPr id="2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350" b="0" strike="noStrike" spc="-1">
              <a:solidFill>
                <a:srgbClr val="000000"/>
              </a:solidFill>
              <a:latin typeface="Arial"/>
            </a:endParaRPr>
          </a:p>
        </p:txBody>
      </p:sp>
      <p:sp>
        <p:nvSpPr>
          <p:cNvPr id="26" name="PlaceHolder 4"/>
          <p:cNvSpPr>
            <a:spLocks noGrp="1"/>
          </p:cNvSpPr>
          <p:nvPr>
            <p:ph type="body"/>
          </p:nvPr>
        </p:nvSpPr>
        <p:spPr>
          <a:xfrm>
            <a:off x="504000" y="4058640"/>
            <a:ext cx="9071640" cy="2090880"/>
          </a:xfrm>
          <a:prstGeom prst="rect">
            <a:avLst/>
          </a:prstGeom>
        </p:spPr>
        <p:txBody>
          <a:bodyPr lIns="0" tIns="0" rIns="0" bIns="0">
            <a:normAutofit/>
          </a:bodyPr>
          <a:lstStyle/>
          <a:p>
            <a:endParaRPr lang="en-US" sz="235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p:nvPr/>
        </p:nvPicPr>
        <p:blipFill>
          <a:blip r:embed="rId14"/>
          <a:stretch/>
        </p:blipFill>
        <p:spPr>
          <a:xfrm>
            <a:off x="0" y="0"/>
            <a:ext cx="10079280" cy="7559640"/>
          </a:xfrm>
          <a:prstGeom prst="rect">
            <a:avLst/>
          </a:prstGeom>
          <a:ln>
            <a:noFill/>
          </a:ln>
        </p:spPr>
      </p:pic>
      <p:sp>
        <p:nvSpPr>
          <p:cNvPr id="7" name="TextShape 1"/>
          <p:cNvSpPr txBox="1"/>
          <p:nvPr/>
        </p:nvSpPr>
        <p:spPr>
          <a:xfrm>
            <a:off x="445680" y="230400"/>
            <a:ext cx="4246560" cy="295560"/>
          </a:xfrm>
          <a:prstGeom prst="rect">
            <a:avLst/>
          </a:prstGeom>
          <a:noFill/>
          <a:ln>
            <a:noFill/>
          </a:ln>
        </p:spPr>
        <p:txBody>
          <a:bodyPr lIns="0" tIns="0" rIns="0" bIns="0">
            <a:spAutoFit/>
          </a:bodyPr>
          <a:lstStyle/>
          <a:p>
            <a:r>
              <a:rPr lang="en-GB" sz="2000" b="0" i="1" strike="noStrike" spc="-1">
                <a:solidFill>
                  <a:srgbClr val="808080"/>
                </a:solidFill>
                <a:latin typeface="Arial"/>
              </a:rPr>
              <a:t>U08055 Ethics</a:t>
            </a:r>
            <a:endParaRPr lang="en-GB" sz="2000" b="0" strike="noStrike" spc="-1">
              <a:latin typeface="Times New Roman"/>
            </a:endParaRPr>
          </a:p>
        </p:txBody>
      </p:sp>
      <p:sp>
        <p:nvSpPr>
          <p:cNvPr id="2" name="Line 2"/>
          <p:cNvSpPr/>
          <p:nvPr/>
        </p:nvSpPr>
        <p:spPr>
          <a:xfrm>
            <a:off x="460800" y="1182960"/>
            <a:ext cx="9095040"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3" name="TextShape 3"/>
          <p:cNvSpPr txBox="1"/>
          <p:nvPr/>
        </p:nvSpPr>
        <p:spPr>
          <a:xfrm>
            <a:off x="5910120" y="7079400"/>
            <a:ext cx="3978360" cy="340200"/>
          </a:xfrm>
          <a:prstGeom prst="rect">
            <a:avLst/>
          </a:prstGeom>
          <a:noFill/>
          <a:ln>
            <a:noFill/>
          </a:ln>
        </p:spPr>
        <p:txBody>
          <a:bodyPr lIns="0" tIns="0" rIns="0" bIns="0">
            <a:spAutoFit/>
          </a:bodyPr>
          <a:lstStyle/>
          <a:p>
            <a:r>
              <a:rPr lang="en-GB" sz="2400" b="0" strike="noStrike" spc="-1">
                <a:solidFill>
                  <a:srgbClr val="FFFFFF"/>
                </a:solidFill>
                <a:latin typeface="Arial"/>
              </a:rPr>
              <a:t>Samia Kamal &amp; Faye Mitchell</a:t>
            </a:r>
            <a:endParaRPr lang="en-GB" sz="2400" b="0" strike="noStrike" spc="-1">
              <a:latin typeface="Times New Roman"/>
            </a:endParaRPr>
          </a:p>
        </p:txBody>
      </p:sp>
      <p:sp>
        <p:nvSpPr>
          <p:cNvPr id="4" name="PlaceHolder 4"/>
          <p:cNvSpPr>
            <a:spLocks noGrp="1"/>
          </p:cNvSpPr>
          <p:nvPr>
            <p:ph type="title"/>
          </p:nvPr>
        </p:nvSpPr>
        <p:spPr>
          <a:xfrm>
            <a:off x="740880" y="627480"/>
            <a:ext cx="8607960" cy="1262160"/>
          </a:xfrm>
          <a:prstGeom prst="rect">
            <a:avLst/>
          </a:prstGeom>
        </p:spPr>
        <p:txBody>
          <a:bodyPr lIns="0" tIns="0" rIns="0" bIns="0" anchor="ctr">
            <a:noAutofit/>
          </a:bodyPr>
          <a:lstStyle/>
          <a:p>
            <a:pPr algn="ctr"/>
            <a:r>
              <a:rPr lang="en-GB" sz="4400" b="0" strike="noStrike" spc="-1">
                <a:latin typeface="Times New Roman"/>
              </a:rPr>
              <a:t>Click to edit the title text format</a:t>
            </a:r>
          </a:p>
        </p:txBody>
      </p:sp>
      <p:sp>
        <p:nvSpPr>
          <p:cNvPr id="5" name="PlaceHolder 5"/>
          <p:cNvSpPr>
            <a:spLocks noGrp="1"/>
          </p:cNvSpPr>
          <p:nvPr>
            <p:ph type="body"/>
          </p:nvPr>
        </p:nvSpPr>
        <p:spPr>
          <a:xfrm>
            <a:off x="740880" y="2101680"/>
            <a:ext cx="8607960" cy="4384800"/>
          </a:xfrm>
          <a:prstGeom prst="rect">
            <a:avLst/>
          </a:prstGeom>
        </p:spPr>
        <p:txBody>
          <a:bodyPr lIns="0" tIns="0" rIns="0" bIns="0">
            <a:spAutoFit/>
          </a:bodyPr>
          <a:lstStyle/>
          <a:p>
            <a:pPr marL="432000" indent="-324000">
              <a:spcAft>
                <a:spcPts val="1417"/>
              </a:spcAft>
              <a:buClr>
                <a:srgbClr val="000000"/>
              </a:buClr>
              <a:buSzPct val="45000"/>
              <a:buFont typeface="Wingdings" charset="2"/>
              <a:buChar char=""/>
            </a:pPr>
            <a:r>
              <a:rPr lang="en-GB" sz="3200" b="0" strike="noStrike" spc="-1">
                <a:latin typeface="Times New Roman"/>
              </a:rPr>
              <a:t>Click to edit the outline text format</a:t>
            </a:r>
          </a:p>
          <a:p>
            <a:pPr marL="864000" lvl="1" indent="-288000">
              <a:spcAft>
                <a:spcPts val="1134"/>
              </a:spcAft>
              <a:buClr>
                <a:srgbClr val="000000"/>
              </a:buClr>
              <a:buSzPct val="75000"/>
              <a:buFont typeface="Symbol" charset="2"/>
              <a:buChar char=""/>
            </a:pPr>
            <a:r>
              <a:rPr lang="en-GB" sz="2800" b="0" strike="noStrike" spc="-1">
                <a:latin typeface="Times New Roman"/>
              </a:rPr>
              <a:t>Second Outline Level</a:t>
            </a:r>
          </a:p>
          <a:p>
            <a:pPr marL="1296000" lvl="2" indent="-216000">
              <a:spcAft>
                <a:spcPts val="850"/>
              </a:spcAft>
              <a:buClr>
                <a:srgbClr val="000000"/>
              </a:buClr>
              <a:buSzPct val="45000"/>
              <a:buFont typeface="Wingdings" charset="2"/>
              <a:buChar char=""/>
            </a:pPr>
            <a:r>
              <a:rPr lang="en-GB" sz="2400" b="0" strike="noStrike" spc="-1">
                <a:latin typeface="Times New Roman"/>
              </a:rPr>
              <a:t>Third Outline Level</a:t>
            </a:r>
          </a:p>
          <a:p>
            <a:pPr marL="1728000" lvl="3" indent="-216000">
              <a:spcAft>
                <a:spcPts val="567"/>
              </a:spcAft>
              <a:buClr>
                <a:srgbClr val="000000"/>
              </a:buClr>
              <a:buSzPct val="75000"/>
              <a:buFont typeface="Symbol" charset="2"/>
              <a:buChar char=""/>
            </a:pPr>
            <a:r>
              <a:rPr lang="en-GB" sz="2000" b="0" strike="noStrike" spc="-1">
                <a:latin typeface="Times New Roman"/>
              </a:rPr>
              <a:t>Fourth Outline Level</a:t>
            </a:r>
          </a:p>
          <a:p>
            <a:pPr marL="2160000" lvl="4" indent="-216000">
              <a:spcAft>
                <a:spcPts val="283"/>
              </a:spcAft>
              <a:buClr>
                <a:srgbClr val="000000"/>
              </a:buClr>
              <a:buSzPct val="45000"/>
              <a:buFont typeface="Wingdings" charset="2"/>
              <a:buChar char=""/>
            </a:pPr>
            <a:r>
              <a:rPr lang="en-GB" sz="2000" b="0" strike="noStrike" spc="-1">
                <a:latin typeface="Times New Roman"/>
              </a:rPr>
              <a:t>Fifth Outline Level</a:t>
            </a:r>
          </a:p>
          <a:p>
            <a:pPr marL="2592000" lvl="5" indent="-216000">
              <a:spcAft>
                <a:spcPts val="283"/>
              </a:spcAft>
              <a:buClr>
                <a:srgbClr val="000000"/>
              </a:buClr>
              <a:buSzPct val="45000"/>
              <a:buFont typeface="Wingdings" charset="2"/>
              <a:buChar char=""/>
            </a:pPr>
            <a:r>
              <a:rPr lang="en-GB" sz="2000" b="0" strike="noStrike" spc="-1">
                <a:latin typeface="Times New Roman"/>
              </a:rPr>
              <a:t>Sixth Outline Level</a:t>
            </a:r>
          </a:p>
          <a:p>
            <a:pPr marL="3024000" lvl="6" indent="-216000">
              <a:spcAft>
                <a:spcPts val="283"/>
              </a:spcAft>
              <a:buClr>
                <a:srgbClr val="000000"/>
              </a:buClr>
              <a:buSzPct val="45000"/>
              <a:buFont typeface="Wingdings" charset="2"/>
              <a:buChar char=""/>
            </a:pPr>
            <a:r>
              <a:rPr lang="en-GB" sz="2000" b="0" strike="noStrike" spc="-1">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12"/>
          <p:cNvPicPr/>
          <p:nvPr/>
        </p:nvPicPr>
        <p:blipFill>
          <a:blip r:embed="rId14"/>
          <a:stretch/>
        </p:blipFill>
        <p:spPr>
          <a:xfrm>
            <a:off x="6286320" y="2302560"/>
            <a:ext cx="3339000" cy="5256720"/>
          </a:xfrm>
          <a:prstGeom prst="rect">
            <a:avLst/>
          </a:prstGeom>
          <a:ln>
            <a:noFill/>
          </a:ln>
        </p:spPr>
      </p:pic>
      <p:pic>
        <p:nvPicPr>
          <p:cNvPr id="43" name="Picture 6"/>
          <p:cNvPicPr/>
          <p:nvPr/>
        </p:nvPicPr>
        <p:blipFill>
          <a:blip r:embed="rId15"/>
          <a:stretch/>
        </p:blipFill>
        <p:spPr>
          <a:xfrm>
            <a:off x="7858800" y="472320"/>
            <a:ext cx="1883520" cy="705240"/>
          </a:xfrm>
          <a:prstGeom prst="rect">
            <a:avLst/>
          </a:prstGeom>
          <a:ln>
            <a:noFill/>
          </a:ln>
        </p:spPr>
      </p:pic>
      <p:sp>
        <p:nvSpPr>
          <p:cNvPr id="44" name="PlaceHolder 1"/>
          <p:cNvSpPr>
            <a:spLocks noGrp="1"/>
          </p:cNvSpPr>
          <p:nvPr>
            <p:ph type="dt"/>
          </p:nvPr>
        </p:nvSpPr>
        <p:spPr>
          <a:xfrm>
            <a:off x="692640" y="7006320"/>
            <a:ext cx="2267640" cy="402120"/>
          </a:xfrm>
          <a:prstGeom prst="rect">
            <a:avLst/>
          </a:prstGeom>
        </p:spPr>
        <p:txBody>
          <a:bodyPr lIns="90000" tIns="45000" rIns="90000" bIns="45000">
            <a:noAutofit/>
          </a:bodyPr>
          <a:lstStyle/>
          <a:p>
            <a:pPr>
              <a:lnSpc>
                <a:spcPct val="100000"/>
              </a:lnSpc>
            </a:pPr>
            <a:r>
              <a:rPr lang="en-GB" sz="1350" b="0" strike="noStrike" spc="-1">
                <a:solidFill>
                  <a:srgbClr val="000000"/>
                </a:solidFill>
                <a:latin typeface="Arial"/>
              </a:rPr>
              <a:t>2019/10/23</a:t>
            </a:r>
            <a:endParaRPr lang="en-GB" sz="1350" b="0" strike="noStrike" spc="-1">
              <a:latin typeface="Times New Roman"/>
            </a:endParaRPr>
          </a:p>
        </p:txBody>
      </p:sp>
      <p:sp>
        <p:nvSpPr>
          <p:cNvPr id="45" name="PlaceHolder 2"/>
          <p:cNvSpPr>
            <a:spLocks noGrp="1"/>
          </p:cNvSpPr>
          <p:nvPr>
            <p:ph type="ftr"/>
          </p:nvPr>
        </p:nvSpPr>
        <p:spPr>
          <a:xfrm>
            <a:off x="3339000" y="7006320"/>
            <a:ext cx="3401640" cy="402120"/>
          </a:xfrm>
          <a:prstGeom prst="rect">
            <a:avLst/>
          </a:prstGeom>
        </p:spPr>
        <p:txBody>
          <a:bodyPr lIns="90000" tIns="45000" rIns="90000" bIns="45000">
            <a:noAutofit/>
          </a:bodyPr>
          <a:lstStyle/>
          <a:p>
            <a:pPr algn="ctr"/>
            <a:r>
              <a:rPr lang="en-GB" sz="1350" b="0" strike="noStrike" spc="-1">
                <a:latin typeface="Arial"/>
              </a:rPr>
              <a:t>4001CEM – Ethics – Faye Mitchell</a:t>
            </a:r>
          </a:p>
        </p:txBody>
      </p:sp>
      <p:sp>
        <p:nvSpPr>
          <p:cNvPr id="46" name="PlaceHolder 3"/>
          <p:cNvSpPr>
            <a:spLocks noGrp="1"/>
          </p:cNvSpPr>
          <p:nvPr>
            <p:ph type="sldNum"/>
          </p:nvPr>
        </p:nvSpPr>
        <p:spPr>
          <a:xfrm>
            <a:off x="7168320" y="7006320"/>
            <a:ext cx="2267640" cy="402120"/>
          </a:xfrm>
          <a:prstGeom prst="rect">
            <a:avLst/>
          </a:prstGeom>
        </p:spPr>
        <p:txBody>
          <a:bodyPr lIns="90000" tIns="45000" rIns="90000" bIns="45000">
            <a:noAutofit/>
          </a:bodyPr>
          <a:lstStyle/>
          <a:p>
            <a:pPr algn="r">
              <a:lnSpc>
                <a:spcPct val="100000"/>
              </a:lnSpc>
            </a:pPr>
            <a:fld id="{4DF76D2D-D05F-4AB3-A4E5-5B9A2B0083C9}" type="slidenum">
              <a:rPr lang="en-GB" sz="1350" b="0" strike="noStrike" spc="-1">
                <a:solidFill>
                  <a:srgbClr val="000000"/>
                </a:solidFill>
                <a:latin typeface="Arial"/>
              </a:rPr>
              <a:pPr algn="r">
                <a:lnSpc>
                  <a:spcPct val="100000"/>
                </a:lnSpc>
              </a:pPr>
              <a:t>‹#›</a:t>
            </a:fld>
            <a:r>
              <a:rPr lang="en-GB" sz="1350" b="0" strike="noStrike" spc="-1">
                <a:solidFill>
                  <a:srgbClr val="000000"/>
                </a:solidFill>
                <a:latin typeface="Arial"/>
              </a:rPr>
              <a:t>/</a:t>
            </a:r>
            <a:fld id="{4176829D-E9BD-4102-A30D-73FB6F07C202}" type="slidecount">
              <a:rPr lang="en-GB" sz="1350" b="0" strike="noStrike" spc="-1">
                <a:solidFill>
                  <a:srgbClr val="000000"/>
                </a:solidFill>
                <a:latin typeface="Arial"/>
              </a:rPr>
              <a:pPr algn="r">
                <a:lnSpc>
                  <a:spcPct val="100000"/>
                </a:lnSpc>
              </a:pPr>
              <a:t>43</a:t>
            </a:fld>
            <a:endParaRPr lang="en-GB" sz="1350" b="0" strike="noStrike" spc="-1">
              <a:latin typeface="Times New Roman"/>
            </a:endParaRPr>
          </a:p>
        </p:txBody>
      </p:sp>
      <p:sp>
        <p:nvSpPr>
          <p:cNvPr id="47" name="PlaceHolder 4"/>
          <p:cNvSpPr>
            <a:spLocks noGrp="1"/>
          </p:cNvSpPr>
          <p:nvPr>
            <p:ph type="title"/>
          </p:nvPr>
        </p:nvSpPr>
        <p:spPr>
          <a:xfrm>
            <a:off x="504000" y="301320"/>
            <a:ext cx="9071640" cy="1261800"/>
          </a:xfrm>
          <a:prstGeom prst="rect">
            <a:avLst/>
          </a:prstGeom>
        </p:spPr>
        <p:txBody>
          <a:bodyPr lIns="0" tIns="0" rIns="0" bIns="0" anchor="ctr">
            <a:noAutofit/>
          </a:bodyPr>
          <a:lstStyle/>
          <a:p>
            <a:r>
              <a:rPr lang="en-US" sz="2320" b="0" strike="noStrike" spc="-1">
                <a:solidFill>
                  <a:srgbClr val="000000"/>
                </a:solidFill>
                <a:latin typeface="Calibri"/>
              </a:rPr>
              <a:t>Click to edit the title text format</a:t>
            </a:r>
          </a:p>
        </p:txBody>
      </p:sp>
      <p:sp>
        <p:nvSpPr>
          <p:cNvPr id="48" name="PlaceHolder 5"/>
          <p:cNvSpPr>
            <a:spLocks noGrp="1"/>
          </p:cNvSpPr>
          <p:nvPr>
            <p:ph type="body"/>
          </p:nvPr>
        </p:nvSpPr>
        <p:spPr>
          <a:xfrm>
            <a:off x="504000" y="1768680"/>
            <a:ext cx="9071640" cy="4384080"/>
          </a:xfrm>
          <a:prstGeom prst="rect">
            <a:avLst/>
          </a:prstGeom>
        </p:spPr>
        <p:txBody>
          <a:bodyPr lIns="0" tIns="0" rIns="0" bIns="0">
            <a:normAutofit/>
          </a:bodyPr>
          <a:lstStyle/>
          <a:p>
            <a:pPr marL="432000" indent="-324000">
              <a:spcBef>
                <a:spcPts val="2081"/>
              </a:spcBef>
              <a:buClr>
                <a:srgbClr val="000000"/>
              </a:buClr>
              <a:buSzPct val="45000"/>
              <a:buFont typeface="Wingdings" charset="2"/>
              <a:buChar char=""/>
            </a:pPr>
            <a:r>
              <a:rPr lang="en-US" sz="2350" b="0" strike="noStrike" spc="-1">
                <a:solidFill>
                  <a:srgbClr val="000000"/>
                </a:solidFill>
                <a:latin typeface="Arial"/>
              </a:rPr>
              <a:t>Click to edit the outline text format</a:t>
            </a:r>
          </a:p>
          <a:p>
            <a:pPr marL="864000" lvl="1" indent="-324000">
              <a:spcBef>
                <a:spcPts val="1664"/>
              </a:spcBef>
              <a:buClr>
                <a:srgbClr val="000000"/>
              </a:buClr>
              <a:buSzPct val="75000"/>
              <a:buFont typeface="Symbol" charset="2"/>
              <a:buChar char=""/>
            </a:pPr>
            <a:r>
              <a:rPr lang="en-US" sz="1620" b="0" strike="noStrike" spc="-1">
                <a:solidFill>
                  <a:srgbClr val="000000"/>
                </a:solidFill>
                <a:latin typeface="Arial"/>
              </a:rPr>
              <a:t>Second Outline Level</a:t>
            </a:r>
          </a:p>
          <a:p>
            <a:pPr marL="1296000" lvl="2" indent="-288000">
              <a:spcBef>
                <a:spcPts val="1247"/>
              </a:spcBef>
              <a:buClr>
                <a:srgbClr val="000000"/>
              </a:buClr>
              <a:buSzPct val="45000"/>
              <a:buFont typeface="Wingdings" charset="2"/>
              <a:buChar char=""/>
            </a:pPr>
            <a:r>
              <a:rPr lang="en-US" sz="1540" b="0" strike="noStrike" spc="-1">
                <a:solidFill>
                  <a:srgbClr val="000000"/>
                </a:solidFill>
                <a:latin typeface="Arial"/>
              </a:rPr>
              <a:t>Third Outline Level</a:t>
            </a:r>
          </a:p>
          <a:p>
            <a:pPr marL="1728000" lvl="3" indent="-216000">
              <a:spcBef>
                <a:spcPts val="831"/>
              </a:spcBef>
              <a:buClr>
                <a:srgbClr val="000000"/>
              </a:buClr>
              <a:buSzPct val="75000"/>
              <a:buFont typeface="Symbol" charset="2"/>
              <a:buChar char=""/>
            </a:pPr>
            <a:r>
              <a:rPr lang="en-US" sz="1540" b="0" strike="noStrike" spc="-1">
                <a:solidFill>
                  <a:srgbClr val="000000"/>
                </a:solidFill>
                <a:latin typeface="Arial"/>
              </a:rPr>
              <a:t>Fourth Outline Level</a:t>
            </a:r>
          </a:p>
          <a:p>
            <a:pPr marL="2160000" lvl="4" indent="-216000">
              <a:spcBef>
                <a:spcPts val="414"/>
              </a:spcBef>
              <a:buClr>
                <a:srgbClr val="000000"/>
              </a:buClr>
              <a:buSzPct val="45000"/>
              <a:buFont typeface="Wingdings" charset="2"/>
              <a:buChar char=""/>
            </a:pPr>
            <a:r>
              <a:rPr lang="en-US" sz="2940" b="0" strike="noStrike" spc="-1">
                <a:solidFill>
                  <a:srgbClr val="000000"/>
                </a:solidFill>
                <a:latin typeface="Arial"/>
              </a:rPr>
              <a:t>Fifth Outline Level</a:t>
            </a:r>
          </a:p>
          <a:p>
            <a:pPr marL="2592000" lvl="5" indent="-216000">
              <a:spcBef>
                <a:spcPts val="414"/>
              </a:spcBef>
              <a:buClr>
                <a:srgbClr val="000000"/>
              </a:buClr>
              <a:buSzPct val="45000"/>
              <a:buFont typeface="Wingdings" charset="2"/>
              <a:buChar char=""/>
            </a:pPr>
            <a:r>
              <a:rPr lang="en-US" sz="2940" b="0" strike="noStrike" spc="-1">
                <a:solidFill>
                  <a:srgbClr val="000000"/>
                </a:solidFill>
                <a:latin typeface="Arial"/>
              </a:rPr>
              <a:t>Sixth Outline Level</a:t>
            </a:r>
          </a:p>
          <a:p>
            <a:pPr marL="3024000" lvl="6" indent="-216000">
              <a:spcBef>
                <a:spcPts val="414"/>
              </a:spcBef>
              <a:buClr>
                <a:srgbClr val="000000"/>
              </a:buClr>
              <a:buSzPct val="45000"/>
              <a:buFont typeface="Wingdings" charset="2"/>
              <a:buChar char=""/>
            </a:pPr>
            <a:r>
              <a:rPr lang="en-US" sz="294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hyperlink" Target="https://www.acm.org/code-of-ethics"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https://www.ieee.org/about/corporate/governance/p7-8.html" TargetMode="External"/><Relationship Id="rId2" Type="http://schemas.openxmlformats.org/officeDocument/2006/relationships/hyperlink" Target="https://www.computer.org/about" TargetMode="External"/><Relationship Id="rId1" Type="http://schemas.openxmlformats.org/officeDocument/2006/relationships/slideLayout" Target="../slideLayouts/slideLayout15.xml"/><Relationship Id="rId4" Type="http://schemas.openxmlformats.org/officeDocument/2006/relationships/hyperlink" Target="https://www.ieee.org/content/dam/ieee-org/ieee/web/org/about/ieee_code_of_conduct.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hyperlink" Target="https://ethics.coventry.ac.uk/about/ethics-at-cu.aspx" TargetMode="Externa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2"/>
          <p:cNvPicPr/>
          <p:nvPr/>
        </p:nvPicPr>
        <p:blipFill>
          <a:blip r:embed="rId3"/>
          <a:stretch/>
        </p:blipFill>
        <p:spPr>
          <a:xfrm>
            <a:off x="0" y="15240"/>
            <a:ext cx="10079640" cy="7559640"/>
          </a:xfrm>
          <a:prstGeom prst="rect">
            <a:avLst/>
          </a:prstGeom>
          <a:ln>
            <a:noFill/>
          </a:ln>
        </p:spPr>
      </p:pic>
      <p:pic>
        <p:nvPicPr>
          <p:cNvPr id="92" name="Picture 6"/>
          <p:cNvPicPr/>
          <p:nvPr/>
        </p:nvPicPr>
        <p:blipFill>
          <a:blip r:embed="rId4"/>
          <a:stretch/>
        </p:blipFill>
        <p:spPr>
          <a:xfrm>
            <a:off x="7782840" y="509400"/>
            <a:ext cx="1931760" cy="723240"/>
          </a:xfrm>
          <a:prstGeom prst="rect">
            <a:avLst/>
          </a:prstGeom>
          <a:ln>
            <a:noFill/>
          </a:ln>
        </p:spPr>
      </p:pic>
      <p:sp>
        <p:nvSpPr>
          <p:cNvPr id="93" name="CustomShape 1"/>
          <p:cNvSpPr/>
          <p:nvPr/>
        </p:nvSpPr>
        <p:spPr>
          <a:xfrm>
            <a:off x="0" y="6367680"/>
            <a:ext cx="10079640" cy="1191600"/>
          </a:xfrm>
          <a:prstGeom prst="rect">
            <a:avLst/>
          </a:prstGeom>
          <a:solidFill>
            <a:srgbClr val="000000">
              <a:alpha val="51000"/>
            </a:srgbClr>
          </a:solidFill>
          <a:ln w="12600">
            <a:noFill/>
          </a:ln>
        </p:spPr>
        <p:style>
          <a:lnRef idx="0">
            <a:scrgbClr r="0" g="0" b="0"/>
          </a:lnRef>
          <a:fillRef idx="0">
            <a:scrgbClr r="0" g="0" b="0"/>
          </a:fillRef>
          <a:effectRef idx="0">
            <a:scrgbClr r="0" g="0" b="0"/>
          </a:effectRef>
          <a:fontRef idx="minor"/>
        </p:style>
      </p:sp>
      <p:grpSp>
        <p:nvGrpSpPr>
          <p:cNvPr id="95" name="Group 2"/>
          <p:cNvGrpSpPr/>
          <p:nvPr/>
        </p:nvGrpSpPr>
        <p:grpSpPr>
          <a:xfrm>
            <a:off x="1015200" y="1665720"/>
            <a:ext cx="8049960" cy="3140640"/>
            <a:chOff x="1015200" y="1665720"/>
            <a:chExt cx="8049960" cy="3140640"/>
          </a:xfrm>
        </p:grpSpPr>
        <p:sp>
          <p:nvSpPr>
            <p:cNvPr id="96" name="CustomShape 3"/>
            <p:cNvSpPr/>
            <p:nvPr/>
          </p:nvSpPr>
          <p:spPr>
            <a:xfrm>
              <a:off x="1015200" y="1665720"/>
              <a:ext cx="8049960" cy="3140640"/>
            </a:xfrm>
            <a:prstGeom prst="rect">
              <a:avLst/>
            </a:prstGeom>
            <a:solidFill>
              <a:srgbClr val="FFFFFF"/>
            </a:solidFill>
            <a:ln w="12600">
              <a:noFill/>
            </a:ln>
          </p:spPr>
          <p:style>
            <a:lnRef idx="0">
              <a:scrgbClr r="0" g="0" b="0"/>
            </a:lnRef>
            <a:fillRef idx="0">
              <a:scrgbClr r="0" g="0" b="0"/>
            </a:fillRef>
            <a:effectRef idx="0">
              <a:scrgbClr r="0" g="0" b="0"/>
            </a:effectRef>
            <a:fontRef idx="minor"/>
          </p:style>
        </p:sp>
        <p:sp>
          <p:nvSpPr>
            <p:cNvPr id="97" name="CustomShape 4"/>
            <p:cNvSpPr/>
            <p:nvPr/>
          </p:nvSpPr>
          <p:spPr>
            <a:xfrm>
              <a:off x="1078920" y="2143080"/>
              <a:ext cx="7821000" cy="2383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oAutofit/>
            </a:bodyPr>
            <a:lstStyle/>
            <a:p>
              <a:pPr algn="ctr">
                <a:lnSpc>
                  <a:spcPct val="90000"/>
                </a:lnSpc>
              </a:pPr>
              <a:r>
                <a:rPr lang="en-GB" sz="3600" b="1" strike="noStrike" spc="-1">
                  <a:solidFill>
                    <a:srgbClr val="000000"/>
                  </a:solidFill>
                  <a:latin typeface="Arial"/>
                </a:rPr>
                <a:t>Ethics -</a:t>
              </a:r>
              <a:endParaRPr lang="en-GB" sz="3600" b="0" strike="noStrike" spc="-1">
                <a:latin typeface="Times New Roman"/>
              </a:endParaRPr>
            </a:p>
            <a:p>
              <a:pPr algn="ctr">
                <a:lnSpc>
                  <a:spcPct val="90000"/>
                </a:lnSpc>
              </a:pPr>
              <a:endParaRPr lang="en-GB" sz="3600" b="0" strike="noStrike" spc="-1">
                <a:latin typeface="Times New Roman"/>
              </a:endParaRPr>
            </a:p>
            <a:p>
              <a:pPr algn="ctr">
                <a:lnSpc>
                  <a:spcPct val="100000"/>
                </a:lnSpc>
              </a:pPr>
              <a:r>
                <a:rPr lang="en-GB" sz="2800" b="1" i="1" strike="noStrike" spc="-1">
                  <a:solidFill>
                    <a:srgbClr val="000000"/>
                  </a:solidFill>
                  <a:latin typeface="Arial"/>
                </a:rPr>
                <a:t>“Technology is driving the future...</a:t>
              </a:r>
              <a:endParaRPr lang="en-GB" sz="2800" b="0" strike="noStrike" spc="-1">
                <a:latin typeface="Times New Roman"/>
              </a:endParaRPr>
            </a:p>
            <a:p>
              <a:pPr algn="ctr">
                <a:lnSpc>
                  <a:spcPct val="100000"/>
                </a:lnSpc>
              </a:pPr>
              <a:r>
                <a:rPr lang="en-GB" sz="2800" b="1" i="1" strike="noStrike" spc="-1">
                  <a:solidFill>
                    <a:srgbClr val="000000"/>
                  </a:solidFill>
                  <a:latin typeface="Arial"/>
                </a:rPr>
                <a:t>It is up to us to do the steering”</a:t>
              </a:r>
              <a:endParaRPr lang="en-GB" sz="2800" b="0" strike="noStrike" spc="-1">
                <a:latin typeface="Times New Roman"/>
              </a:endParaRPr>
            </a:p>
            <a:p>
              <a:pPr algn="r">
                <a:lnSpc>
                  <a:spcPct val="100000"/>
                </a:lnSpc>
              </a:pPr>
              <a:r>
                <a:rPr lang="en-GB" sz="1400" b="1" i="1" strike="noStrike" spc="-1">
                  <a:solidFill>
                    <a:srgbClr val="000000"/>
                  </a:solidFill>
                  <a:latin typeface="Arial"/>
                </a:rPr>
                <a:t>Computer Professionals for Social Responsibility</a:t>
              </a:r>
              <a:endParaRPr lang="en-GB" sz="1400" b="0" strike="noStrike" spc="-1">
                <a:latin typeface="Times New Roman"/>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56760" y="325800"/>
            <a:ext cx="9460440" cy="93384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Who is a Computer Professional?</a:t>
            </a:r>
            <a:endParaRPr lang="en-US" sz="2800" b="0" strike="noStrike" spc="-1">
              <a:solidFill>
                <a:srgbClr val="000000"/>
              </a:solidFill>
              <a:latin typeface="Calibri"/>
            </a:endParaRPr>
          </a:p>
        </p:txBody>
      </p:sp>
      <p:sp>
        <p:nvSpPr>
          <p:cNvPr id="116" name="TextShape 2"/>
          <p:cNvSpPr txBox="1"/>
          <p:nvPr/>
        </p:nvSpPr>
        <p:spPr>
          <a:xfrm>
            <a:off x="1033200" y="1343520"/>
            <a:ext cx="8043120" cy="3069688"/>
          </a:xfrm>
          <a:prstGeom prst="rect">
            <a:avLst/>
          </a:prstGeom>
          <a:noFill/>
          <a:ln>
            <a:noFill/>
          </a:ln>
        </p:spPr>
        <p:txBody>
          <a:bodyPr lIns="90000" tIns="46800" rIns="90000" bIns="46800">
            <a:spAutoFit/>
          </a:bodyPr>
          <a:lstStyle/>
          <a:p>
            <a:pPr marL="432000" indent="-324000">
              <a:spcBef>
                <a:spcPts val="799"/>
              </a:spcBef>
              <a:buClr>
                <a:srgbClr val="000000"/>
              </a:buClr>
              <a:buSzPct val="45000"/>
              <a:buFont typeface="Wingdings" charset="2"/>
              <a:buChar char=""/>
            </a:pPr>
            <a:r>
              <a:rPr lang="en-US" sz="2400" b="0" strike="noStrike" spc="-1" dirty="0">
                <a:solidFill>
                  <a:srgbClr val="000000"/>
                </a:solidFill>
                <a:latin typeface="Arial"/>
              </a:rPr>
              <a:t>According to ECDP a professional is one who </a:t>
            </a:r>
          </a:p>
          <a:p>
            <a:endParaRPr lang="en-US" sz="2400" b="0" strike="noStrike" spc="-1" dirty="0">
              <a:solidFill>
                <a:srgbClr val="000000"/>
              </a:solidFill>
              <a:latin typeface="Arial"/>
            </a:endParaRPr>
          </a:p>
          <a:p>
            <a:pPr algn="ctr">
              <a:spcBef>
                <a:spcPts val="799"/>
              </a:spcBef>
            </a:pPr>
            <a:r>
              <a:rPr lang="en-US" sz="2800" b="0" i="1" strike="noStrike" spc="-1" dirty="0">
                <a:solidFill>
                  <a:srgbClr val="000000"/>
                </a:solidFill>
                <a:latin typeface="Arial"/>
              </a:rPr>
              <a:t>“</a:t>
            </a:r>
            <a:r>
              <a:rPr lang="en-US" sz="2800" b="0" i="1" strike="noStrike" spc="-1" dirty="0" err="1">
                <a:solidFill>
                  <a:srgbClr val="000000"/>
                </a:solidFill>
                <a:latin typeface="Arial"/>
              </a:rPr>
              <a:t>recognises</a:t>
            </a:r>
            <a:r>
              <a:rPr lang="en-US" sz="2800" b="0" i="1" strike="noStrike" spc="-1" dirty="0">
                <a:solidFill>
                  <a:srgbClr val="000000"/>
                </a:solidFill>
                <a:latin typeface="Arial"/>
              </a:rPr>
              <a:t> his or her obligation to society by living up to established and accepted codes of conduct.” </a:t>
            </a:r>
            <a:endParaRPr lang="en-US" sz="2800" b="0" strike="noStrike" spc="-1" dirty="0">
              <a:solidFill>
                <a:srgbClr val="000000"/>
              </a:solidFill>
              <a:latin typeface="Arial"/>
            </a:endParaRPr>
          </a:p>
          <a:p>
            <a:pPr marL="36000" lvl="1" indent="-36000" algn="r">
              <a:lnSpc>
                <a:spcPct val="100000"/>
              </a:lnSpc>
              <a:spcBef>
                <a:spcPts val="448"/>
              </a:spcBef>
              <a:buClr>
                <a:srgbClr val="3C605F"/>
              </a:buClr>
              <a:buSzPct val="75000"/>
              <a:buFont typeface="Wingdings" charset="2"/>
              <a:buChar char=""/>
            </a:pPr>
            <a:endParaRPr lang="en-GB" sz="2800" b="0" strike="noStrike" spc="-1" dirty="0">
              <a:latin typeface="Times New Roman"/>
              <a:ea typeface="Arial Unicode MS"/>
            </a:endParaRPr>
          </a:p>
          <a:p>
            <a:pPr marL="0" lvl="1" algn="r">
              <a:lnSpc>
                <a:spcPct val="100000"/>
              </a:lnSpc>
              <a:spcBef>
                <a:spcPts val="448"/>
              </a:spcBef>
              <a:buClr>
                <a:srgbClr val="3C605F"/>
              </a:buClr>
              <a:buSzPct val="75000"/>
            </a:pPr>
            <a:r>
              <a:rPr lang="en-GB" sz="2000" b="0" i="1" strike="noStrike" spc="-1" dirty="0">
                <a:latin typeface="Arial"/>
              </a:rPr>
              <a:t>(Engineers’ Council for Professional Development)</a:t>
            </a:r>
            <a:endParaRPr lang="en-GB" sz="20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56760" y="288360"/>
            <a:ext cx="9460440" cy="97128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Who is a Computer Professional?</a:t>
            </a:r>
            <a:endParaRPr lang="en-US" sz="2800" b="0" strike="noStrike" spc="-1">
              <a:solidFill>
                <a:srgbClr val="000000"/>
              </a:solidFill>
              <a:latin typeface="Calibri"/>
            </a:endParaRPr>
          </a:p>
        </p:txBody>
      </p:sp>
      <p:sp>
        <p:nvSpPr>
          <p:cNvPr id="118" name="TextShape 2"/>
          <p:cNvSpPr txBox="1"/>
          <p:nvPr/>
        </p:nvSpPr>
        <p:spPr>
          <a:xfrm>
            <a:off x="889560" y="1339560"/>
            <a:ext cx="8043120" cy="5796360"/>
          </a:xfrm>
          <a:prstGeom prst="rect">
            <a:avLst/>
          </a:prstGeom>
          <a:noFill/>
          <a:ln>
            <a:noFill/>
          </a:ln>
        </p:spPr>
        <p:txBody>
          <a:bodyPr lIns="90000" tIns="46800" rIns="90000" bIns="46800">
            <a:spAutoFit/>
          </a:bodyPr>
          <a:lstStyle/>
          <a:p>
            <a:pPr marL="342720" indent="-342720">
              <a:lnSpc>
                <a:spcPct val="90000"/>
              </a:lnSpc>
              <a:spcBef>
                <a:spcPts val="697"/>
              </a:spcBef>
              <a:buClr>
                <a:srgbClr val="3C605F"/>
              </a:buClr>
              <a:buSzPct val="75000"/>
              <a:buFont typeface="Symbol" charset="2"/>
              <a:buChar char=""/>
            </a:pPr>
            <a:r>
              <a:rPr lang="en-GB" sz="2400" b="1" strike="noStrike" spc="-1">
                <a:solidFill>
                  <a:srgbClr val="000000"/>
                </a:solidFill>
                <a:latin typeface="Arial"/>
              </a:rPr>
              <a:t>Broad terms</a:t>
            </a:r>
            <a:endParaRPr lang="en-US" sz="2400" b="0" strike="noStrike" spc="-1">
              <a:solidFill>
                <a:srgbClr val="000000"/>
              </a:solidFill>
              <a:latin typeface="Arial"/>
            </a:endParaRPr>
          </a:p>
          <a:p>
            <a:pPr marL="432000">
              <a:lnSpc>
                <a:spcPct val="90000"/>
              </a:lnSpc>
              <a:spcBef>
                <a:spcPts val="697"/>
              </a:spcBef>
            </a:pPr>
            <a:r>
              <a:rPr lang="en-GB" sz="2400" b="0" strike="noStrike" spc="-1">
                <a:solidFill>
                  <a:srgbClr val="000000"/>
                </a:solidFill>
                <a:latin typeface="Arial"/>
              </a:rPr>
              <a:t>a computer professional is “</a:t>
            </a:r>
            <a:r>
              <a:rPr lang="en-GB" sz="2400" b="0" i="1" strike="noStrike" spc="-1">
                <a:solidFill>
                  <a:srgbClr val="000000"/>
                </a:solidFill>
                <a:latin typeface="Arial"/>
              </a:rPr>
              <a:t>any one employed in the computer. IT or information / communication fields.” </a:t>
            </a:r>
            <a:endParaRPr lang="en-US" sz="2400" b="0" strike="noStrike" spc="-1">
              <a:solidFill>
                <a:srgbClr val="000000"/>
              </a:solidFill>
              <a:latin typeface="Arial"/>
            </a:endParaRPr>
          </a:p>
          <a:p>
            <a:pPr marL="742680" indent="-285480" algn="r">
              <a:lnSpc>
                <a:spcPct val="90000"/>
              </a:lnSpc>
              <a:spcBef>
                <a:spcPts val="448"/>
              </a:spcBef>
            </a:pPr>
            <a:r>
              <a:rPr lang="en-GB" sz="1800" b="0" i="1" strike="noStrike" spc="-1">
                <a:latin typeface="Arial"/>
              </a:rPr>
              <a:t>Tavani</a:t>
            </a:r>
            <a:endParaRPr lang="en-GB" sz="1800" b="0" strike="noStrike" spc="-1">
              <a:latin typeface="Times New Roman"/>
              <a:ea typeface="Arial Unicode MS"/>
            </a:endParaRPr>
          </a:p>
          <a:p>
            <a:pPr marL="342720" indent="-342720">
              <a:lnSpc>
                <a:spcPct val="90000"/>
              </a:lnSpc>
              <a:spcBef>
                <a:spcPts val="697"/>
              </a:spcBef>
              <a:buClr>
                <a:srgbClr val="3C605F"/>
              </a:buClr>
              <a:buSzPct val="75000"/>
              <a:buFont typeface="Symbol" charset="2"/>
              <a:buChar char=""/>
            </a:pPr>
            <a:r>
              <a:rPr lang="en-GB" sz="2400" b="1" strike="noStrike" spc="-1">
                <a:solidFill>
                  <a:srgbClr val="000000"/>
                </a:solidFill>
                <a:latin typeface="Arial"/>
              </a:rPr>
              <a:t>Narrow terms</a:t>
            </a:r>
            <a:endParaRPr lang="en-US" sz="2400" b="0" strike="noStrike" spc="-1">
              <a:solidFill>
                <a:srgbClr val="000000"/>
              </a:solidFill>
              <a:latin typeface="Arial"/>
            </a:endParaRPr>
          </a:p>
          <a:p>
            <a:pPr marL="396000">
              <a:lnSpc>
                <a:spcPct val="90000"/>
              </a:lnSpc>
              <a:spcBef>
                <a:spcPts val="697"/>
              </a:spcBef>
            </a:pPr>
            <a:r>
              <a:rPr lang="en-GB" sz="2400" b="0" strike="noStrike" spc="-1">
                <a:solidFill>
                  <a:srgbClr val="000000"/>
                </a:solidFill>
                <a:latin typeface="Arial"/>
              </a:rPr>
              <a:t>a software engineering team can be thought of those who contribute by direct participation to the “analysis, specification, design, development, certification, maintenance and testing of software systems”</a:t>
            </a:r>
            <a:endParaRPr lang="en-US" sz="2400" b="0" strike="noStrike" spc="-1">
              <a:solidFill>
                <a:srgbClr val="000000"/>
              </a:solidFill>
              <a:latin typeface="Arial"/>
            </a:endParaRPr>
          </a:p>
          <a:p>
            <a:pPr marL="742680" indent="-285480" algn="r">
              <a:lnSpc>
                <a:spcPct val="90000"/>
              </a:lnSpc>
              <a:spcBef>
                <a:spcPts val="448"/>
              </a:spcBef>
            </a:pPr>
            <a:r>
              <a:rPr lang="en-GB" sz="1800" b="0" i="1" strike="noStrike" spc="-1">
                <a:latin typeface="Arial"/>
              </a:rPr>
              <a:t>Gottenbarn, Miller and Rogerson</a:t>
            </a:r>
            <a:endParaRPr lang="en-GB" sz="1800" b="0" strike="noStrike" spc="-1">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385200" y="334080"/>
            <a:ext cx="936756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Moral Responsibility &amp; </a:t>
            </a:r>
            <a:r>
              <a:t/>
            </a:r>
            <a:br/>
            <a:r>
              <a:rPr lang="en-US" sz="2800" b="1" strike="noStrike" spc="-1">
                <a:solidFill>
                  <a:srgbClr val="000000"/>
                </a:solidFill>
                <a:latin typeface="Arial"/>
              </a:rPr>
              <a:t>Computer Professionals</a:t>
            </a:r>
            <a:endParaRPr lang="en-US" sz="2800" b="0" strike="noStrike" spc="-1">
              <a:solidFill>
                <a:srgbClr val="000000"/>
              </a:solidFill>
              <a:latin typeface="Calibri"/>
            </a:endParaRPr>
          </a:p>
        </p:txBody>
      </p:sp>
      <p:sp>
        <p:nvSpPr>
          <p:cNvPr id="120" name="TextShape 2"/>
          <p:cNvSpPr txBox="1"/>
          <p:nvPr/>
        </p:nvSpPr>
        <p:spPr>
          <a:xfrm>
            <a:off x="1053000" y="1784880"/>
            <a:ext cx="8043120" cy="5587920"/>
          </a:xfrm>
          <a:prstGeom prst="rect">
            <a:avLst/>
          </a:prstGeom>
          <a:noFill/>
          <a:ln>
            <a:noFill/>
          </a:ln>
        </p:spPr>
        <p:txBody>
          <a:bodyPr lIns="90000" tIns="46800" rIns="90000" bIns="46800">
            <a:spAutoFit/>
          </a:bodyPr>
          <a:lstStyle/>
          <a:p>
            <a:pPr algn="ctr">
              <a:spcBef>
                <a:spcPts val="448"/>
              </a:spcBef>
            </a:pPr>
            <a:r>
              <a:rPr lang="en-GB" sz="2800" b="0" strike="noStrike" spc="-1">
                <a:solidFill>
                  <a:srgbClr val="000000"/>
                </a:solidFill>
                <a:latin typeface="Arial"/>
              </a:rPr>
              <a:t>“</a:t>
            </a:r>
            <a:r>
              <a:rPr lang="en-GB" sz="2800" b="0" i="1" strike="noStrike" spc="-1">
                <a:solidFill>
                  <a:srgbClr val="000000"/>
                </a:solidFill>
                <a:latin typeface="Arial"/>
              </a:rPr>
              <a:t>Professionals have a special obligation to their clients – to be worthy of a client’s trust; and this leads to obligation of honesty, candour, competence, diligence, loyalty and discretion</a:t>
            </a:r>
            <a:r>
              <a:rPr lang="en-GB" sz="2800" b="0" strike="noStrike" spc="-1">
                <a:solidFill>
                  <a:srgbClr val="000000"/>
                </a:solidFill>
                <a:latin typeface="Arial"/>
              </a:rPr>
              <a:t>”  </a:t>
            </a:r>
            <a:endParaRPr lang="en-US" sz="2800" b="0" strike="noStrike" spc="-1">
              <a:solidFill>
                <a:srgbClr val="000000"/>
              </a:solidFill>
              <a:latin typeface="Arial"/>
            </a:endParaRPr>
          </a:p>
          <a:p>
            <a:pPr algn="r">
              <a:spcBef>
                <a:spcPts val="448"/>
              </a:spcBef>
            </a:pPr>
            <a:r>
              <a:rPr lang="en-GB" sz="1800" b="0" i="1" strike="noStrike" spc="-1">
                <a:solidFill>
                  <a:srgbClr val="000000"/>
                </a:solidFill>
                <a:latin typeface="Arial"/>
              </a:rPr>
              <a:t>Bayers</a:t>
            </a:r>
            <a:endParaRPr lang="en-US" sz="1800" b="0" strike="noStrike" spc="-1">
              <a:solidFill>
                <a:srgbClr val="000000"/>
              </a:solidFill>
              <a:latin typeface="Arial"/>
            </a:endParaRPr>
          </a:p>
          <a:p>
            <a:endParaRPr lang="en-US"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97800" y="308880"/>
            <a:ext cx="938196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Moral Responsibility &amp; </a:t>
            </a:r>
            <a:r>
              <a:t/>
            </a:r>
            <a:br/>
            <a:r>
              <a:rPr lang="en-US" sz="2800" b="1" strike="noStrike" spc="-1">
                <a:solidFill>
                  <a:srgbClr val="000000"/>
                </a:solidFill>
                <a:latin typeface="Arial"/>
              </a:rPr>
              <a:t>Computer Professionals</a:t>
            </a:r>
            <a:endParaRPr lang="en-US" sz="2800" b="0" strike="noStrike" spc="-1">
              <a:solidFill>
                <a:srgbClr val="000000"/>
              </a:solidFill>
              <a:latin typeface="Calibri"/>
            </a:endParaRPr>
          </a:p>
        </p:txBody>
      </p:sp>
      <p:sp>
        <p:nvSpPr>
          <p:cNvPr id="122" name="TextShape 2"/>
          <p:cNvSpPr txBox="1"/>
          <p:nvPr/>
        </p:nvSpPr>
        <p:spPr>
          <a:xfrm>
            <a:off x="751680" y="1327320"/>
            <a:ext cx="8811000" cy="3369770"/>
          </a:xfrm>
          <a:prstGeom prst="rect">
            <a:avLst/>
          </a:prstGeom>
          <a:noFill/>
          <a:ln>
            <a:noFill/>
          </a:ln>
        </p:spPr>
        <p:txBody>
          <a:bodyPr lIns="90000" tIns="46800" rIns="90000" bIns="46800">
            <a:spAutoFit/>
          </a:bodyPr>
          <a:lstStyle/>
          <a:p>
            <a:endParaRPr lang="en-US" sz="2350" b="0" strike="noStrike" spc="-1" dirty="0">
              <a:solidFill>
                <a:srgbClr val="000000"/>
              </a:solidFill>
              <a:latin typeface="Arial"/>
            </a:endParaRPr>
          </a:p>
          <a:p>
            <a:r>
              <a:rPr lang="en-GB" sz="2400" b="0" strike="noStrike" spc="-1" dirty="0">
                <a:solidFill>
                  <a:srgbClr val="000000"/>
                </a:solidFill>
                <a:latin typeface="Arial"/>
              </a:rPr>
              <a:t>Software engineers have special moral responsibility because they may develop safety critical systems, which would provide them with the opportunities to:</a:t>
            </a:r>
            <a:endParaRPr lang="en-US" sz="2400" b="0" strike="noStrike" spc="-1" dirty="0">
              <a:solidFill>
                <a:srgbClr val="000000"/>
              </a:solidFill>
              <a:latin typeface="Arial"/>
            </a:endParaRPr>
          </a:p>
          <a:p>
            <a:endParaRPr lang="en-US" sz="2400" b="0" strike="noStrike" spc="-1" dirty="0">
              <a:solidFill>
                <a:srgbClr val="000000"/>
              </a:solidFill>
              <a:latin typeface="Arial"/>
            </a:endParaRPr>
          </a:p>
          <a:p>
            <a:r>
              <a:rPr lang="en-GB" sz="2400" b="0" strike="noStrike" spc="-1" dirty="0" smtClean="0">
                <a:solidFill>
                  <a:srgbClr val="000000"/>
                </a:solidFill>
                <a:latin typeface="Arial"/>
              </a:rPr>
              <a:t>“(</a:t>
            </a:r>
            <a:r>
              <a:rPr lang="en-GB" sz="2400" b="0" strike="noStrike" spc="-1" dirty="0" err="1">
                <a:solidFill>
                  <a:srgbClr val="000000"/>
                </a:solidFill>
                <a:latin typeface="Arial"/>
              </a:rPr>
              <a:t>i</a:t>
            </a:r>
            <a:r>
              <a:rPr lang="en-GB" sz="2400" b="0" strike="noStrike" spc="-1" dirty="0">
                <a:solidFill>
                  <a:srgbClr val="000000"/>
                </a:solidFill>
                <a:latin typeface="Arial"/>
              </a:rPr>
              <a:t>)   do good or cause harm, </a:t>
            </a:r>
            <a:endParaRPr lang="en-US" sz="2400" spc="-1" dirty="0">
              <a:solidFill>
                <a:srgbClr val="000000"/>
              </a:solidFill>
              <a:latin typeface="Arial"/>
            </a:endParaRPr>
          </a:p>
          <a:p>
            <a:pPr marL="514350" indent="-514350">
              <a:buAutoNum type="romanLcParenBoth" startAt="2"/>
            </a:pPr>
            <a:r>
              <a:rPr lang="en-GB" sz="2400" b="0" strike="noStrike" spc="-1" dirty="0" smtClean="0">
                <a:latin typeface="Arial"/>
              </a:rPr>
              <a:t>enable </a:t>
            </a:r>
            <a:r>
              <a:rPr lang="en-GB" sz="2400" b="0" strike="noStrike" spc="-1" dirty="0">
                <a:latin typeface="Arial"/>
              </a:rPr>
              <a:t>other to do good or cause harm, </a:t>
            </a:r>
            <a:r>
              <a:rPr lang="en-GB" sz="2400" b="0" strike="noStrike" spc="-1" dirty="0" smtClean="0">
                <a:latin typeface="Arial"/>
              </a:rPr>
              <a:t>and</a:t>
            </a:r>
            <a:endParaRPr lang="en-GB" sz="2400" spc="-1" dirty="0">
              <a:latin typeface="Times New Roman"/>
            </a:endParaRPr>
          </a:p>
          <a:p>
            <a:pPr marL="514350" indent="-514350">
              <a:buAutoNum type="romanLcParenBoth" startAt="2"/>
            </a:pPr>
            <a:r>
              <a:rPr lang="en-GB" sz="2400" b="0" strike="noStrike" spc="-1" dirty="0" smtClean="0">
                <a:latin typeface="Arial"/>
              </a:rPr>
              <a:t> </a:t>
            </a:r>
            <a:r>
              <a:rPr lang="en-GB" sz="2400" b="0" strike="noStrike" spc="-1" dirty="0">
                <a:latin typeface="Arial"/>
              </a:rPr>
              <a:t>influence other to do good or cause harm”</a:t>
            </a:r>
            <a:endParaRPr lang="en-GB" sz="2400" b="0" strike="noStrike" spc="-1" dirty="0">
              <a:latin typeface="Times New Roman"/>
              <a:ea typeface="Arial Unicode MS"/>
            </a:endParaRPr>
          </a:p>
          <a:p>
            <a:pPr marL="742680" indent="-285480" algn="r">
              <a:lnSpc>
                <a:spcPct val="100000"/>
              </a:lnSpc>
              <a:spcBef>
                <a:spcPts val="448"/>
              </a:spcBef>
            </a:pPr>
            <a:r>
              <a:rPr lang="en-GB" sz="1800" b="0" i="1" strike="noStrike" spc="-1" dirty="0" err="1">
                <a:latin typeface="Arial"/>
              </a:rPr>
              <a:t>Gotterbarn</a:t>
            </a:r>
            <a:endParaRPr lang="en-GB" sz="18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276480" y="325800"/>
            <a:ext cx="9541080" cy="93384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The purpose of Professional Codes</a:t>
            </a:r>
            <a:endParaRPr lang="en-US" sz="2800" b="0" strike="noStrike" spc="-1">
              <a:solidFill>
                <a:srgbClr val="000000"/>
              </a:solidFill>
              <a:latin typeface="Calibri"/>
            </a:endParaRPr>
          </a:p>
        </p:txBody>
      </p:sp>
      <p:sp>
        <p:nvSpPr>
          <p:cNvPr id="124" name="TextShape 2"/>
          <p:cNvSpPr txBox="1"/>
          <p:nvPr/>
        </p:nvSpPr>
        <p:spPr>
          <a:xfrm>
            <a:off x="714240" y="1326960"/>
            <a:ext cx="8043120" cy="3320525"/>
          </a:xfrm>
          <a:prstGeom prst="rect">
            <a:avLst/>
          </a:prstGeom>
          <a:noFill/>
          <a:ln>
            <a:noFill/>
          </a:ln>
        </p:spPr>
        <p:txBody>
          <a:bodyPr lIns="90000" tIns="46800" rIns="90000" bIns="46800">
            <a:spAutoFit/>
          </a:bodyPr>
          <a:lstStyle/>
          <a:p>
            <a:pPr marL="342720" indent="-342720">
              <a:lnSpc>
                <a:spcPct val="80000"/>
              </a:lnSpc>
              <a:spcBef>
                <a:spcPts val="1264"/>
              </a:spcBef>
              <a:spcAft>
                <a:spcPts val="567"/>
              </a:spcAft>
              <a:buClr>
                <a:srgbClr val="3C605F"/>
              </a:buClr>
              <a:buSzPct val="75000"/>
              <a:buFont typeface="Symbol" charset="2"/>
              <a:buChar char=""/>
            </a:pPr>
            <a:r>
              <a:rPr lang="en-GB" sz="2400" b="0" strike="noStrike" spc="-1" dirty="0">
                <a:latin typeface="Arial"/>
                <a:ea typeface="Arial Unicode MS"/>
              </a:rPr>
              <a:t>Depending on functionality codes can be:</a:t>
            </a:r>
            <a:endParaRPr lang="en-US" sz="2400" b="0" strike="noStrike" spc="-1" dirty="0">
              <a:solidFill>
                <a:srgbClr val="000000"/>
              </a:solidFill>
              <a:latin typeface="Arial"/>
            </a:endParaRPr>
          </a:p>
          <a:p>
            <a:pPr marL="889200" lvl="1" indent="-324000">
              <a:lnSpc>
                <a:spcPct val="8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Code of ethics - serve as mission statements and provide vision and objectives</a:t>
            </a:r>
            <a:endParaRPr lang="en-US" sz="2400" b="0" strike="noStrike" spc="-1" dirty="0">
              <a:solidFill>
                <a:srgbClr val="000000"/>
              </a:solidFill>
              <a:latin typeface="Arial"/>
            </a:endParaRPr>
          </a:p>
          <a:p>
            <a:pPr marL="889200" lvl="1" indent="-324000">
              <a:lnSpc>
                <a:spcPct val="8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Codes of conduct - address the professional and the professionals’ attitude and behaviour</a:t>
            </a:r>
            <a:endParaRPr lang="en-US" sz="2400" b="0" strike="noStrike" spc="-1" dirty="0">
              <a:solidFill>
                <a:srgbClr val="000000"/>
              </a:solidFill>
              <a:latin typeface="Arial"/>
            </a:endParaRPr>
          </a:p>
          <a:p>
            <a:pPr marL="889200" lvl="1" indent="-324000">
              <a:lnSpc>
                <a:spcPct val="8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Codes of practice - relate to operational activities within a profession</a:t>
            </a:r>
            <a:endParaRPr lang="en-US" sz="2400" b="0" strike="noStrike" spc="-1" dirty="0">
              <a:solidFill>
                <a:srgbClr val="000000"/>
              </a:solidFill>
              <a:latin typeface="Arial"/>
            </a:endParaRPr>
          </a:p>
          <a:p>
            <a:pPr marL="742680" indent="-285480" algn="r">
              <a:lnSpc>
                <a:spcPct val="80000"/>
              </a:lnSpc>
              <a:spcBef>
                <a:spcPts val="1015"/>
              </a:spcBef>
              <a:spcAft>
                <a:spcPts val="567"/>
              </a:spcAft>
            </a:pPr>
            <a:r>
              <a:rPr lang="en-GB" sz="1800" b="0" strike="noStrike" spc="-1" dirty="0">
                <a:latin typeface="Arial"/>
                <a:ea typeface="Arial Unicode MS"/>
              </a:rPr>
              <a:t>Don </a:t>
            </a:r>
            <a:r>
              <a:rPr lang="en-GB" sz="1800" b="0" strike="noStrike" spc="-1" dirty="0" err="1">
                <a:latin typeface="Arial"/>
                <a:ea typeface="Arial Unicode MS"/>
              </a:rPr>
              <a:t>Gotterbarn</a:t>
            </a:r>
            <a:endParaRPr lang="en-GB" sz="18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356760" y="300960"/>
            <a:ext cx="9460440" cy="95868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The purpose of Professional Codes</a:t>
            </a:r>
            <a:endParaRPr lang="en-US" sz="2800" b="0" strike="noStrike" spc="-1">
              <a:solidFill>
                <a:srgbClr val="000000"/>
              </a:solidFill>
              <a:latin typeface="Calibri"/>
            </a:endParaRPr>
          </a:p>
        </p:txBody>
      </p:sp>
      <p:sp>
        <p:nvSpPr>
          <p:cNvPr id="126" name="TextShape 2"/>
          <p:cNvSpPr txBox="1"/>
          <p:nvPr/>
        </p:nvSpPr>
        <p:spPr>
          <a:xfrm>
            <a:off x="789480" y="1389960"/>
            <a:ext cx="9136440" cy="5796360"/>
          </a:xfrm>
          <a:prstGeom prst="rect">
            <a:avLst/>
          </a:prstGeom>
          <a:noFill/>
          <a:ln>
            <a:noFill/>
          </a:ln>
        </p:spPr>
        <p:txBody>
          <a:bodyPr lIns="90000" tIns="46800" rIns="90000" bIns="46800">
            <a:spAutoFit/>
          </a:bodyPr>
          <a:lstStyle/>
          <a:p>
            <a:pPr marL="342720" indent="-342720">
              <a:lnSpc>
                <a:spcPct val="90000"/>
              </a:lnSpc>
              <a:spcBef>
                <a:spcPts val="799"/>
              </a:spcBef>
            </a:pPr>
            <a:r>
              <a:rPr lang="en-US" sz="2400" b="0" strike="noStrike" spc="-1">
                <a:solidFill>
                  <a:srgbClr val="000000"/>
                </a:solidFill>
                <a:latin typeface="Arial"/>
              </a:rPr>
              <a:t>According to the ACM</a:t>
            </a:r>
          </a:p>
          <a:p>
            <a:pPr marL="342720" indent="-342720">
              <a:lnSpc>
                <a:spcPct val="90000"/>
              </a:lnSpc>
              <a:spcBef>
                <a:spcPts val="799"/>
              </a:spcBef>
            </a:pPr>
            <a:r>
              <a:rPr lang="en-US" sz="2400" b="0" strike="noStrike" spc="-1">
                <a:solidFill>
                  <a:srgbClr val="000000"/>
                </a:solidFill>
                <a:latin typeface="Arial"/>
              </a:rPr>
              <a:t> </a:t>
            </a:r>
          </a:p>
          <a:p>
            <a:pPr algn="ctr">
              <a:lnSpc>
                <a:spcPct val="90000"/>
              </a:lnSpc>
              <a:spcBef>
                <a:spcPts val="799"/>
              </a:spcBef>
            </a:pPr>
            <a:r>
              <a:rPr lang="en-US" sz="2400" b="0" i="1" strike="noStrike" spc="-1">
                <a:solidFill>
                  <a:srgbClr val="000000"/>
                </a:solidFill>
                <a:latin typeface="Arial"/>
              </a:rPr>
              <a:t>“The future of the computing profession depends on both technical and ethical excellence. Not only is it important for computing professionals to adhere to the principles expressed in this Code, each member should encourage and support adherence by other members.”</a:t>
            </a:r>
            <a:endParaRPr lang="en-US" sz="24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1840" y="271800"/>
            <a:ext cx="813780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Weakness of Professional Codes</a:t>
            </a:r>
            <a:endParaRPr lang="en-US" sz="2800" b="0" strike="noStrike" spc="-1">
              <a:solidFill>
                <a:srgbClr val="000000"/>
              </a:solidFill>
              <a:latin typeface="Calibri"/>
            </a:endParaRPr>
          </a:p>
        </p:txBody>
      </p:sp>
      <p:sp>
        <p:nvSpPr>
          <p:cNvPr id="128" name="TextShape 2"/>
          <p:cNvSpPr txBox="1"/>
          <p:nvPr/>
        </p:nvSpPr>
        <p:spPr>
          <a:xfrm>
            <a:off x="226080" y="1281600"/>
            <a:ext cx="9022680" cy="5870454"/>
          </a:xfrm>
          <a:prstGeom prst="rect">
            <a:avLst/>
          </a:prstGeom>
          <a:noFill/>
          <a:ln>
            <a:noFill/>
          </a:ln>
        </p:spPr>
        <p:txBody>
          <a:bodyPr lIns="90000" tIns="46800" rIns="90000" bIns="46800">
            <a:spAutoFit/>
          </a:bodyPr>
          <a:lstStyle/>
          <a:p>
            <a:pPr marL="342720" indent="-342720">
              <a:lnSpc>
                <a:spcPct val="80000"/>
              </a:lnSpc>
              <a:spcBef>
                <a:spcPts val="1165"/>
              </a:spcBef>
              <a:spcAft>
                <a:spcPts val="567"/>
              </a:spcAft>
            </a:pPr>
            <a:endParaRPr lang="en-US" sz="235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Directives </a:t>
            </a:r>
            <a:r>
              <a:rPr lang="en-GB" sz="2400" b="0" strike="noStrike" spc="-1" dirty="0">
                <a:solidFill>
                  <a:srgbClr val="080808"/>
                </a:solidFill>
                <a:latin typeface="Arial"/>
                <a:ea typeface="Arial Unicode MS"/>
              </a:rPr>
              <a:t>included in many codes tend to be too general and too vague.</a:t>
            </a:r>
            <a:endParaRPr lang="en-US" sz="240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Codes </a:t>
            </a:r>
            <a:r>
              <a:rPr lang="en-GB" sz="2400" b="0" strike="noStrike" spc="-1" dirty="0">
                <a:solidFill>
                  <a:srgbClr val="080808"/>
                </a:solidFill>
                <a:latin typeface="Arial"/>
                <a:ea typeface="Arial Unicode MS"/>
              </a:rPr>
              <a:t>are not always helpful when two or more directives conflict.</a:t>
            </a:r>
            <a:endParaRPr lang="en-US" sz="240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A </a:t>
            </a:r>
            <a:r>
              <a:rPr lang="en-GB" sz="2400" b="0" strike="noStrike" spc="-1" dirty="0">
                <a:solidFill>
                  <a:srgbClr val="080808"/>
                </a:solidFill>
                <a:latin typeface="Arial"/>
                <a:ea typeface="Arial Unicode MS"/>
              </a:rPr>
              <a:t>professional code's directives are never complete or exhaustive.</a:t>
            </a:r>
            <a:endParaRPr lang="en-US" sz="240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Codes </a:t>
            </a:r>
            <a:r>
              <a:rPr lang="en-GB" sz="2400" b="0" strike="noStrike" spc="-1" dirty="0">
                <a:solidFill>
                  <a:srgbClr val="080808"/>
                </a:solidFill>
                <a:latin typeface="Arial"/>
                <a:ea typeface="Arial Unicode MS"/>
              </a:rPr>
              <a:t>are ineffective (have no "teeth") in disciplinary matters.</a:t>
            </a:r>
            <a:endParaRPr lang="en-US" sz="240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Codes </a:t>
            </a:r>
            <a:r>
              <a:rPr lang="en-GB" sz="2400" b="0" strike="noStrike" spc="-1" dirty="0">
                <a:solidFill>
                  <a:srgbClr val="080808"/>
                </a:solidFill>
                <a:latin typeface="Arial"/>
                <a:ea typeface="Arial Unicode MS"/>
              </a:rPr>
              <a:t>do not help us distinguish between </a:t>
            </a:r>
            <a:r>
              <a:rPr lang="en-GB" sz="2400" b="0" strike="noStrike" spc="-1" dirty="0" err="1">
                <a:solidFill>
                  <a:srgbClr val="080808"/>
                </a:solidFill>
                <a:latin typeface="Arial"/>
                <a:ea typeface="Arial Unicode MS"/>
              </a:rPr>
              <a:t>microethics</a:t>
            </a:r>
            <a:r>
              <a:rPr lang="en-GB" sz="2400" b="0" strike="noStrike" spc="-1" dirty="0">
                <a:solidFill>
                  <a:srgbClr val="080808"/>
                </a:solidFill>
                <a:latin typeface="Arial"/>
                <a:ea typeface="Arial Unicode MS"/>
              </a:rPr>
              <a:t> issues and </a:t>
            </a:r>
            <a:r>
              <a:rPr lang="en-GB" sz="2400" b="0" strike="noStrike" spc="-1" dirty="0" err="1">
                <a:solidFill>
                  <a:srgbClr val="080808"/>
                </a:solidFill>
                <a:latin typeface="Arial"/>
                <a:ea typeface="Arial Unicode MS"/>
              </a:rPr>
              <a:t>macroethics</a:t>
            </a:r>
            <a:r>
              <a:rPr lang="en-GB" sz="2400" b="0" strike="noStrike" spc="-1" dirty="0">
                <a:solidFill>
                  <a:srgbClr val="080808"/>
                </a:solidFill>
                <a:latin typeface="Arial"/>
                <a:ea typeface="Arial Unicode MS"/>
              </a:rPr>
              <a:t> issues.</a:t>
            </a:r>
            <a:endParaRPr lang="en-US" sz="240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Directives </a:t>
            </a:r>
            <a:r>
              <a:rPr lang="en-GB" sz="2400" b="0" strike="noStrike" spc="-1" dirty="0">
                <a:solidFill>
                  <a:srgbClr val="080808"/>
                </a:solidFill>
                <a:latin typeface="Arial"/>
                <a:ea typeface="Arial Unicode MS"/>
              </a:rPr>
              <a:t>in codes are sometimes inconsistent with one another.</a:t>
            </a:r>
            <a:endParaRPr lang="en-US" sz="2400" b="0" strike="noStrike" spc="-1" dirty="0">
              <a:solidFill>
                <a:srgbClr val="000000"/>
              </a:solidFill>
              <a:latin typeface="Arial"/>
            </a:endParaRPr>
          </a:p>
          <a:p>
            <a:pPr marL="446088" indent="-265113">
              <a:lnSpc>
                <a:spcPct val="80000"/>
              </a:lnSpc>
              <a:spcBef>
                <a:spcPts val="1165"/>
              </a:spcBef>
              <a:spcAft>
                <a:spcPts val="567"/>
              </a:spcAft>
              <a:buClr>
                <a:srgbClr val="000000"/>
              </a:buClr>
              <a:buSzPct val="45000"/>
              <a:buFont typeface="Wingdings" charset="2"/>
              <a:buChar char=""/>
            </a:pPr>
            <a:r>
              <a:rPr lang="en-GB" sz="2400" b="0" strike="noStrike" spc="-1" dirty="0" smtClean="0">
                <a:solidFill>
                  <a:srgbClr val="080808"/>
                </a:solidFill>
                <a:latin typeface="Arial"/>
                <a:ea typeface="Arial Unicode MS"/>
              </a:rPr>
              <a:t>Codes </a:t>
            </a:r>
            <a:r>
              <a:rPr lang="en-GB" sz="2400" b="0" strike="noStrike" spc="-1" dirty="0">
                <a:solidFill>
                  <a:srgbClr val="080808"/>
                </a:solidFill>
                <a:latin typeface="Arial"/>
                <a:ea typeface="Arial Unicode MS"/>
              </a:rPr>
              <a:t>can be self-serving for the profession.</a:t>
            </a:r>
            <a:endParaRPr lang="en-US" sz="2400" b="0" strike="noStrike" spc="-1" dirty="0">
              <a:solidFill>
                <a:srgbClr val="000000"/>
              </a:solidFill>
              <a:latin typeface="Arial"/>
            </a:endParaRPr>
          </a:p>
          <a:p>
            <a:pPr marL="2057400" indent="-228600" algn="r">
              <a:lnSpc>
                <a:spcPct val="80000"/>
              </a:lnSpc>
              <a:spcBef>
                <a:spcPts val="400"/>
              </a:spcBef>
            </a:pPr>
            <a:r>
              <a:rPr lang="en-GB" sz="1600" b="0" strike="noStrike" spc="-1" dirty="0" err="1">
                <a:solidFill>
                  <a:srgbClr val="080808"/>
                </a:solidFill>
                <a:latin typeface="Arial"/>
              </a:rPr>
              <a:t>Tavani</a:t>
            </a:r>
            <a:endParaRPr lang="en-GB" sz="16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2880" y="284040"/>
            <a:ext cx="811152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Strengths of Professional Codes</a:t>
            </a:r>
            <a:endParaRPr lang="en-US" sz="2800" b="0" strike="noStrike" spc="-1">
              <a:solidFill>
                <a:srgbClr val="000000"/>
              </a:solidFill>
              <a:latin typeface="Calibri"/>
            </a:endParaRPr>
          </a:p>
        </p:txBody>
      </p:sp>
      <p:sp>
        <p:nvSpPr>
          <p:cNvPr id="130" name="TextShape 2"/>
          <p:cNvSpPr txBox="1"/>
          <p:nvPr/>
        </p:nvSpPr>
        <p:spPr>
          <a:xfrm>
            <a:off x="769320" y="1335240"/>
            <a:ext cx="9068760" cy="5676120"/>
          </a:xfrm>
          <a:prstGeom prst="rect">
            <a:avLst/>
          </a:prstGeom>
          <a:noFill/>
          <a:ln>
            <a:noFill/>
          </a:ln>
        </p:spPr>
        <p:txBody>
          <a:bodyPr lIns="90000" tIns="46800" rIns="90000" bIns="46800">
            <a:spAutoFit/>
          </a:bodyPr>
          <a:lstStyle/>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inspire the members of a profession to behave ethically.</a:t>
            </a:r>
            <a:endParaRPr lang="en-US" sz="2400" b="0" strike="noStrike" spc="-1">
              <a:solidFill>
                <a:srgbClr val="000000"/>
              </a:solidFill>
              <a:latin typeface="Arial"/>
            </a:endParaRPr>
          </a:p>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guide the members of a profession in ethical choices</a:t>
            </a:r>
            <a:endParaRPr lang="en-US" sz="2400" b="0" strike="noStrike" spc="-1">
              <a:solidFill>
                <a:srgbClr val="000000"/>
              </a:solidFill>
              <a:latin typeface="Arial"/>
            </a:endParaRPr>
          </a:p>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educate the members of a profession about their professional obligations.</a:t>
            </a:r>
            <a:endParaRPr lang="en-US" sz="2400" b="0" strike="noStrike" spc="-1">
              <a:solidFill>
                <a:srgbClr val="000000"/>
              </a:solidFill>
              <a:latin typeface="Arial"/>
            </a:endParaRPr>
          </a:p>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discipline members when they violate one or more of the code's directives.</a:t>
            </a:r>
            <a:endParaRPr lang="en-US" sz="2400" b="0" strike="noStrike" spc="-1">
              <a:solidFill>
                <a:srgbClr val="000000"/>
              </a:solidFill>
              <a:latin typeface="Arial"/>
            </a:endParaRPr>
          </a:p>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"sensitize" members of a profession to ethical issues and alert them to ethical aspects they otherwise might overlook.</a:t>
            </a:r>
            <a:endParaRPr lang="en-US" sz="2400" b="0" strike="noStrike" spc="-1">
              <a:solidFill>
                <a:srgbClr val="000000"/>
              </a:solidFill>
              <a:latin typeface="Arial"/>
            </a:endParaRPr>
          </a:p>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inform the public about the nature and roles of the profession.</a:t>
            </a:r>
            <a:endParaRPr lang="en-US" sz="2400" b="0" strike="noStrike" spc="-1">
              <a:solidFill>
                <a:srgbClr val="000000"/>
              </a:solidFill>
              <a:latin typeface="Arial"/>
            </a:endParaRPr>
          </a:p>
          <a:p>
            <a:pPr marL="432000" indent="-324000">
              <a:lnSpc>
                <a:spcPct val="80000"/>
              </a:lnSpc>
              <a:spcBef>
                <a:spcPts val="1165"/>
              </a:spcBef>
              <a:spcAft>
                <a:spcPts val="567"/>
              </a:spcAft>
              <a:buClr>
                <a:srgbClr val="000000"/>
              </a:buClr>
              <a:buSzPct val="45000"/>
              <a:buFont typeface="Wingdings" charset="2"/>
              <a:buChar char=""/>
            </a:pPr>
            <a:r>
              <a:rPr lang="en-GB" sz="2400" b="0" strike="noStrike" spc="-1">
                <a:solidFill>
                  <a:srgbClr val="080808"/>
                </a:solidFill>
                <a:latin typeface="Arial"/>
                <a:ea typeface="Arial Unicode MS"/>
              </a:rPr>
              <a:t>Codes enhance the profession in the eyes of the public.</a:t>
            </a:r>
            <a:endParaRPr lang="en-US" sz="2400" b="0" strike="noStrike" spc="-1">
              <a:solidFill>
                <a:srgbClr val="000000"/>
              </a:solidFill>
              <a:latin typeface="Arial"/>
            </a:endParaRPr>
          </a:p>
          <a:p>
            <a:pPr marL="2057400" indent="-228600" algn="r">
              <a:lnSpc>
                <a:spcPct val="80000"/>
              </a:lnSpc>
              <a:spcBef>
                <a:spcPts val="349"/>
              </a:spcBef>
            </a:pPr>
            <a:r>
              <a:rPr lang="en-GB" sz="1400" b="0" strike="noStrike" spc="-1">
                <a:solidFill>
                  <a:srgbClr val="080808"/>
                </a:solidFill>
                <a:latin typeface="Arial"/>
              </a:rPr>
              <a:t>Tavani</a:t>
            </a:r>
            <a:endParaRPr lang="en-GB" sz="1400" b="0" strike="noStrike" spc="-1">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276480" y="321480"/>
            <a:ext cx="980352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Professional Code of Ethics &amp; </a:t>
            </a:r>
            <a:r>
              <a:t/>
            </a:r>
            <a:br/>
            <a:r>
              <a:rPr lang="en-US" sz="2800" b="1" strike="noStrike" spc="-1">
                <a:solidFill>
                  <a:srgbClr val="000000"/>
                </a:solidFill>
                <a:latin typeface="Arial"/>
              </a:rPr>
              <a:t>Codes of Conduct</a:t>
            </a:r>
            <a:endParaRPr lang="en-US" sz="2800" b="0" strike="noStrike" spc="-1">
              <a:solidFill>
                <a:srgbClr val="000000"/>
              </a:solidFill>
              <a:latin typeface="Calibri"/>
            </a:endParaRPr>
          </a:p>
        </p:txBody>
      </p:sp>
      <p:sp>
        <p:nvSpPr>
          <p:cNvPr id="132" name="TextShape 2"/>
          <p:cNvSpPr txBox="1"/>
          <p:nvPr/>
        </p:nvSpPr>
        <p:spPr>
          <a:xfrm>
            <a:off x="884520" y="1428480"/>
            <a:ext cx="8400240" cy="5796360"/>
          </a:xfrm>
          <a:prstGeom prst="rect">
            <a:avLst/>
          </a:prstGeom>
          <a:noFill/>
          <a:ln>
            <a:noFill/>
          </a:ln>
        </p:spPr>
        <p:txBody>
          <a:bodyPr lIns="90000" tIns="46800" rIns="90000" bIns="46800">
            <a:spAutoFit/>
          </a:bodyPr>
          <a:lstStyle/>
          <a:p>
            <a:pPr marL="342720" indent="-342720">
              <a:spcBef>
                <a:spcPts val="799"/>
              </a:spcBef>
              <a:buClr>
                <a:srgbClr val="3C605F"/>
              </a:buClr>
              <a:buSzPct val="75000"/>
              <a:buFont typeface="Wingdings" charset="2"/>
              <a:buChar char=""/>
            </a:pPr>
            <a:r>
              <a:rPr lang="en-US" sz="2350" b="0" strike="noStrike" spc="-1">
                <a:solidFill>
                  <a:srgbClr val="000000"/>
                </a:solidFill>
                <a:latin typeface="Arial"/>
              </a:rPr>
              <a:t>Number of professional societies</a:t>
            </a:r>
          </a:p>
          <a:p>
            <a:pPr marL="180000">
              <a:spcBef>
                <a:spcPts val="799"/>
              </a:spcBef>
              <a:buClr>
                <a:srgbClr val="000000"/>
              </a:buClr>
              <a:buSzPct val="45000"/>
              <a:buFont typeface="Wingdings" charset="2"/>
              <a:buChar char=""/>
            </a:pPr>
            <a:r>
              <a:rPr lang="en-US" sz="2350" b="0" strike="noStrike" spc="-1">
                <a:solidFill>
                  <a:srgbClr val="000000"/>
                </a:solidFill>
                <a:latin typeface="Arial"/>
              </a:rPr>
              <a:t>Association for Computer Machinery (ACM)</a:t>
            </a:r>
          </a:p>
          <a:p>
            <a:endParaRPr lang="en-US" sz="2350" b="0" strike="noStrike" spc="-1">
              <a:solidFill>
                <a:srgbClr val="000000"/>
              </a:solidFill>
              <a:latin typeface="Arial"/>
            </a:endParaRPr>
          </a:p>
          <a:p>
            <a:pPr marL="180000">
              <a:spcBef>
                <a:spcPts val="799"/>
              </a:spcBef>
              <a:buClr>
                <a:srgbClr val="000000"/>
              </a:buClr>
              <a:buSzPct val="45000"/>
              <a:buFont typeface="Wingdings" charset="2"/>
              <a:buChar char=""/>
            </a:pPr>
            <a:r>
              <a:rPr lang="en-US" sz="2350" b="0" strike="noStrike" spc="-1">
                <a:solidFill>
                  <a:srgbClr val="000000"/>
                </a:solidFill>
                <a:latin typeface="Arial"/>
              </a:rPr>
              <a:t>Institute for Electrical and Electronic Engineers-Computer Society (IEEE-CS)</a:t>
            </a:r>
          </a:p>
          <a:p>
            <a:endParaRPr lang="en-US" sz="2350" b="0" strike="noStrike" spc="-1">
              <a:solidFill>
                <a:srgbClr val="000000"/>
              </a:solidFill>
              <a:latin typeface="Arial"/>
            </a:endParaRPr>
          </a:p>
          <a:p>
            <a:endParaRPr lang="en-US" sz="2350" b="0" strike="noStrike" spc="-1">
              <a:solidFill>
                <a:srgbClr val="000000"/>
              </a:solidFill>
              <a:latin typeface="Arial"/>
            </a:endParaRPr>
          </a:p>
          <a:p>
            <a:pPr marL="180000">
              <a:spcBef>
                <a:spcPts val="799"/>
              </a:spcBef>
              <a:buClr>
                <a:srgbClr val="000000"/>
              </a:buClr>
              <a:buSzPct val="45000"/>
              <a:buFont typeface="Wingdings" charset="2"/>
              <a:buChar char=""/>
            </a:pPr>
            <a:r>
              <a:rPr lang="en-US" sz="2350" b="0" strike="noStrike" spc="-1">
                <a:solidFill>
                  <a:srgbClr val="000000"/>
                </a:solidFill>
                <a:latin typeface="Arial"/>
              </a:rPr>
              <a:t>British Computer Society (BCS)</a:t>
            </a:r>
          </a:p>
        </p:txBody>
      </p:sp>
      <p:pic>
        <p:nvPicPr>
          <p:cNvPr id="133" name="Picture 132"/>
          <p:cNvPicPr/>
          <p:nvPr/>
        </p:nvPicPr>
        <p:blipFill>
          <a:blip r:embed="rId3" cstate="print"/>
          <a:stretch/>
        </p:blipFill>
        <p:spPr>
          <a:xfrm>
            <a:off x="5735160" y="4427280"/>
            <a:ext cx="1350720" cy="635400"/>
          </a:xfrm>
          <a:prstGeom prst="rect">
            <a:avLst/>
          </a:prstGeom>
          <a:ln>
            <a:noFill/>
          </a:ln>
        </p:spPr>
      </p:pic>
      <p:pic>
        <p:nvPicPr>
          <p:cNvPr id="134" name="Picture 133"/>
          <p:cNvPicPr/>
          <p:nvPr/>
        </p:nvPicPr>
        <p:blipFill>
          <a:blip r:embed="rId4"/>
          <a:stretch/>
        </p:blipFill>
        <p:spPr>
          <a:xfrm>
            <a:off x="4558320" y="3724560"/>
            <a:ext cx="10440" cy="10440"/>
          </a:xfrm>
          <a:prstGeom prst="rect">
            <a:avLst/>
          </a:prstGeom>
          <a:ln>
            <a:noFill/>
          </a:ln>
        </p:spPr>
      </p:pic>
      <p:pic>
        <p:nvPicPr>
          <p:cNvPr id="135" name="Picture 134"/>
          <p:cNvPicPr/>
          <p:nvPr/>
        </p:nvPicPr>
        <p:blipFill>
          <a:blip r:embed="rId4"/>
          <a:stretch/>
        </p:blipFill>
        <p:spPr>
          <a:xfrm>
            <a:off x="4558320" y="3724560"/>
            <a:ext cx="10440" cy="10440"/>
          </a:xfrm>
          <a:prstGeom prst="rect">
            <a:avLst/>
          </a:prstGeom>
          <a:ln>
            <a:noFill/>
          </a:ln>
        </p:spPr>
      </p:pic>
      <p:pic>
        <p:nvPicPr>
          <p:cNvPr id="136" name="Picture 135"/>
          <p:cNvPicPr/>
          <p:nvPr/>
        </p:nvPicPr>
        <p:blipFill>
          <a:blip r:embed="rId4"/>
          <a:stretch/>
        </p:blipFill>
        <p:spPr>
          <a:xfrm>
            <a:off x="4558320" y="3724560"/>
            <a:ext cx="10440" cy="10440"/>
          </a:xfrm>
          <a:prstGeom prst="rect">
            <a:avLst/>
          </a:prstGeom>
          <a:ln>
            <a:noFill/>
          </a:ln>
        </p:spPr>
      </p:pic>
      <p:pic>
        <p:nvPicPr>
          <p:cNvPr id="137" name="Picture 136"/>
          <p:cNvPicPr/>
          <p:nvPr/>
        </p:nvPicPr>
        <p:blipFill>
          <a:blip r:embed="rId4"/>
          <a:stretch/>
        </p:blipFill>
        <p:spPr>
          <a:xfrm>
            <a:off x="4558320" y="3724560"/>
            <a:ext cx="10440" cy="10440"/>
          </a:xfrm>
          <a:prstGeom prst="rect">
            <a:avLst/>
          </a:prstGeom>
          <a:ln>
            <a:noFill/>
          </a:ln>
        </p:spPr>
      </p:pic>
      <p:pic>
        <p:nvPicPr>
          <p:cNvPr id="138" name="Picture 137"/>
          <p:cNvPicPr/>
          <p:nvPr/>
        </p:nvPicPr>
        <p:blipFill>
          <a:blip r:embed="rId5"/>
          <a:stretch/>
        </p:blipFill>
        <p:spPr>
          <a:xfrm>
            <a:off x="4612320" y="3045240"/>
            <a:ext cx="1330200" cy="686160"/>
          </a:xfrm>
          <a:prstGeom prst="rect">
            <a:avLst/>
          </a:prstGeom>
          <a:ln>
            <a:noFill/>
          </a:ln>
        </p:spPr>
      </p:pic>
      <p:pic>
        <p:nvPicPr>
          <p:cNvPr id="139" name="Picture 138"/>
          <p:cNvPicPr/>
          <p:nvPr/>
        </p:nvPicPr>
        <p:blipFill>
          <a:blip r:embed="rId6"/>
          <a:stretch/>
        </p:blipFill>
        <p:spPr>
          <a:xfrm>
            <a:off x="7958520" y="1417320"/>
            <a:ext cx="822600" cy="1032480"/>
          </a:xfrm>
          <a:prstGeom prst="rect">
            <a:avLst/>
          </a:prstGeom>
          <a:ln>
            <a:noFill/>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504000" y="125280"/>
            <a:ext cx="9576000" cy="151236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Association for Computer Machinery</a:t>
            </a:r>
            <a:endParaRPr lang="en-US" sz="2800" b="0" strike="noStrike" spc="-1">
              <a:solidFill>
                <a:srgbClr val="000000"/>
              </a:solidFill>
              <a:latin typeface="Calibri"/>
            </a:endParaRPr>
          </a:p>
        </p:txBody>
      </p:sp>
      <p:sp>
        <p:nvSpPr>
          <p:cNvPr id="141" name="TextShape 2"/>
          <p:cNvSpPr txBox="1"/>
          <p:nvPr/>
        </p:nvSpPr>
        <p:spPr>
          <a:xfrm>
            <a:off x="714240" y="1339560"/>
            <a:ext cx="8043120" cy="5796360"/>
          </a:xfrm>
          <a:prstGeom prst="rect">
            <a:avLst/>
          </a:prstGeom>
          <a:noFill/>
          <a:ln>
            <a:noFill/>
          </a:ln>
        </p:spPr>
        <p:txBody>
          <a:bodyPr lIns="90000" tIns="46800" rIns="90000" bIns="46800">
            <a:spAutoFit/>
          </a:bodyPr>
          <a:lstStyle/>
          <a:p>
            <a:pPr marL="432000" indent="-324000">
              <a:lnSpc>
                <a:spcPct val="90000"/>
              </a:lnSpc>
              <a:spcBef>
                <a:spcPts val="697"/>
              </a:spcBef>
              <a:buClr>
                <a:srgbClr val="000000"/>
              </a:buClr>
              <a:buSzPct val="45000"/>
              <a:buFont typeface="Wingdings" charset="2"/>
              <a:buChar char=""/>
            </a:pPr>
            <a:r>
              <a:rPr lang="en-US" sz="2400" b="0" strike="noStrike" spc="-1">
                <a:solidFill>
                  <a:srgbClr val="000000"/>
                </a:solidFill>
                <a:latin typeface="Arial"/>
              </a:rPr>
              <a:t>Founded in 1947</a:t>
            </a:r>
          </a:p>
          <a:p>
            <a:pPr marL="432000" indent="-324000">
              <a:lnSpc>
                <a:spcPct val="90000"/>
              </a:lnSpc>
              <a:spcBef>
                <a:spcPts val="697"/>
              </a:spcBef>
              <a:buClr>
                <a:srgbClr val="000000"/>
              </a:buClr>
              <a:buSzPct val="45000"/>
              <a:buFont typeface="Wingdings" charset="2"/>
              <a:buChar char=""/>
            </a:pPr>
            <a:r>
              <a:rPr lang="en-US" sz="2400" b="0" strike="noStrike" spc="-1">
                <a:solidFill>
                  <a:srgbClr val="000000"/>
                </a:solidFill>
                <a:latin typeface="Arial"/>
              </a:rPr>
              <a:t>Over 80,000 members in 100 countries</a:t>
            </a:r>
          </a:p>
          <a:p>
            <a:pPr marL="432000" indent="-324000">
              <a:lnSpc>
                <a:spcPct val="90000"/>
              </a:lnSpc>
              <a:spcBef>
                <a:spcPts val="598"/>
              </a:spcBef>
              <a:buClr>
                <a:srgbClr val="000000"/>
              </a:buClr>
              <a:buSzPct val="45000"/>
              <a:buFont typeface="Wingdings" charset="2"/>
              <a:buChar char=""/>
            </a:pPr>
            <a:r>
              <a:rPr lang="en-US" sz="2400" b="0" strike="noStrike" spc="-1">
                <a:solidFill>
                  <a:srgbClr val="000000"/>
                </a:solidFill>
                <a:latin typeface="Arial"/>
              </a:rPr>
              <a:t>Web address </a:t>
            </a:r>
            <a:r>
              <a:rPr lang="en-US" sz="2400" b="0" strike="noStrike" spc="-1">
                <a:solidFill>
                  <a:srgbClr val="377B89"/>
                </a:solidFill>
                <a:latin typeface="Arial"/>
                <a:hlinkClick r:id="rId2"/>
              </a:rPr>
              <a:t>https://www.acm.org/code-of-ethics</a:t>
            </a:r>
            <a:endParaRPr lang="en-US" sz="2400" b="0" strike="noStrike" spc="-1">
              <a:solidFill>
                <a:srgbClr val="000000"/>
              </a:solidFill>
              <a:latin typeface="Arial"/>
            </a:endParaRPr>
          </a:p>
          <a:p>
            <a:pPr marL="342720" indent="-342720">
              <a:lnSpc>
                <a:spcPct val="90000"/>
              </a:lnSpc>
              <a:spcBef>
                <a:spcPts val="598"/>
              </a:spcBef>
            </a:pPr>
            <a:endParaRPr lang="en-US" sz="2400" b="0" strike="noStrike" spc="-1">
              <a:solidFill>
                <a:srgbClr val="000000"/>
              </a:solidFill>
              <a:latin typeface="Arial"/>
            </a:endParaRPr>
          </a:p>
          <a:p>
            <a:pPr marL="432000" indent="-324000">
              <a:lnSpc>
                <a:spcPct val="90000"/>
              </a:lnSpc>
              <a:spcBef>
                <a:spcPts val="697"/>
              </a:spcBef>
              <a:buClr>
                <a:srgbClr val="000000"/>
              </a:buClr>
              <a:buSzPct val="45000"/>
              <a:buFont typeface="Wingdings" charset="2"/>
              <a:buChar char=""/>
            </a:pPr>
            <a:r>
              <a:rPr lang="en-US" sz="2400" b="0" strike="noStrike" spc="-1">
                <a:solidFill>
                  <a:srgbClr val="000000"/>
                </a:solidFill>
                <a:latin typeface="Arial"/>
              </a:rPr>
              <a:t>Produced</a:t>
            </a:r>
          </a:p>
          <a:p>
            <a:pPr marL="864000" indent="-288000">
              <a:lnSpc>
                <a:spcPct val="90000"/>
              </a:lnSpc>
              <a:spcBef>
                <a:spcPts val="598"/>
              </a:spcBef>
              <a:buClr>
                <a:srgbClr val="000000"/>
              </a:buClr>
              <a:buSzPct val="45000"/>
              <a:buFont typeface="Wingdings" charset="2"/>
              <a:buChar char=""/>
            </a:pPr>
            <a:r>
              <a:rPr lang="en-GB" sz="2400" b="0" strike="noStrike" spc="-1">
                <a:latin typeface="Arial"/>
              </a:rPr>
              <a:t>General moral imperatives </a:t>
            </a:r>
            <a:endParaRPr lang="en-GB" sz="2400" b="0" strike="noStrike" spc="-1">
              <a:latin typeface="Times New Roman"/>
              <a:ea typeface="Arial Unicode MS"/>
            </a:endParaRPr>
          </a:p>
          <a:p>
            <a:pPr marL="864000" indent="-288000">
              <a:lnSpc>
                <a:spcPct val="90000"/>
              </a:lnSpc>
              <a:spcBef>
                <a:spcPts val="598"/>
              </a:spcBef>
              <a:buClr>
                <a:srgbClr val="000000"/>
              </a:buClr>
              <a:buSzPct val="45000"/>
              <a:buFont typeface="Wingdings" charset="2"/>
              <a:buChar char=""/>
            </a:pPr>
            <a:r>
              <a:rPr lang="en-GB" sz="2400" b="0" strike="noStrike" spc="-1">
                <a:latin typeface="Arial"/>
              </a:rPr>
              <a:t>More specific professional responsibilities </a:t>
            </a:r>
            <a:endParaRPr lang="en-GB" sz="2400" b="0" strike="noStrike" spc="-1">
              <a:latin typeface="Times New Roman"/>
              <a:ea typeface="Arial Unicode MS"/>
            </a:endParaRPr>
          </a:p>
          <a:p>
            <a:pPr marL="864000" indent="-288000">
              <a:lnSpc>
                <a:spcPct val="90000"/>
              </a:lnSpc>
              <a:spcBef>
                <a:spcPts val="598"/>
              </a:spcBef>
              <a:buClr>
                <a:srgbClr val="000000"/>
              </a:buClr>
              <a:buSzPct val="45000"/>
              <a:buFont typeface="Wingdings" charset="2"/>
              <a:buChar char=""/>
            </a:pPr>
            <a:r>
              <a:rPr lang="en-GB" sz="2400" b="0" strike="noStrike" spc="-1">
                <a:latin typeface="Arial"/>
              </a:rPr>
              <a:t>Organizational leadership imperatives</a:t>
            </a:r>
            <a:endParaRPr lang="en-GB" sz="2400" b="0" strike="noStrike" spc="-1">
              <a:latin typeface="Times New Roman"/>
              <a:ea typeface="Arial Unicode MS"/>
            </a:endParaRPr>
          </a:p>
          <a:p>
            <a:pPr marL="864000" indent="-288000">
              <a:lnSpc>
                <a:spcPct val="90000"/>
              </a:lnSpc>
              <a:spcBef>
                <a:spcPts val="598"/>
              </a:spcBef>
              <a:buClr>
                <a:srgbClr val="000000"/>
              </a:buClr>
              <a:buSzPct val="45000"/>
              <a:buFont typeface="Wingdings" charset="2"/>
              <a:buChar char=""/>
            </a:pPr>
            <a:r>
              <a:rPr lang="en-GB" sz="2400" b="0" strike="noStrike" spc="-1">
                <a:latin typeface="Arial"/>
              </a:rPr>
              <a:t>Compliance with the code </a:t>
            </a:r>
            <a:endParaRPr lang="en-GB" sz="2400" b="0" strike="noStrike" spc="-1">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TextShape 1"/>
          <p:cNvSpPr txBox="1"/>
          <p:nvPr/>
        </p:nvSpPr>
        <p:spPr>
          <a:xfrm>
            <a:off x="2436840" y="5446800"/>
            <a:ext cx="5206320" cy="793080"/>
          </a:xfrm>
          <a:prstGeom prst="rect">
            <a:avLst/>
          </a:prstGeom>
          <a:noFill/>
          <a:ln>
            <a:noFill/>
          </a:ln>
        </p:spPr>
        <p:txBody>
          <a:bodyPr lIns="0" tIns="0" rIns="0" bIns="0">
            <a:spAutoFit/>
          </a:bodyPr>
          <a:lstStyle/>
          <a:p>
            <a:pPr algn="ctr"/>
            <a:r>
              <a:rPr lang="en-GB" sz="2800" b="0" strike="noStrike" spc="-1">
                <a:latin typeface="Arial"/>
              </a:rPr>
              <a:t>With Great Power</a:t>
            </a:r>
            <a:endParaRPr lang="en-GB" sz="2800" b="0" strike="noStrike" spc="-1">
              <a:latin typeface="Times New Roman"/>
            </a:endParaRPr>
          </a:p>
          <a:p>
            <a:pPr algn="ctr"/>
            <a:r>
              <a:rPr lang="en-GB" sz="2800" b="0" strike="noStrike" spc="-1">
                <a:latin typeface="Arial"/>
              </a:rPr>
              <a:t>Comes Great Responsibility</a:t>
            </a:r>
            <a:endParaRPr lang="en-GB" sz="2800" b="0" strike="noStrike" spc="-1">
              <a:latin typeface="Times New Roman"/>
            </a:endParaRPr>
          </a:p>
        </p:txBody>
      </p:sp>
      <p:pic>
        <p:nvPicPr>
          <p:cNvPr id="102" name="Picture 101"/>
          <p:cNvPicPr/>
          <p:nvPr/>
        </p:nvPicPr>
        <p:blipFill>
          <a:blip r:embed="rId2"/>
          <a:stretch/>
        </p:blipFill>
        <p:spPr>
          <a:xfrm>
            <a:off x="3282840" y="1068840"/>
            <a:ext cx="3514320" cy="4095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1000"/>
                                  </p:stCondLst>
                                  <p:childTnLst>
                                    <p:set>
                                      <p:cBhvr>
                                        <p:cTn id="10" dur="1" fill="hold">
                                          <p:stCondLst>
                                            <p:cond delay="0"/>
                                          </p:stCondLst>
                                        </p:cTn>
                                        <p:tgtEl>
                                          <p:spTgt spid="101">
                                            <p:txEl>
                                              <p:pRg st="0" end="0"/>
                                            </p:txEl>
                                          </p:spTgt>
                                        </p:tgtEl>
                                        <p:attrNameLst>
                                          <p:attrName>style.visibility</p:attrName>
                                        </p:attrNameLst>
                                      </p:cBhvr>
                                      <p:to>
                                        <p:strVal val="visible"/>
                                      </p:to>
                                    </p:set>
                                  </p:childTnLst>
                                </p:cTn>
                              </p:par>
                              <p:par>
                                <p:cTn id="11" presetID="1" presetClass="entr" fill="hold" nodeType="withEffect">
                                  <p:stCondLst>
                                    <p:cond delay="1000"/>
                                  </p:stCondLst>
                                  <p:childTnLst>
                                    <p:set>
                                      <p:cBhvr>
                                        <p:cTn id="12"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60000" y="271440"/>
            <a:ext cx="938196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ACM - General Moral Imperatives</a:t>
            </a:r>
            <a:endParaRPr lang="en-US" sz="2800" b="1" strike="noStrike" spc="-1">
              <a:solidFill>
                <a:srgbClr val="000000"/>
              </a:solidFill>
              <a:latin typeface="Calibri"/>
            </a:endParaRPr>
          </a:p>
        </p:txBody>
      </p:sp>
      <p:sp>
        <p:nvSpPr>
          <p:cNvPr id="143" name="TextShape 2"/>
          <p:cNvSpPr txBox="1"/>
          <p:nvPr/>
        </p:nvSpPr>
        <p:spPr>
          <a:xfrm>
            <a:off x="739440" y="1302120"/>
            <a:ext cx="8973360" cy="5796360"/>
          </a:xfrm>
          <a:prstGeom prst="rect">
            <a:avLst/>
          </a:prstGeom>
          <a:noFill/>
          <a:ln>
            <a:noFill/>
          </a:ln>
        </p:spPr>
        <p:txBody>
          <a:bodyPr lIns="90000" tIns="46800" rIns="90000" bIns="46800">
            <a:spAutoFit/>
          </a:bodyPr>
          <a:lstStyle/>
          <a:p>
            <a:pPr marL="342720" indent="-342720">
              <a:lnSpc>
                <a:spcPct val="80000"/>
              </a:lnSpc>
              <a:spcBef>
                <a:spcPts val="1264"/>
              </a:spcBef>
              <a:spcAft>
                <a:spcPts val="567"/>
              </a:spcAft>
            </a:pPr>
            <a:r>
              <a:rPr lang="en-US" sz="2400" b="0" i="1" strike="noStrike" spc="-1">
                <a:latin typeface="Arial"/>
                <a:ea typeface="Arial Unicode MS"/>
              </a:rPr>
              <a:t>A computing professional should ....</a:t>
            </a:r>
            <a:r>
              <a:rPr lang="en-US" sz="2400" b="0" strike="noStrike" spc="-1">
                <a:latin typeface="Arial"/>
                <a:ea typeface="Arial Unicode MS"/>
              </a:rPr>
              <a:t> </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1.1	Contribute to society and to human well being, acknowledging that all people are stakeholders in computing…;</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1.2 	Avoid harm…;</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1.3 	Be honest and trustworthy…; </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1.4 	Be fair and take action not to discriminate…;</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1.5 	Respect the work required to produce new ideas, inventions, creative works and computing artifacts…;</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1.6 	Respect privacy …; </a:t>
            </a:r>
            <a:endParaRPr lang="en-US" sz="2400" b="0" strike="noStrike" spc="-1">
              <a:solidFill>
                <a:srgbClr val="000000"/>
              </a:solidFill>
              <a:latin typeface="Arial"/>
            </a:endParaRPr>
          </a:p>
          <a:p>
            <a:pPr marL="342720" indent="-342720">
              <a:lnSpc>
                <a:spcPct val="80000"/>
              </a:lnSpc>
              <a:spcBef>
                <a:spcPts val="1264"/>
              </a:spcBef>
              <a:spcAft>
                <a:spcPts val="567"/>
              </a:spcAft>
            </a:pPr>
            <a:r>
              <a:rPr lang="en-US" sz="2400" b="0" strike="noStrike" spc="-1">
                <a:latin typeface="Arial"/>
                <a:ea typeface="Arial Unicode MS"/>
              </a:rPr>
              <a:t>1.7 	Honour confidentiality…; </a:t>
            </a:r>
            <a:endParaRPr lang="en-US" sz="24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390960" y="200520"/>
            <a:ext cx="9576000" cy="151236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ACM - More Specific </a:t>
            </a:r>
            <a:r>
              <a:t/>
            </a:r>
            <a:br/>
            <a:r>
              <a:rPr lang="en-US" sz="2800" b="1" strike="noStrike" spc="-1">
                <a:solidFill>
                  <a:srgbClr val="000000"/>
                </a:solidFill>
                <a:latin typeface="Arial"/>
              </a:rPr>
              <a:t>Professional Responsibilities</a:t>
            </a:r>
            <a:endParaRPr lang="en-US" sz="2800" b="0" strike="noStrike" spc="-1">
              <a:solidFill>
                <a:srgbClr val="000000"/>
              </a:solidFill>
              <a:latin typeface="Calibri"/>
            </a:endParaRPr>
          </a:p>
        </p:txBody>
      </p:sp>
      <p:sp>
        <p:nvSpPr>
          <p:cNvPr id="145" name="TextShape 2"/>
          <p:cNvSpPr txBox="1"/>
          <p:nvPr/>
        </p:nvSpPr>
        <p:spPr>
          <a:xfrm>
            <a:off x="201240" y="1334880"/>
            <a:ext cx="9699840" cy="6119240"/>
          </a:xfrm>
          <a:prstGeom prst="rect">
            <a:avLst/>
          </a:prstGeom>
          <a:noFill/>
          <a:ln>
            <a:noFill/>
          </a:ln>
        </p:spPr>
        <p:txBody>
          <a:bodyPr lIns="90000" tIns="46800" rIns="90000" bIns="46800">
            <a:spAutoFit/>
          </a:bodyPr>
          <a:lstStyle/>
          <a:p>
            <a:pPr marL="342720" indent="-342720">
              <a:lnSpc>
                <a:spcPct val="80000"/>
              </a:lnSpc>
              <a:spcBef>
                <a:spcPts val="1117"/>
              </a:spcBef>
              <a:spcAft>
                <a:spcPts val="567"/>
              </a:spcAft>
            </a:pPr>
            <a:r>
              <a:rPr lang="en-US" sz="2200" b="0" i="1" strike="noStrike" spc="-1" dirty="0">
                <a:latin typeface="Arial"/>
                <a:ea typeface="Arial Unicode MS"/>
              </a:rPr>
              <a:t>A computing professional should ....</a:t>
            </a:r>
            <a:r>
              <a:rPr lang="en-US" sz="2200" b="0" strike="noStrike" spc="-1" dirty="0">
                <a:latin typeface="Arial"/>
                <a:ea typeface="Arial Unicode MS"/>
              </a:rPr>
              <a:t>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2.1 Strive to achieve the high quality in both the processes and products of professional work…..</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2.2 Maintain high standards of professional competence, conduct and ethical practice….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2.3 Know and respect existing laws pertaining to professional work...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2.4 Accept and provide appropriate professional review...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2.5 Give comprehensive and thorough evaluations of computer systems and their impacts, including analysis of possible risks...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2.6 Perform work only in areas of competence...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2.7 Foster public awareness and understanding of computing, related technologies and their consequences... </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2.8 Access computing and communication resources only when authorized or when compelled by the public good…</a:t>
            </a:r>
            <a:endParaRPr lang="en-US" sz="2200" b="0" strike="noStrike" spc="-1" dirty="0">
              <a:solidFill>
                <a:srgbClr val="000000"/>
              </a:solidFill>
              <a:latin typeface="Arial"/>
            </a:endParaRPr>
          </a:p>
          <a:p>
            <a:pPr marL="342720" indent="-342720">
              <a:lnSpc>
                <a:spcPct val="80000"/>
              </a:lnSpc>
              <a:spcBef>
                <a:spcPts val="1117"/>
              </a:spcBef>
              <a:spcAft>
                <a:spcPts val="567"/>
              </a:spcAft>
            </a:pPr>
            <a:r>
              <a:rPr lang="en-US" sz="2200" b="0" strike="noStrike" spc="-1" dirty="0">
                <a:latin typeface="Arial"/>
                <a:ea typeface="Arial Unicode MS"/>
              </a:rPr>
              <a:t>2.9 Design and implement systems that are robustly and usably secure </a:t>
            </a:r>
            <a:endParaRPr lang="en-US" sz="2200" b="0" strike="noStrike" spc="-1" dirty="0">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390960" y="112680"/>
            <a:ext cx="9689040" cy="151236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ACM - Professional Leadership </a:t>
            </a:r>
            <a:r>
              <a:t/>
            </a:r>
            <a:br/>
            <a:r>
              <a:rPr lang="en-US" sz="2800" b="1" strike="noStrike" spc="-1">
                <a:solidFill>
                  <a:srgbClr val="000000"/>
                </a:solidFill>
                <a:latin typeface="Arial"/>
              </a:rPr>
              <a:t>Principles</a:t>
            </a:r>
            <a:endParaRPr lang="en-US" sz="2800" b="0" strike="noStrike" spc="-1">
              <a:solidFill>
                <a:srgbClr val="000000"/>
              </a:solidFill>
              <a:latin typeface="Calibri"/>
            </a:endParaRPr>
          </a:p>
        </p:txBody>
      </p:sp>
      <p:sp>
        <p:nvSpPr>
          <p:cNvPr id="147" name="TextShape 2"/>
          <p:cNvSpPr txBox="1"/>
          <p:nvPr/>
        </p:nvSpPr>
        <p:spPr>
          <a:xfrm>
            <a:off x="690480" y="1247400"/>
            <a:ext cx="9135360" cy="5794920"/>
          </a:xfrm>
          <a:prstGeom prst="rect">
            <a:avLst/>
          </a:prstGeom>
          <a:noFill/>
          <a:ln>
            <a:noFill/>
          </a:ln>
        </p:spPr>
        <p:txBody>
          <a:bodyPr lIns="90000" tIns="46800" rIns="90000" bIns="46800">
            <a:spAutoFit/>
          </a:bodyPr>
          <a:lstStyle/>
          <a:p>
            <a:pPr marL="342720" indent="-342720">
              <a:lnSpc>
                <a:spcPct val="80000"/>
              </a:lnSpc>
              <a:spcBef>
                <a:spcPts val="782"/>
              </a:spcBef>
              <a:spcAft>
                <a:spcPts val="283"/>
              </a:spcAft>
            </a:pPr>
            <a:r>
              <a:rPr lang="en-US" sz="2400" b="0" i="1" strike="noStrike" spc="-1">
                <a:latin typeface="Arial"/>
                <a:ea typeface="Arial Unicode MS"/>
              </a:rPr>
              <a:t>A computing professional, especially one acting as a leader, should ....</a:t>
            </a:r>
            <a:r>
              <a:rPr lang="en-US" sz="2400" b="0" strike="noStrike" spc="-1">
                <a:latin typeface="Arial"/>
                <a:ea typeface="Arial Unicode MS"/>
              </a:rPr>
              <a:t> </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3.1 Ensure that the public good is the central concern during all professional computing work...</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3.2 Articulate, encourage acceptance of, and evaluate fulfillment of social responsibilities by members of the organizational or group... </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3.3 Manage personnel and resources to  enhance the quality of working life... </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3.4 Articulate, apply, and support policies and processes that reflect the principles of the Code…</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3.5 Create opportunities for members of the organisation or group to grow as professionals…</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3.6 Use care when modifying or retiring systems…</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3.7 Recongnise and take special care of systems that become integrated into the infrastructure of society...</a:t>
            </a:r>
            <a:endParaRPr lang="en-US" sz="2400" b="0" strike="noStrike" spc="-1">
              <a:solidFill>
                <a:srgbClr val="000000"/>
              </a:solidFill>
              <a:latin typeface="Arial"/>
            </a:endParaRPr>
          </a:p>
          <a:p>
            <a:pPr marL="342720" indent="-342720">
              <a:lnSpc>
                <a:spcPct val="80000"/>
              </a:lnSpc>
              <a:spcBef>
                <a:spcPts val="782"/>
              </a:spcBef>
              <a:spcAft>
                <a:spcPts val="283"/>
              </a:spcAft>
            </a:pPr>
            <a:r>
              <a:rPr lang="en-US" sz="2400" b="0" strike="noStrike" spc="-1">
                <a:latin typeface="Arial"/>
                <a:ea typeface="Arial Unicode MS"/>
              </a:rPr>
              <a:t> </a:t>
            </a:r>
            <a:endParaRPr lang="en-US" sz="24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38840" y="334080"/>
            <a:ext cx="813780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IEEE Code of Ethics</a:t>
            </a:r>
            <a:endParaRPr lang="en-US" sz="2800" b="0" strike="noStrike" spc="-1">
              <a:solidFill>
                <a:srgbClr val="000000"/>
              </a:solidFill>
              <a:latin typeface="Calibri"/>
            </a:endParaRPr>
          </a:p>
        </p:txBody>
      </p:sp>
      <p:sp>
        <p:nvSpPr>
          <p:cNvPr id="149" name="TextShape 2"/>
          <p:cNvSpPr txBox="1"/>
          <p:nvPr/>
        </p:nvSpPr>
        <p:spPr>
          <a:xfrm>
            <a:off x="739440" y="1314360"/>
            <a:ext cx="8043120" cy="5796360"/>
          </a:xfrm>
          <a:prstGeom prst="rect">
            <a:avLst/>
          </a:prstGeom>
          <a:noFill/>
          <a:ln>
            <a:noFill/>
          </a:ln>
        </p:spPr>
        <p:txBody>
          <a:bodyPr lIns="90000" tIns="46800" rIns="90000" bIns="46800">
            <a:spAutoFit/>
          </a:bodyPr>
          <a:lstStyle/>
          <a:p>
            <a:pPr marL="432000" indent="-324000">
              <a:spcBef>
                <a:spcPts val="799"/>
              </a:spcBef>
              <a:buClr>
                <a:srgbClr val="000000"/>
              </a:buClr>
              <a:buSzPct val="45000"/>
              <a:buFont typeface="Wingdings" charset="2"/>
              <a:buChar char=""/>
            </a:pPr>
            <a:r>
              <a:rPr lang="en-US" sz="2400" b="0" strike="noStrike" spc="-1">
                <a:solidFill>
                  <a:srgbClr val="000000"/>
                </a:solidFill>
                <a:latin typeface="Arial"/>
              </a:rPr>
              <a:t>Founded in 1946 </a:t>
            </a:r>
          </a:p>
          <a:p>
            <a:pPr marL="432000" indent="-324000">
              <a:spcBef>
                <a:spcPts val="799"/>
              </a:spcBef>
              <a:buClr>
                <a:srgbClr val="000000"/>
              </a:buClr>
              <a:buSzPct val="45000"/>
              <a:buFont typeface="Wingdings" charset="2"/>
              <a:buChar char=""/>
            </a:pPr>
            <a:r>
              <a:rPr lang="en-US" sz="2400" b="0" strike="noStrike" spc="-1">
                <a:solidFill>
                  <a:srgbClr val="000000"/>
                </a:solidFill>
                <a:latin typeface="Arial"/>
              </a:rPr>
              <a:t>Nearly 100,000 members</a:t>
            </a:r>
          </a:p>
          <a:p>
            <a:pPr marL="432000" indent="-324000">
              <a:spcBef>
                <a:spcPts val="799"/>
              </a:spcBef>
              <a:buClr>
                <a:srgbClr val="000000"/>
              </a:buClr>
              <a:buSzPct val="45000"/>
              <a:buFont typeface="Wingdings" charset="2"/>
              <a:buChar char=""/>
            </a:pPr>
            <a:r>
              <a:rPr lang="en-US" sz="2400" b="0" strike="noStrike" spc="-1">
                <a:solidFill>
                  <a:srgbClr val="000000"/>
                </a:solidFill>
                <a:latin typeface="Arial"/>
              </a:rPr>
              <a:t>Website </a:t>
            </a:r>
            <a:r>
              <a:rPr lang="en-US" sz="2400" b="0" strike="noStrike" spc="-1">
                <a:solidFill>
                  <a:srgbClr val="377B89"/>
                </a:solidFill>
                <a:latin typeface="Arial"/>
                <a:hlinkClick r:id="rId2"/>
              </a:rPr>
              <a:t>https://www.computer.org/about</a:t>
            </a:r>
            <a:endParaRPr lang="en-US" sz="2400" b="0" strike="noStrike" spc="-1">
              <a:solidFill>
                <a:srgbClr val="000000"/>
              </a:solidFill>
              <a:latin typeface="Arial"/>
            </a:endParaRPr>
          </a:p>
          <a:p>
            <a:pPr marL="432000" indent="-324000">
              <a:spcBef>
                <a:spcPts val="799"/>
              </a:spcBef>
              <a:buClr>
                <a:srgbClr val="000000"/>
              </a:buClr>
              <a:buSzPct val="45000"/>
              <a:buFont typeface="Wingdings" charset="2"/>
              <a:buChar char=""/>
            </a:pPr>
            <a:r>
              <a:rPr lang="en-US" sz="2400" b="0" strike="noStrike" spc="-1">
                <a:solidFill>
                  <a:srgbClr val="000000"/>
                </a:solidFill>
                <a:latin typeface="Arial"/>
              </a:rPr>
              <a:t>Produced</a:t>
            </a:r>
          </a:p>
          <a:p>
            <a:pPr marL="540000">
              <a:lnSpc>
                <a:spcPct val="100000"/>
              </a:lnSpc>
              <a:spcBef>
                <a:spcPts val="697"/>
              </a:spcBef>
              <a:buClr>
                <a:srgbClr val="000000"/>
              </a:buClr>
              <a:buSzPct val="45000"/>
              <a:buFont typeface="Wingdings" charset="2"/>
              <a:buChar char=""/>
            </a:pPr>
            <a:r>
              <a:rPr lang="en-GB" sz="2400" b="0" strike="noStrike" spc="-1">
                <a:latin typeface="Arial"/>
              </a:rPr>
              <a:t>IEEE Code of Ethics containing ten general directives - </a:t>
            </a:r>
            <a:r>
              <a:rPr lang="en-GB" sz="2400" b="0" strike="noStrike" spc="-1">
                <a:latin typeface="Arial"/>
                <a:hlinkClick r:id="rId3"/>
              </a:rPr>
              <a:t>https://www.ieee.org/about/corporate/governance/p7-8.html</a:t>
            </a:r>
            <a:endParaRPr lang="en-GB" sz="2400" b="0" strike="noStrike" spc="-1">
              <a:latin typeface="Times New Roman"/>
              <a:ea typeface="Arial Unicode MS"/>
            </a:endParaRPr>
          </a:p>
          <a:p>
            <a:pPr marL="540000">
              <a:lnSpc>
                <a:spcPct val="100000"/>
              </a:lnSpc>
              <a:spcBef>
                <a:spcPts val="697"/>
              </a:spcBef>
              <a:buClr>
                <a:srgbClr val="000000"/>
              </a:buClr>
              <a:buSzPct val="45000"/>
              <a:buFont typeface="Wingdings" charset="2"/>
              <a:buChar char=""/>
            </a:pPr>
            <a:r>
              <a:rPr lang="en-GB" sz="2400" b="0" strike="noStrike" spc="-1">
                <a:latin typeface="Arial"/>
              </a:rPr>
              <a:t>IEEE Code of Conduct containing 5 (fairly generic) statements of behaviour - </a:t>
            </a:r>
            <a:r>
              <a:rPr lang="en-GB" sz="2400" b="0" strike="noStrike" spc="-1">
                <a:latin typeface="Arial"/>
                <a:hlinkClick r:id="rId4"/>
              </a:rPr>
              <a:t>https://www.ieee.org/content/dam/ieee-org/ieee/web/org/about/ieee_code_of_conduct.pdf</a:t>
            </a:r>
            <a:endParaRPr lang="en-GB" sz="2400" b="0" strike="noStrike" spc="-1">
              <a:latin typeface="Times New Roman"/>
              <a:ea typeface="Arial Unicode MS"/>
            </a:endParaRPr>
          </a:p>
          <a:p>
            <a:endParaRPr lang="en-US" sz="2400" b="0" strike="noStrike" spc="-1">
              <a:solidFill>
                <a:srgbClr val="000000"/>
              </a:solidFill>
              <a:latin typeface="Arial"/>
            </a:endParaRPr>
          </a:p>
          <a:p>
            <a:endParaRPr lang="en-US" sz="24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39200" y="359280"/>
            <a:ext cx="813780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IEEE Code of Ethics</a:t>
            </a:r>
            <a:endParaRPr lang="en-US" sz="2800" b="0" strike="noStrike" spc="-1">
              <a:solidFill>
                <a:srgbClr val="000000"/>
              </a:solidFill>
              <a:latin typeface="Calibri"/>
            </a:endParaRPr>
          </a:p>
        </p:txBody>
      </p:sp>
      <p:sp>
        <p:nvSpPr>
          <p:cNvPr id="151" name="TextShape 2"/>
          <p:cNvSpPr txBox="1"/>
          <p:nvPr/>
        </p:nvSpPr>
        <p:spPr>
          <a:xfrm>
            <a:off x="512280" y="1430280"/>
            <a:ext cx="9198360" cy="6619377"/>
          </a:xfrm>
          <a:prstGeom prst="rect">
            <a:avLst/>
          </a:prstGeom>
          <a:noFill/>
          <a:ln>
            <a:noFill/>
          </a:ln>
        </p:spPr>
        <p:txBody>
          <a:bodyPr lIns="90000" tIns="46800" rIns="90000" bIns="46800">
            <a:spAutoFit/>
          </a:bodyPr>
          <a:lstStyle/>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hold paramount the safety, health, and welfare of the public, to strive to comply with ethical design and sustainable development practices, and to disclose promptly factors that might endanger the public or the environment;</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avoid real or perceived conflicts of interest whenever possible, and to disclose them to affected parties when they do exist;</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be honest and realistic in stating claims or estimates based on available data;  </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reject bribery in all its forms;  </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improve the understanding by individuals and society of the capabilities and societal implications of conventional and emerging technologies, including intelligent systems; </a:t>
            </a:r>
            <a:endParaRPr lang="en-US" sz="2400" b="0" strike="noStrike" spc="-1" dirty="0">
              <a:solidFill>
                <a:srgbClr val="000000"/>
              </a:solidFill>
              <a:latin typeface="Arial"/>
            </a:endParaRPr>
          </a:p>
          <a:p>
            <a:pPr marL="108000">
              <a:lnSpc>
                <a:spcPct val="90000"/>
              </a:lnSpc>
              <a:spcBef>
                <a:spcPts val="1366"/>
              </a:spcBef>
              <a:spcAft>
                <a:spcPts val="567"/>
              </a:spcAft>
              <a:buClr>
                <a:srgbClr val="000000"/>
              </a:buClr>
              <a:buSzPct val="45000"/>
            </a:pP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endParaRPr lang="en-US" sz="2400" b="0" strike="noStrike" spc="-1" dirty="0">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39200" y="359280"/>
            <a:ext cx="813780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IEEE Code of Ethics</a:t>
            </a:r>
            <a:endParaRPr lang="en-US" sz="2800" b="0" strike="noStrike" spc="-1">
              <a:solidFill>
                <a:srgbClr val="000000"/>
              </a:solidFill>
              <a:latin typeface="Calibri"/>
            </a:endParaRPr>
          </a:p>
        </p:txBody>
      </p:sp>
      <p:sp>
        <p:nvSpPr>
          <p:cNvPr id="153" name="TextShape 2"/>
          <p:cNvSpPr txBox="1"/>
          <p:nvPr/>
        </p:nvSpPr>
        <p:spPr>
          <a:xfrm>
            <a:off x="347785" y="713771"/>
            <a:ext cx="9510840" cy="6191640"/>
          </a:xfrm>
          <a:prstGeom prst="rect">
            <a:avLst/>
          </a:prstGeom>
          <a:noFill/>
          <a:ln>
            <a:noFill/>
          </a:ln>
        </p:spPr>
        <p:txBody>
          <a:bodyPr lIns="90000" tIns="46800" rIns="90000" bIns="46800">
            <a:spAutoFit/>
          </a:bodyPr>
          <a:lstStyle/>
          <a:p>
            <a:pPr marL="432000" indent="-324000">
              <a:lnSpc>
                <a:spcPct val="90000"/>
              </a:lnSpc>
              <a:spcBef>
                <a:spcPts val="1366"/>
              </a:spcBef>
              <a:spcAft>
                <a:spcPts val="567"/>
              </a:spcAft>
              <a:buClr>
                <a:srgbClr val="000000"/>
              </a:buClr>
              <a:buSzPct val="45000"/>
              <a:buFont typeface="Wingdings" charset="2"/>
              <a:buChar char=""/>
            </a:pP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maintain and improve our technical competence and to undertake technological tasks for others only if qualified by training or experience, or after full disclosure of pertinent limitations;  </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seek, accept, and offer honest criticism of technical work, to acknowledge and correct errors, and to credit properly the contributions of others;  </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treat fairly all persons and to not engage in acts of discrimination based on race, religion, gender, disability, age, national origin, sexual orientation, gender identity, or gender expression;</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avoid injuring others, their property, reputation, or employment by false or malicious action;  </a:t>
            </a:r>
            <a:endParaRPr lang="en-US" sz="2400" b="0" strike="noStrike" spc="-1" dirty="0">
              <a:solidFill>
                <a:srgbClr val="000000"/>
              </a:solidFill>
              <a:latin typeface="Arial"/>
            </a:endParaRPr>
          </a:p>
          <a:p>
            <a:pPr marL="432000" indent="-324000">
              <a:lnSpc>
                <a:spcPct val="90000"/>
              </a:lnSpc>
              <a:spcBef>
                <a:spcPts val="1366"/>
              </a:spcBef>
              <a:spcAft>
                <a:spcPts val="567"/>
              </a:spcAft>
              <a:buClr>
                <a:srgbClr val="000000"/>
              </a:buClr>
              <a:buSzPct val="45000"/>
              <a:buFont typeface="Wingdings" charset="2"/>
              <a:buChar char=""/>
            </a:pPr>
            <a:r>
              <a:rPr lang="en-US" sz="2400" b="0" strike="noStrike" spc="-1" dirty="0">
                <a:latin typeface="Arial"/>
                <a:ea typeface="Arial Unicode MS"/>
              </a:rPr>
              <a:t>to assist colleagues and co-workers in their professional development and to support them in following this code of ethics</a:t>
            </a:r>
            <a:endParaRPr lang="en-US" sz="2400" b="0" strike="noStrike" spc="-1" dirty="0">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39200" y="359280"/>
            <a:ext cx="813780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IEEE Code of Conduct</a:t>
            </a:r>
            <a:endParaRPr lang="en-US" sz="2800" b="0" strike="noStrike" spc="-1">
              <a:solidFill>
                <a:srgbClr val="000000"/>
              </a:solidFill>
              <a:latin typeface="Calibri"/>
            </a:endParaRPr>
          </a:p>
        </p:txBody>
      </p:sp>
      <p:sp>
        <p:nvSpPr>
          <p:cNvPr id="155" name="TextShape 2"/>
          <p:cNvSpPr txBox="1"/>
          <p:nvPr/>
        </p:nvSpPr>
        <p:spPr>
          <a:xfrm>
            <a:off x="639360" y="1364760"/>
            <a:ext cx="8043120" cy="4304384"/>
          </a:xfrm>
          <a:prstGeom prst="rect">
            <a:avLst/>
          </a:prstGeom>
          <a:noFill/>
          <a:ln>
            <a:noFill/>
          </a:ln>
        </p:spPr>
        <p:txBody>
          <a:bodyPr lIns="90000" tIns="46800" rIns="90000" bIns="46800">
            <a:spAutoFit/>
          </a:bodyPr>
          <a:lstStyle/>
          <a:p>
            <a:pPr marL="432000" indent="-324000">
              <a:lnSpc>
                <a:spcPct val="90000"/>
              </a:lnSpc>
              <a:spcBef>
                <a:spcPts val="1366"/>
              </a:spcBef>
              <a:spcAft>
                <a:spcPts val="567"/>
              </a:spcAft>
            </a:pPr>
            <a:r>
              <a:rPr lang="en-US" sz="2400" b="0" strike="noStrike" spc="-1" dirty="0">
                <a:latin typeface="Arial"/>
                <a:ea typeface="Arial Unicode MS"/>
              </a:rPr>
              <a:t>General directives (five) instruct members:</a:t>
            </a:r>
            <a:endParaRPr lang="en-US" sz="2400" b="0" strike="noStrike" spc="-1" dirty="0">
              <a:solidFill>
                <a:srgbClr val="000000"/>
              </a:solidFill>
              <a:latin typeface="Arial"/>
            </a:endParaRPr>
          </a:p>
          <a:p>
            <a:pPr marL="542925" indent="-147638">
              <a:lnSpc>
                <a:spcPct val="9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Be respectful of others</a:t>
            </a:r>
            <a:endParaRPr lang="en-GB" sz="2400" b="0" strike="noStrike" spc="-1" dirty="0">
              <a:latin typeface="Times New Roman"/>
              <a:ea typeface="Arial Unicode MS"/>
            </a:endParaRPr>
          </a:p>
          <a:p>
            <a:pPr marL="542925" indent="-147638">
              <a:lnSpc>
                <a:spcPct val="9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Treat people fairly</a:t>
            </a:r>
            <a:endParaRPr lang="en-GB" sz="2400" b="0" strike="noStrike" spc="-1" dirty="0">
              <a:latin typeface="Times New Roman"/>
              <a:ea typeface="Arial Unicode MS"/>
            </a:endParaRPr>
          </a:p>
          <a:p>
            <a:pPr marL="542925" indent="-147638">
              <a:lnSpc>
                <a:spcPct val="9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Avoid injuring others, their property, reputation or employment</a:t>
            </a:r>
            <a:endParaRPr lang="en-GB" sz="2400" b="0" strike="noStrike" spc="-1" dirty="0">
              <a:latin typeface="Times New Roman"/>
              <a:ea typeface="Arial Unicode MS"/>
            </a:endParaRPr>
          </a:p>
          <a:p>
            <a:pPr marL="542925" indent="-147638">
              <a:lnSpc>
                <a:spcPct val="9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Refrain from retaliation</a:t>
            </a:r>
            <a:endParaRPr lang="en-GB" sz="2400" b="0" strike="noStrike" spc="-1" dirty="0">
              <a:latin typeface="Times New Roman"/>
              <a:ea typeface="Arial Unicode MS"/>
            </a:endParaRPr>
          </a:p>
          <a:p>
            <a:pPr marL="542925" indent="-147638">
              <a:lnSpc>
                <a:spcPct val="90000"/>
              </a:lnSpc>
              <a:spcBef>
                <a:spcPts val="1264"/>
              </a:spcBef>
              <a:spcAft>
                <a:spcPts val="567"/>
              </a:spcAft>
              <a:buClr>
                <a:srgbClr val="000000"/>
              </a:buClr>
              <a:buSzPct val="45000"/>
              <a:buFont typeface="Wingdings" charset="2"/>
              <a:buChar char=""/>
            </a:pPr>
            <a:r>
              <a:rPr lang="en-GB" sz="2400" b="0" strike="noStrike" spc="-1" dirty="0">
                <a:latin typeface="Arial"/>
                <a:ea typeface="Arial Unicode MS"/>
              </a:rPr>
              <a:t>Comply with applicable laws in all countries where IEEE does business and with the IEEE policies and procedures</a:t>
            </a:r>
            <a:endParaRPr lang="en-GB" sz="24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61880" y="187200"/>
            <a:ext cx="9578880" cy="1244880"/>
          </a:xfrm>
          <a:prstGeom prst="rect">
            <a:avLst/>
          </a:prstGeom>
          <a:noFill/>
          <a:ln>
            <a:noFill/>
          </a:ln>
        </p:spPr>
        <p:txBody>
          <a:bodyPr lIns="90000" tIns="46800" rIns="90000" bIns="46800" anchor="ctr">
            <a:spAutoFit/>
          </a:bodyPr>
          <a:lstStyle/>
          <a:p>
            <a:r>
              <a:rPr lang="en-US" sz="2600" b="1" strike="noStrike" spc="-1">
                <a:solidFill>
                  <a:srgbClr val="000000"/>
                </a:solidFill>
                <a:latin typeface="Arial"/>
              </a:rPr>
              <a:t>Legal liability and accountability of computing professionals</a:t>
            </a:r>
            <a:endParaRPr lang="en-US" sz="2600" b="0" strike="noStrike" spc="-1">
              <a:solidFill>
                <a:srgbClr val="000000"/>
              </a:solidFill>
              <a:latin typeface="Calibri"/>
            </a:endParaRPr>
          </a:p>
        </p:txBody>
      </p:sp>
      <p:sp>
        <p:nvSpPr>
          <p:cNvPr id="159" name="TextShape 2"/>
          <p:cNvSpPr txBox="1"/>
          <p:nvPr/>
        </p:nvSpPr>
        <p:spPr>
          <a:xfrm>
            <a:off x="681480" y="1385640"/>
            <a:ext cx="9018720" cy="4992778"/>
          </a:xfrm>
          <a:prstGeom prst="rect">
            <a:avLst/>
          </a:prstGeom>
          <a:noFill/>
          <a:ln>
            <a:noFill/>
          </a:ln>
        </p:spPr>
        <p:txBody>
          <a:bodyPr lIns="90000" tIns="46800" rIns="90000" bIns="46800">
            <a:spAutoFit/>
          </a:bodyPr>
          <a:lstStyle/>
          <a:p>
            <a:pPr marL="432000" indent="-324000">
              <a:lnSpc>
                <a:spcPct val="90000"/>
              </a:lnSpc>
              <a:spcBef>
                <a:spcPts val="598"/>
              </a:spcBef>
              <a:buClr>
                <a:srgbClr val="000000"/>
              </a:buClr>
              <a:buSzPct val="45000"/>
              <a:buFont typeface="Wingdings" charset="2"/>
              <a:buChar char=""/>
            </a:pPr>
            <a:r>
              <a:rPr lang="en-GB" sz="2400" b="0" strike="noStrike" spc="-1" dirty="0">
                <a:solidFill>
                  <a:srgbClr val="000000"/>
                </a:solidFill>
                <a:latin typeface="Arial"/>
              </a:rPr>
              <a:t>Legal Liability</a:t>
            </a:r>
            <a:endParaRPr lang="en-US" sz="2400" b="0" strike="noStrike" spc="-1" dirty="0">
              <a:solidFill>
                <a:srgbClr val="000000"/>
              </a:solidFill>
              <a:latin typeface="Arial"/>
            </a:endParaRPr>
          </a:p>
          <a:p>
            <a:pPr marL="864000" indent="-288000">
              <a:lnSpc>
                <a:spcPct val="90000"/>
              </a:lnSpc>
              <a:spcBef>
                <a:spcPts val="499"/>
              </a:spcBef>
              <a:buClr>
                <a:srgbClr val="000000"/>
              </a:buClr>
              <a:buSzPct val="45000"/>
              <a:buFont typeface="Wingdings" charset="2"/>
              <a:buChar char=""/>
            </a:pPr>
            <a:r>
              <a:rPr lang="en-GB" sz="2400" b="0" strike="noStrike" spc="-1" dirty="0">
                <a:latin typeface="Arial"/>
              </a:rPr>
              <a:t>Does not attribute blame or fault to those held liable.</a:t>
            </a:r>
            <a:endParaRPr lang="en-GB" sz="2400" b="0" strike="noStrike" spc="-1" dirty="0">
              <a:latin typeface="Times New Roman"/>
              <a:ea typeface="Arial Unicode MS"/>
            </a:endParaRPr>
          </a:p>
          <a:p>
            <a:pPr marL="864000" indent="-288000">
              <a:lnSpc>
                <a:spcPct val="90000"/>
              </a:lnSpc>
              <a:spcBef>
                <a:spcPts val="499"/>
              </a:spcBef>
              <a:buClr>
                <a:srgbClr val="000000"/>
              </a:buClr>
              <a:buSzPct val="45000"/>
              <a:buFont typeface="Wingdings" charset="2"/>
              <a:buChar char=""/>
            </a:pPr>
            <a:r>
              <a:rPr lang="en-GB" sz="2400" b="0" strike="noStrike" spc="-1" dirty="0">
                <a:latin typeface="Arial"/>
              </a:rPr>
              <a:t>Typically applies to corporations and property owners.</a:t>
            </a:r>
            <a:endParaRPr lang="en-GB" sz="2400" b="0" strike="noStrike" spc="-1" dirty="0">
              <a:latin typeface="Times New Roman"/>
              <a:ea typeface="Arial Unicode MS"/>
            </a:endParaRPr>
          </a:p>
          <a:p>
            <a:pPr marL="864000" indent="-288000">
              <a:lnSpc>
                <a:spcPct val="90000"/>
              </a:lnSpc>
              <a:spcBef>
                <a:spcPts val="499"/>
              </a:spcBef>
              <a:buClr>
                <a:srgbClr val="000000"/>
              </a:buClr>
              <a:buSzPct val="45000"/>
              <a:buFont typeface="Wingdings" charset="2"/>
              <a:buChar char=""/>
            </a:pPr>
            <a:r>
              <a:rPr lang="en-GB" sz="2400" b="0" strike="noStrike" spc="-1" dirty="0">
                <a:latin typeface="Arial"/>
              </a:rPr>
              <a:t>Compensation can be required even when responsibility in a formal sense is not admitted</a:t>
            </a:r>
            <a:endParaRPr lang="en-GB" sz="2400" b="0" strike="noStrike" spc="-1" dirty="0">
              <a:latin typeface="Times New Roman"/>
              <a:ea typeface="Arial Unicode MS"/>
            </a:endParaRPr>
          </a:p>
          <a:p>
            <a:pPr marL="742680" indent="-285480">
              <a:lnSpc>
                <a:spcPct val="90000"/>
              </a:lnSpc>
              <a:spcBef>
                <a:spcPts val="499"/>
              </a:spcBef>
            </a:pPr>
            <a:endParaRPr lang="en-GB" sz="2400" b="0" strike="noStrike" spc="-1" dirty="0">
              <a:latin typeface="Times New Roman"/>
              <a:ea typeface="Arial Unicode MS"/>
            </a:endParaRPr>
          </a:p>
          <a:p>
            <a:pPr marL="432000" indent="-324000">
              <a:lnSpc>
                <a:spcPct val="90000"/>
              </a:lnSpc>
              <a:spcBef>
                <a:spcPts val="598"/>
              </a:spcBef>
              <a:buClr>
                <a:srgbClr val="000000"/>
              </a:buClr>
              <a:buSzPct val="45000"/>
              <a:buFont typeface="Wingdings" charset="2"/>
              <a:buChar char=""/>
            </a:pPr>
            <a:r>
              <a:rPr lang="en-GB" sz="2400" b="0" strike="noStrike" spc="-1" dirty="0">
                <a:solidFill>
                  <a:srgbClr val="000000"/>
                </a:solidFill>
                <a:latin typeface="Arial"/>
              </a:rPr>
              <a:t>Accountability</a:t>
            </a:r>
            <a:endParaRPr lang="en-US" sz="2400" b="0" strike="noStrike" spc="-1" dirty="0">
              <a:solidFill>
                <a:srgbClr val="000000"/>
              </a:solidFill>
              <a:latin typeface="Arial"/>
            </a:endParaRPr>
          </a:p>
          <a:p>
            <a:pPr marL="893763" indent="-319088">
              <a:lnSpc>
                <a:spcPct val="90000"/>
              </a:lnSpc>
              <a:spcBef>
                <a:spcPts val="499"/>
              </a:spcBef>
              <a:buClr>
                <a:srgbClr val="000000"/>
              </a:buClr>
              <a:buSzPct val="45000"/>
              <a:buFont typeface="Wingdings" charset="2"/>
              <a:buChar char=""/>
            </a:pPr>
            <a:r>
              <a:rPr lang="en-GB" sz="2400" b="0" strike="noStrike" spc="-1" dirty="0">
                <a:latin typeface="Arial"/>
              </a:rPr>
              <a:t>Does not necessarily attribute blame (in a moral sense).</a:t>
            </a:r>
            <a:endParaRPr lang="en-GB" sz="2400" b="0" strike="noStrike" spc="-1" dirty="0">
              <a:latin typeface="Times New Roman"/>
              <a:ea typeface="Arial Unicode MS"/>
            </a:endParaRPr>
          </a:p>
          <a:p>
            <a:pPr marL="893763" indent="-319088">
              <a:lnSpc>
                <a:spcPct val="90000"/>
              </a:lnSpc>
              <a:spcBef>
                <a:spcPts val="499"/>
              </a:spcBef>
              <a:buClr>
                <a:srgbClr val="000000"/>
              </a:buClr>
              <a:buSzPct val="45000"/>
              <a:buFont typeface="Wingdings" charset="2"/>
              <a:buChar char=""/>
            </a:pPr>
            <a:r>
              <a:rPr lang="en-GB" sz="2400" b="0" strike="noStrike" spc="-1" dirty="0">
                <a:latin typeface="Arial"/>
              </a:rPr>
              <a:t>Can apply to individuals, Groups of individuals, and corporations.</a:t>
            </a:r>
            <a:endParaRPr lang="en-GB" sz="2400" b="0" strike="noStrike" spc="-1" dirty="0">
              <a:latin typeface="Times New Roman"/>
              <a:ea typeface="Arial Unicode MS"/>
            </a:endParaRPr>
          </a:p>
          <a:p>
            <a:pPr marL="893763" indent="-319088">
              <a:lnSpc>
                <a:spcPct val="90000"/>
              </a:lnSpc>
              <a:spcBef>
                <a:spcPts val="499"/>
              </a:spcBef>
              <a:buClr>
                <a:srgbClr val="000000"/>
              </a:buClr>
              <a:buSzPct val="45000"/>
              <a:buFont typeface="Wingdings" charset="2"/>
              <a:buChar char=""/>
            </a:pPr>
            <a:r>
              <a:rPr lang="en-GB" sz="2400" b="0" strike="noStrike" spc="-1" dirty="0">
                <a:latin typeface="Arial"/>
              </a:rPr>
              <a:t>Someone or some group answerable (i.e., it is beyond mere liability).</a:t>
            </a:r>
            <a:endParaRPr lang="en-GB" sz="2400" b="0" strike="noStrike" spc="-1" dirty="0">
              <a:latin typeface="Times New Roman"/>
              <a:ea typeface="Arial Unicode MS"/>
            </a:endParaRPr>
          </a:p>
          <a:p>
            <a:pPr marL="742680" indent="-285480" algn="r">
              <a:lnSpc>
                <a:spcPct val="90000"/>
              </a:lnSpc>
              <a:spcBef>
                <a:spcPts val="448"/>
              </a:spcBef>
            </a:pPr>
            <a:r>
              <a:rPr lang="en-GB" sz="2400" b="0" strike="noStrike" spc="-1" dirty="0" err="1">
                <a:latin typeface="Arial"/>
              </a:rPr>
              <a:t>Tavani</a:t>
            </a:r>
            <a:endParaRPr lang="en-GB" sz="24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503640" y="174600"/>
            <a:ext cx="9301320" cy="1244880"/>
          </a:xfrm>
          <a:prstGeom prst="rect">
            <a:avLst/>
          </a:prstGeom>
          <a:noFill/>
          <a:ln>
            <a:noFill/>
          </a:ln>
        </p:spPr>
        <p:txBody>
          <a:bodyPr lIns="90000" tIns="46800" rIns="90000" bIns="46800" anchor="ctr">
            <a:spAutoFit/>
          </a:bodyPr>
          <a:lstStyle/>
          <a:p>
            <a:r>
              <a:rPr lang="en-US" sz="2400" b="1" strike="noStrike" spc="-1">
                <a:solidFill>
                  <a:srgbClr val="000000"/>
                </a:solidFill>
                <a:latin typeface="Arial"/>
              </a:rPr>
              <a:t>Moral responsibilities, legal liability and </a:t>
            </a:r>
            <a:r>
              <a:t/>
            </a:r>
            <a:br/>
            <a:r>
              <a:rPr lang="en-US" sz="2400" b="1" strike="noStrike" spc="-1">
                <a:solidFill>
                  <a:srgbClr val="000000"/>
                </a:solidFill>
                <a:latin typeface="Arial"/>
              </a:rPr>
              <a:t>accountability of computing professionals</a:t>
            </a:r>
            <a:endParaRPr lang="en-US" sz="2400" b="0" strike="noStrike" spc="-1">
              <a:solidFill>
                <a:srgbClr val="000000"/>
              </a:solidFill>
              <a:latin typeface="Calibri"/>
            </a:endParaRPr>
          </a:p>
        </p:txBody>
      </p:sp>
      <p:sp>
        <p:nvSpPr>
          <p:cNvPr id="161" name="TextShape 2"/>
          <p:cNvSpPr txBox="1"/>
          <p:nvPr/>
        </p:nvSpPr>
        <p:spPr>
          <a:xfrm>
            <a:off x="651600" y="1276920"/>
            <a:ext cx="8835840" cy="5796360"/>
          </a:xfrm>
          <a:prstGeom prst="rect">
            <a:avLst/>
          </a:prstGeom>
          <a:noFill/>
          <a:ln>
            <a:noFill/>
          </a:ln>
        </p:spPr>
        <p:txBody>
          <a:bodyPr lIns="90000" tIns="46800" rIns="90000" bIns="46800">
            <a:spAutoFit/>
          </a:bodyPr>
          <a:lstStyle/>
          <a:p>
            <a:r>
              <a:rPr lang="en-GB" sz="2400" b="0" strike="noStrike" spc="-1">
                <a:latin typeface="Arial"/>
                <a:ea typeface="Arial Unicode MS"/>
              </a:rPr>
              <a:t>According to Nissenbaum</a:t>
            </a:r>
            <a:endParaRPr lang="en-US" sz="2400" b="0" strike="noStrike" spc="-1">
              <a:solidFill>
                <a:srgbClr val="000000"/>
              </a:solidFill>
              <a:latin typeface="Arial"/>
            </a:endParaRPr>
          </a:p>
          <a:p>
            <a:pPr marL="742680" indent="-27000">
              <a:lnSpc>
                <a:spcPct val="100000"/>
              </a:lnSpc>
              <a:spcBef>
                <a:spcPts val="1264"/>
              </a:spcBef>
              <a:spcAft>
                <a:spcPts val="567"/>
              </a:spcAft>
            </a:pPr>
            <a:r>
              <a:rPr lang="en-GB" sz="2400" b="0" strike="noStrike" spc="-1">
                <a:latin typeface="Arial"/>
                <a:ea typeface="Arial Unicode MS"/>
              </a:rPr>
              <a:t>“there will be someone, or several people not only for malfunctions in life-critical systems that cause risk grave injuries and cause infrastructure and large monetary losses, but even for the malfunctions that causes individuals losses of time, convenience, and contentment.”</a:t>
            </a:r>
            <a:endParaRPr lang="en-GB" sz="2400" b="0" strike="noStrike" spc="-1">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13280" y="161640"/>
            <a:ext cx="9817560" cy="1244880"/>
          </a:xfrm>
          <a:prstGeom prst="rect">
            <a:avLst/>
          </a:prstGeom>
          <a:noFill/>
          <a:ln>
            <a:noFill/>
          </a:ln>
        </p:spPr>
        <p:txBody>
          <a:bodyPr lIns="90000" tIns="46800" rIns="90000" bIns="46800" anchor="ctr">
            <a:spAutoFit/>
          </a:bodyPr>
          <a:lstStyle/>
          <a:p>
            <a:r>
              <a:rPr lang="en-US" sz="2400" b="1" strike="noStrike" spc="-1">
                <a:solidFill>
                  <a:srgbClr val="000000"/>
                </a:solidFill>
                <a:latin typeface="Arial"/>
              </a:rPr>
              <a:t>Moral responsibilities, legal liability and </a:t>
            </a:r>
            <a:r>
              <a:t/>
            </a:r>
            <a:br/>
            <a:r>
              <a:rPr lang="en-US" sz="2400" b="1" strike="noStrike" spc="-1">
                <a:solidFill>
                  <a:srgbClr val="000000"/>
                </a:solidFill>
                <a:latin typeface="Arial"/>
              </a:rPr>
              <a:t>accountability of computing professionals</a:t>
            </a:r>
            <a:endParaRPr lang="en-US" sz="2400" b="0" strike="noStrike" spc="-1">
              <a:solidFill>
                <a:srgbClr val="000000"/>
              </a:solidFill>
              <a:latin typeface="Calibri"/>
            </a:endParaRPr>
          </a:p>
        </p:txBody>
      </p:sp>
      <p:sp>
        <p:nvSpPr>
          <p:cNvPr id="163" name="TextShape 2"/>
          <p:cNvSpPr txBox="1"/>
          <p:nvPr/>
        </p:nvSpPr>
        <p:spPr>
          <a:xfrm>
            <a:off x="651600" y="1276920"/>
            <a:ext cx="8043120" cy="4563430"/>
          </a:xfrm>
          <a:prstGeom prst="rect">
            <a:avLst/>
          </a:prstGeom>
          <a:noFill/>
          <a:ln>
            <a:noFill/>
          </a:ln>
        </p:spPr>
        <p:txBody>
          <a:bodyPr lIns="90000" tIns="46800" rIns="90000" bIns="46800">
            <a:spAutoFit/>
          </a:bodyPr>
          <a:lstStyle/>
          <a:p>
            <a:pPr marL="432000" indent="-324000">
              <a:lnSpc>
                <a:spcPct val="80000"/>
              </a:lnSpc>
              <a:spcBef>
                <a:spcPts val="1165"/>
              </a:spcBef>
              <a:spcAft>
                <a:spcPts val="567"/>
              </a:spcAft>
            </a:pPr>
            <a:r>
              <a:rPr lang="en-GB" sz="2400" b="0" strike="noStrike" spc="-1" dirty="0" err="1">
                <a:latin typeface="Arial"/>
                <a:ea typeface="Arial Unicode MS"/>
              </a:rPr>
              <a:t>Nissenbaum</a:t>
            </a:r>
            <a:r>
              <a:rPr lang="en-GB" sz="2400" b="0" strike="noStrike" spc="-1" dirty="0">
                <a:latin typeface="Arial"/>
                <a:ea typeface="Arial Unicode MS"/>
              </a:rPr>
              <a:t> believes:</a:t>
            </a:r>
            <a:endParaRPr lang="en-US" sz="2400" b="0" strike="noStrike" spc="-1" dirty="0">
              <a:solidFill>
                <a:srgbClr val="000000"/>
              </a:solidFill>
              <a:latin typeface="Arial"/>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that the notion of accountability has been “systematically undermined”</a:t>
            </a:r>
            <a:endParaRPr lang="en-GB" sz="2400" b="0" strike="noStrike" spc="-1" dirty="0">
              <a:latin typeface="Times New Roman"/>
              <a:ea typeface="Arial Unicode MS"/>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major barrier of accountability in safety-critical systems is the problem of “many hands”</a:t>
            </a:r>
            <a:endParaRPr lang="en-GB" sz="2400" b="0" strike="noStrike" spc="-1" dirty="0">
              <a:latin typeface="Times New Roman"/>
              <a:ea typeface="Arial Unicode MS"/>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many hands are involved in the production of such systems, i.e. team work rather than individuals - difficult to determine who is accountable?</a:t>
            </a:r>
            <a:endParaRPr lang="en-GB" sz="2400" b="0" strike="noStrike" spc="-1" dirty="0">
              <a:latin typeface="Times New Roman"/>
              <a:ea typeface="Arial Unicode MS"/>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In such cases it is important to remember that holding an individual accountable does not let the others off the hook.  Nor does it mean to let the organisation go free because there is a team involved</a:t>
            </a:r>
            <a:endParaRPr lang="en-GB" sz="24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TextShape 1"/>
          <p:cNvSpPr txBox="1"/>
          <p:nvPr/>
        </p:nvSpPr>
        <p:spPr>
          <a:xfrm>
            <a:off x="501480" y="620280"/>
            <a:ext cx="8315640" cy="568440"/>
          </a:xfrm>
          <a:prstGeom prst="rect">
            <a:avLst/>
          </a:prstGeom>
          <a:noFill/>
          <a:ln>
            <a:noFill/>
          </a:ln>
        </p:spPr>
        <p:txBody>
          <a:bodyPr lIns="0" tIns="0" rIns="0" bIns="0">
            <a:normAutofit/>
          </a:bodyPr>
          <a:lstStyle/>
          <a:p>
            <a:pPr>
              <a:lnSpc>
                <a:spcPct val="107000"/>
              </a:lnSpc>
            </a:pPr>
            <a:r>
              <a:rPr lang="en-GB" sz="2800" b="1" strike="noStrike" spc="-1">
                <a:solidFill>
                  <a:srgbClr val="000000"/>
                </a:solidFill>
                <a:latin typeface="Arial"/>
              </a:rPr>
              <a:t>Lecture outline and aims</a:t>
            </a:r>
            <a:endParaRPr lang="en-US" sz="2800" b="0" strike="noStrike" spc="-1">
              <a:solidFill>
                <a:srgbClr val="000000"/>
              </a:solidFill>
              <a:latin typeface="Arial"/>
            </a:endParaRPr>
          </a:p>
        </p:txBody>
      </p:sp>
      <p:sp>
        <p:nvSpPr>
          <p:cNvPr id="104" name="TextShape 2"/>
          <p:cNvSpPr txBox="1"/>
          <p:nvPr/>
        </p:nvSpPr>
        <p:spPr>
          <a:xfrm>
            <a:off x="452160" y="1390680"/>
            <a:ext cx="9427680" cy="5320559"/>
          </a:xfrm>
          <a:prstGeom prst="rect">
            <a:avLst/>
          </a:prstGeom>
          <a:noFill/>
          <a:ln>
            <a:noFill/>
          </a:ln>
        </p:spPr>
        <p:txBody>
          <a:bodyPr lIns="0" tIns="0" rIns="0" bIns="0">
            <a:spAutoFit/>
          </a:bodyPr>
          <a:lstStyle/>
          <a:p>
            <a:pPr marL="324000"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We </a:t>
            </a:r>
            <a:r>
              <a:rPr lang="en-GB" sz="2400" b="0" strike="noStrike" spc="-1" dirty="0">
                <a:solidFill>
                  <a:srgbClr val="000000"/>
                </a:solidFill>
                <a:latin typeface="Arial"/>
                <a:ea typeface="Arial Unicode MS"/>
              </a:rPr>
              <a:t>will be looking at ethics and why they are important to us</a:t>
            </a:r>
            <a:endParaRPr lang="en-GB" sz="2400" b="0" strike="noStrike" spc="-1" dirty="0">
              <a:latin typeface="Times New Roman"/>
            </a:endParaRPr>
          </a:p>
          <a:p>
            <a:pPr marL="324000"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We </a:t>
            </a:r>
            <a:r>
              <a:rPr lang="en-GB" sz="2400" b="0" strike="noStrike" spc="-1" dirty="0">
                <a:solidFill>
                  <a:srgbClr val="000000"/>
                </a:solidFill>
                <a:latin typeface="Arial"/>
                <a:ea typeface="Arial Unicode MS"/>
              </a:rPr>
              <a:t>will be looking at the role of ethics in Computer Science</a:t>
            </a:r>
            <a:endParaRPr lang="en-GB" sz="2400" b="0" strike="noStrike" spc="-1" dirty="0">
              <a:latin typeface="Times New Roman"/>
            </a:endParaRPr>
          </a:p>
          <a:p>
            <a:pPr marL="324000"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We </a:t>
            </a:r>
            <a:r>
              <a:rPr lang="en-GB" sz="2400" b="0" strike="noStrike" spc="-1" dirty="0">
                <a:solidFill>
                  <a:srgbClr val="000000"/>
                </a:solidFill>
                <a:latin typeface="Arial"/>
                <a:ea typeface="Arial Unicode MS"/>
              </a:rPr>
              <a:t>will be looking at ethical frameworks and how we can use them to help guide us</a:t>
            </a:r>
            <a:endParaRPr lang="en-GB" sz="2400" b="0" strike="noStrike" spc="-1" dirty="0">
              <a:latin typeface="Times New Roman"/>
            </a:endParaRPr>
          </a:p>
          <a:p>
            <a:pPr marL="324000"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By </a:t>
            </a:r>
            <a:r>
              <a:rPr lang="en-GB" sz="2400" b="0" strike="noStrike" spc="-1" dirty="0">
                <a:solidFill>
                  <a:srgbClr val="000000"/>
                </a:solidFill>
                <a:latin typeface="Arial"/>
                <a:ea typeface="Arial Unicode MS"/>
              </a:rPr>
              <a:t>the end of the lecture </a:t>
            </a:r>
            <a:r>
              <a:rPr lang="en-GB" sz="2400" b="0" strike="noStrike" spc="-1" dirty="0" smtClean="0">
                <a:solidFill>
                  <a:srgbClr val="000000"/>
                </a:solidFill>
                <a:latin typeface="Arial"/>
                <a:ea typeface="Arial Unicode MS"/>
              </a:rPr>
              <a:t>you </a:t>
            </a:r>
            <a:r>
              <a:rPr lang="en-GB" sz="2400" b="0" strike="noStrike" spc="-1" dirty="0">
                <a:solidFill>
                  <a:srgbClr val="000000"/>
                </a:solidFill>
                <a:latin typeface="Arial"/>
                <a:ea typeface="Arial Unicode MS"/>
              </a:rPr>
              <a:t>should -</a:t>
            </a:r>
            <a:endParaRPr lang="en-GB" sz="2400" b="0" strike="noStrike" spc="-1" dirty="0">
              <a:latin typeface="Times New Roman"/>
            </a:endParaRPr>
          </a:p>
          <a:p>
            <a:pPr marL="781200" lvl="2"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Have </a:t>
            </a:r>
            <a:r>
              <a:rPr lang="en-GB" sz="2400" b="0" strike="noStrike" spc="-1" dirty="0">
                <a:solidFill>
                  <a:srgbClr val="000000"/>
                </a:solidFill>
                <a:latin typeface="Arial"/>
                <a:ea typeface="Arial Unicode MS"/>
              </a:rPr>
              <a:t>an appreciation for professional ethics</a:t>
            </a:r>
            <a:endParaRPr lang="en-GB" sz="2400" b="0" strike="noStrike" spc="-1" dirty="0">
              <a:latin typeface="Times New Roman"/>
            </a:endParaRPr>
          </a:p>
          <a:p>
            <a:pPr marL="781200" lvl="2"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Have </a:t>
            </a:r>
            <a:r>
              <a:rPr lang="en-GB" sz="2400" b="0" strike="noStrike" spc="-1" dirty="0">
                <a:solidFill>
                  <a:srgbClr val="000000"/>
                </a:solidFill>
                <a:latin typeface="Arial"/>
                <a:ea typeface="Arial Unicode MS"/>
              </a:rPr>
              <a:t>an understanding of why professional ethics are a key part of computer science</a:t>
            </a:r>
            <a:endParaRPr lang="en-GB" sz="2400" b="0" strike="noStrike" spc="-1" dirty="0">
              <a:latin typeface="Times New Roman"/>
            </a:endParaRPr>
          </a:p>
          <a:p>
            <a:pPr marL="781200" lvl="2" indent="-32400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Be </a:t>
            </a:r>
            <a:r>
              <a:rPr lang="en-GB" sz="2400" b="0" strike="noStrike" spc="-1" dirty="0">
                <a:solidFill>
                  <a:srgbClr val="000000"/>
                </a:solidFill>
                <a:latin typeface="Arial"/>
                <a:ea typeface="Arial Unicode MS"/>
              </a:rPr>
              <a:t>able to apply an appropriate ethical code to a given situation</a:t>
            </a:r>
            <a:endParaRPr lang="en-GB" sz="2400" b="0" strike="noStrike" spc="-1" dirty="0">
              <a:latin typeface="Times New Roman"/>
            </a:endParaRPr>
          </a:p>
          <a:p>
            <a:pPr algn="ctr">
              <a:lnSpc>
                <a:spcPct val="107000"/>
              </a:lnSpc>
            </a:pPr>
            <a:endParaRPr lang="en-GB" sz="2400" b="0" strike="noStrike" spc="-1" dirty="0">
              <a:latin typeface="Times New Roman"/>
            </a:endParaRPr>
          </a:p>
          <a:p>
            <a:pPr algn="ctr">
              <a:lnSpc>
                <a:spcPct val="107000"/>
              </a:lnSpc>
            </a:pPr>
            <a:endParaRPr lang="en-GB" sz="2400" b="0" strike="noStrike" spc="-1" dirty="0">
              <a:latin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369360" y="174600"/>
            <a:ext cx="9460440" cy="1244880"/>
          </a:xfrm>
          <a:prstGeom prst="rect">
            <a:avLst/>
          </a:prstGeom>
          <a:noFill/>
          <a:ln>
            <a:noFill/>
          </a:ln>
        </p:spPr>
        <p:txBody>
          <a:bodyPr lIns="90000" tIns="46800" rIns="90000" bIns="46800" anchor="ctr">
            <a:spAutoFit/>
          </a:bodyPr>
          <a:lstStyle/>
          <a:p>
            <a:r>
              <a:rPr lang="en-US" sz="2400" b="1" strike="noStrike" spc="-1">
                <a:solidFill>
                  <a:srgbClr val="000000"/>
                </a:solidFill>
                <a:latin typeface="Arial"/>
              </a:rPr>
              <a:t>Moral responsibilities, legal liability and </a:t>
            </a:r>
            <a:r>
              <a:t/>
            </a:r>
            <a:br/>
            <a:r>
              <a:rPr lang="en-US" sz="2400" b="1" strike="noStrike" spc="-1">
                <a:solidFill>
                  <a:srgbClr val="000000"/>
                </a:solidFill>
                <a:latin typeface="Arial"/>
              </a:rPr>
              <a:t>accountability of computing professionals</a:t>
            </a:r>
            <a:endParaRPr lang="en-US" sz="2400" b="0" strike="noStrike" spc="-1">
              <a:solidFill>
                <a:srgbClr val="000000"/>
              </a:solidFill>
              <a:latin typeface="Calibri"/>
            </a:endParaRPr>
          </a:p>
        </p:txBody>
      </p:sp>
      <p:sp>
        <p:nvSpPr>
          <p:cNvPr id="165" name="TextShape 2"/>
          <p:cNvSpPr txBox="1"/>
          <p:nvPr/>
        </p:nvSpPr>
        <p:spPr>
          <a:xfrm>
            <a:off x="438480" y="1226880"/>
            <a:ext cx="9136440" cy="4986623"/>
          </a:xfrm>
          <a:prstGeom prst="rect">
            <a:avLst/>
          </a:prstGeom>
          <a:noFill/>
          <a:ln>
            <a:noFill/>
          </a:ln>
        </p:spPr>
        <p:txBody>
          <a:bodyPr lIns="90000" tIns="46800" rIns="90000" bIns="46800">
            <a:spAutoFit/>
          </a:bodyPr>
          <a:lstStyle/>
          <a:p>
            <a:pPr marL="432000" indent="-324000">
              <a:lnSpc>
                <a:spcPct val="80000"/>
              </a:lnSpc>
              <a:spcBef>
                <a:spcPts val="1264"/>
              </a:spcBef>
              <a:spcAft>
                <a:spcPts val="567"/>
              </a:spcAft>
            </a:pPr>
            <a:r>
              <a:rPr lang="en-GB" sz="2400" b="0" strike="noStrike" spc="-1" dirty="0" err="1">
                <a:latin typeface="Arial"/>
                <a:ea typeface="Arial Unicode MS"/>
              </a:rPr>
              <a:t>Nissenbaum’s</a:t>
            </a:r>
            <a:r>
              <a:rPr lang="en-GB" sz="2400" b="0" strike="noStrike" spc="-1" dirty="0">
                <a:latin typeface="Arial"/>
                <a:ea typeface="Arial Unicode MS"/>
              </a:rPr>
              <a:t> solution</a:t>
            </a:r>
            <a:endParaRPr lang="en-US" sz="2400" b="0" strike="noStrike" spc="-1" dirty="0">
              <a:solidFill>
                <a:srgbClr val="000000"/>
              </a:solidFill>
              <a:latin typeface="Arial"/>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“We should hold each fully accountable because many hands ought not necessarily lighten the burden of accountability.”</a:t>
            </a:r>
            <a:endParaRPr lang="en-GB" sz="2400" b="0" strike="noStrike" spc="-1" dirty="0">
              <a:latin typeface="Times New Roman"/>
              <a:ea typeface="Arial Unicode MS"/>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A substantive standard that incorporates:</a:t>
            </a:r>
            <a:endParaRPr lang="en-GB" sz="2400" b="0" strike="noStrike" spc="-1" dirty="0">
              <a:latin typeface="Times New Roman"/>
              <a:ea typeface="Arial Unicode MS"/>
            </a:endParaRPr>
          </a:p>
          <a:p>
            <a:pPr marL="893763" indent="-138113">
              <a:lnSpc>
                <a:spcPct val="80000"/>
              </a:lnSpc>
              <a:spcBef>
                <a:spcPts val="1066"/>
              </a:spcBef>
              <a:spcAft>
                <a:spcPts val="567"/>
              </a:spcAft>
              <a:buClr>
                <a:srgbClr val="000000"/>
              </a:buClr>
              <a:buSzPct val="45000"/>
              <a:buFont typeface="Wingdings" charset="2"/>
              <a:buChar char=""/>
            </a:pPr>
            <a:r>
              <a:rPr lang="en-GB" sz="2400" b="0" strike="noStrike" spc="-1" dirty="0">
                <a:latin typeface="Arial"/>
                <a:ea typeface="Arial Unicode MS"/>
              </a:rPr>
              <a:t>a formal analysis of system modules as well as of the entire system</a:t>
            </a:r>
            <a:endParaRPr lang="en-GB" sz="2400" b="0" strike="noStrike" spc="-1" dirty="0">
              <a:latin typeface="Times New Roman"/>
              <a:ea typeface="Arial Unicode MS"/>
            </a:endParaRPr>
          </a:p>
          <a:p>
            <a:pPr marL="893763" indent="-138113">
              <a:lnSpc>
                <a:spcPct val="80000"/>
              </a:lnSpc>
              <a:spcBef>
                <a:spcPts val="1066"/>
              </a:spcBef>
              <a:spcAft>
                <a:spcPts val="567"/>
              </a:spcAft>
              <a:buClr>
                <a:srgbClr val="000000"/>
              </a:buClr>
              <a:buSzPct val="45000"/>
              <a:buFont typeface="Wingdings" charset="2"/>
              <a:buChar char=""/>
            </a:pPr>
            <a:r>
              <a:rPr lang="en-GB" sz="2400" b="0" strike="noStrike" spc="-1" dirty="0">
                <a:latin typeface="Arial"/>
                <a:ea typeface="Arial Unicode MS"/>
              </a:rPr>
              <a:t>meaningful quality assurance and independent auditing, and</a:t>
            </a:r>
            <a:endParaRPr lang="en-GB" sz="2400" b="0" strike="noStrike" spc="-1" dirty="0">
              <a:latin typeface="Times New Roman"/>
              <a:ea typeface="Arial Unicode MS"/>
            </a:endParaRPr>
          </a:p>
          <a:p>
            <a:pPr marL="893763" indent="-138113">
              <a:lnSpc>
                <a:spcPct val="80000"/>
              </a:lnSpc>
              <a:spcBef>
                <a:spcPts val="1066"/>
              </a:spcBef>
              <a:spcAft>
                <a:spcPts val="567"/>
              </a:spcAft>
              <a:buClr>
                <a:srgbClr val="000000"/>
              </a:buClr>
              <a:buSzPct val="45000"/>
              <a:buFont typeface="Wingdings" charset="2"/>
              <a:buChar char=""/>
            </a:pPr>
            <a:r>
              <a:rPr lang="en-GB" sz="2400" b="0" strike="noStrike" spc="-1" dirty="0">
                <a:latin typeface="Arial"/>
                <a:ea typeface="Arial Unicode MS"/>
              </a:rPr>
              <a:t>built-in redundancy</a:t>
            </a:r>
            <a:endParaRPr lang="en-GB" sz="2400" b="0" strike="noStrike" spc="-1" dirty="0">
              <a:latin typeface="Times New Roman"/>
              <a:ea typeface="Arial Unicode MS"/>
            </a:endParaRPr>
          </a:p>
          <a:p>
            <a:pPr marL="542925" indent="-184150">
              <a:lnSpc>
                <a:spcPct val="80000"/>
              </a:lnSpc>
              <a:spcBef>
                <a:spcPts val="1165"/>
              </a:spcBef>
              <a:spcAft>
                <a:spcPts val="567"/>
              </a:spcAft>
              <a:buClr>
                <a:srgbClr val="000000"/>
              </a:buClr>
              <a:buSzPct val="45000"/>
              <a:buFont typeface="Wingdings" charset="2"/>
              <a:buChar char=""/>
            </a:pPr>
            <a:r>
              <a:rPr lang="en-GB" sz="2400" b="0" strike="noStrike" spc="-1" dirty="0">
                <a:latin typeface="Arial"/>
                <a:ea typeface="Arial Unicode MS"/>
              </a:rPr>
              <a:t>Offer a way of differentiating malfunctioning due to inadequate practices or those that happened even when best practices were in place.</a:t>
            </a:r>
            <a:endParaRPr lang="en-GB" sz="2400" b="0" strike="noStrike" spc="-1" dirty="0">
              <a:latin typeface="Times New Roman"/>
              <a:ea typeface="Arial Unicode MS"/>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Macro ethical issues in IT</a:t>
            </a:r>
            <a:endParaRPr lang="en-US" sz="2800" b="0" strike="noStrike" spc="-1">
              <a:solidFill>
                <a:srgbClr val="000000"/>
              </a:solidFill>
              <a:latin typeface="Arial"/>
            </a:endParaRPr>
          </a:p>
        </p:txBody>
      </p:sp>
      <p:sp>
        <p:nvSpPr>
          <p:cNvPr id="167" name="TextShape 2"/>
          <p:cNvSpPr txBox="1"/>
          <p:nvPr/>
        </p:nvSpPr>
        <p:spPr>
          <a:xfrm>
            <a:off x="452520" y="1199520"/>
            <a:ext cx="9499680" cy="2564420"/>
          </a:xfrm>
          <a:prstGeom prst="rect">
            <a:avLst/>
          </a:prstGeom>
          <a:noFill/>
          <a:ln>
            <a:noFill/>
          </a:ln>
        </p:spPr>
        <p:txBody>
          <a:bodyPr lIns="0" tIns="0" rIns="0" bIns="0">
            <a:spAutoFit/>
          </a:bodyPr>
          <a:lstStyle/>
          <a:p>
            <a:pPr marL="198360" indent="-198360">
              <a:lnSpc>
                <a:spcPct val="107000"/>
              </a:lnSpc>
              <a:spcBef>
                <a:spcPts val="567"/>
              </a:spcBef>
              <a:spcAft>
                <a:spcPts val="567"/>
              </a:spcAft>
              <a:buClr>
                <a:srgbClr val="000000"/>
              </a:buClr>
              <a:buSzPct val="45000"/>
              <a:buFont typeface="Wingdings" charset="2"/>
              <a:buChar char=""/>
            </a:pPr>
            <a:r>
              <a:rPr lang="en-GB" sz="2400" b="0" strike="noStrike" spc="-1" dirty="0">
                <a:solidFill>
                  <a:srgbClr val="000000"/>
                </a:solidFill>
                <a:latin typeface="Arial"/>
                <a:ea typeface="Arial Unicode MS"/>
              </a:rPr>
              <a:t>Access to information</a:t>
            </a:r>
            <a:endParaRPr lang="en-GB" sz="2400" b="0" strike="noStrike" spc="-1" dirty="0">
              <a:solidFill>
                <a:srgbClr val="000000"/>
              </a:solidFill>
              <a:latin typeface="Times New Roman"/>
            </a:endParaRPr>
          </a:p>
          <a:p>
            <a:pPr marL="198360" indent="-198360">
              <a:lnSpc>
                <a:spcPct val="107000"/>
              </a:lnSpc>
              <a:spcBef>
                <a:spcPts val="567"/>
              </a:spcBef>
              <a:spcAft>
                <a:spcPts val="567"/>
              </a:spcAft>
              <a:buClr>
                <a:srgbClr val="000000"/>
              </a:buClr>
              <a:buSzPct val="45000"/>
              <a:buFont typeface="Wingdings" charset="2"/>
              <a:buChar char=""/>
            </a:pPr>
            <a:r>
              <a:rPr lang="en-GB" sz="2400" b="0" strike="noStrike" spc="-1" dirty="0">
                <a:solidFill>
                  <a:srgbClr val="000000"/>
                </a:solidFill>
                <a:latin typeface="Arial"/>
                <a:ea typeface="Arial Unicode MS"/>
              </a:rPr>
              <a:t>Intellectual property</a:t>
            </a:r>
            <a:endParaRPr lang="en-GB" sz="2400" b="0" strike="noStrike" spc="-1" dirty="0">
              <a:solidFill>
                <a:srgbClr val="000000"/>
              </a:solidFill>
              <a:latin typeface="Times New Roman"/>
            </a:endParaRPr>
          </a:p>
          <a:p>
            <a:pPr marL="198360" indent="-198360">
              <a:lnSpc>
                <a:spcPct val="107000"/>
              </a:lnSpc>
              <a:spcBef>
                <a:spcPts val="567"/>
              </a:spcBef>
              <a:spcAft>
                <a:spcPts val="567"/>
              </a:spcAft>
              <a:buClr>
                <a:srgbClr val="000000"/>
              </a:buClr>
              <a:buSzPct val="45000"/>
              <a:buFont typeface="Wingdings" charset="2"/>
              <a:buChar char=""/>
            </a:pPr>
            <a:r>
              <a:rPr lang="en-GB" sz="2400" b="0" strike="noStrike" spc="-1" dirty="0" smtClean="0">
                <a:solidFill>
                  <a:srgbClr val="000000"/>
                </a:solidFill>
                <a:latin typeface="Arial"/>
                <a:ea typeface="Arial Unicode MS"/>
              </a:rPr>
              <a:t>Animal </a:t>
            </a:r>
            <a:r>
              <a:rPr lang="en-GB" sz="2400" b="0" strike="noStrike" spc="-1" dirty="0">
                <a:solidFill>
                  <a:srgbClr val="000000"/>
                </a:solidFill>
                <a:latin typeface="Arial"/>
                <a:ea typeface="Arial Unicode MS"/>
              </a:rPr>
              <a:t>experiments</a:t>
            </a:r>
            <a:endParaRPr lang="en-GB" sz="2400" b="0" strike="noStrike" spc="-1" dirty="0">
              <a:solidFill>
                <a:srgbClr val="000000"/>
              </a:solidFill>
              <a:latin typeface="Times New Roman"/>
            </a:endParaRPr>
          </a:p>
          <a:p>
            <a:pPr marL="198360" indent="-198360">
              <a:lnSpc>
                <a:spcPct val="107000"/>
              </a:lnSpc>
              <a:spcBef>
                <a:spcPts val="567"/>
              </a:spcBef>
              <a:spcAft>
                <a:spcPts val="567"/>
              </a:spcAft>
              <a:buClr>
                <a:srgbClr val="000000"/>
              </a:buClr>
              <a:buSzPct val="45000"/>
              <a:buFont typeface="Wingdings" charset="2"/>
              <a:buChar char=""/>
            </a:pPr>
            <a:r>
              <a:rPr lang="en-GB" sz="2400" b="0" strike="noStrike" spc="-1" dirty="0">
                <a:solidFill>
                  <a:srgbClr val="000000"/>
                </a:solidFill>
                <a:latin typeface="Arial"/>
                <a:ea typeface="Arial Unicode MS"/>
              </a:rPr>
              <a:t>Human experiments</a:t>
            </a:r>
            <a:endParaRPr lang="en-GB" sz="2400" b="0" strike="noStrike" spc="-1" dirty="0">
              <a:solidFill>
                <a:srgbClr val="000000"/>
              </a:solidFill>
              <a:latin typeface="Times New Roman"/>
            </a:endParaRPr>
          </a:p>
          <a:p>
            <a:pPr marL="198360" indent="-198360">
              <a:lnSpc>
                <a:spcPct val="107000"/>
              </a:lnSpc>
              <a:spcBef>
                <a:spcPts val="567"/>
              </a:spcBef>
              <a:spcAft>
                <a:spcPts val="567"/>
              </a:spcAft>
              <a:buClr>
                <a:srgbClr val="000000"/>
              </a:buClr>
              <a:buSzPct val="45000"/>
              <a:buFont typeface="Wingdings" charset="2"/>
              <a:buChar char=""/>
            </a:pPr>
            <a:r>
              <a:rPr lang="en-GB" sz="2400" b="0" strike="noStrike" spc="-1" dirty="0">
                <a:solidFill>
                  <a:srgbClr val="000000"/>
                </a:solidFill>
                <a:latin typeface="Arial"/>
                <a:ea typeface="Arial Unicode MS"/>
              </a:rPr>
              <a:t>The trolley problem</a:t>
            </a:r>
            <a:endParaRPr lang="en-GB" sz="2400" b="0" strike="noStrike" spc="-1" dirty="0">
              <a:solidFill>
                <a:srgbClr val="000000"/>
              </a:solidFill>
              <a:latin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Access to information</a:t>
            </a:r>
            <a:endParaRPr lang="en-US" sz="2800" b="0" strike="noStrike" spc="-1">
              <a:solidFill>
                <a:srgbClr val="000000"/>
              </a:solidFill>
              <a:latin typeface="Arial"/>
            </a:endParaRPr>
          </a:p>
        </p:txBody>
      </p:sp>
      <p:sp>
        <p:nvSpPr>
          <p:cNvPr id="169" name="TextShape 2"/>
          <p:cNvSpPr txBox="1"/>
          <p:nvPr/>
        </p:nvSpPr>
        <p:spPr>
          <a:xfrm>
            <a:off x="452520" y="1199520"/>
            <a:ext cx="9499680" cy="5319720"/>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Single, most complex ethical issue in IT</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Covers a wide range of areas – e.g. DRM, Privacy &amp; confidentiality, information divide, etc.</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Need to strike a balance between protection and openness</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Extremely polarised positions</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Legislation exists that covers this area</a:t>
            </a:r>
            <a:endParaRPr lang="en-GB" sz="2400" b="0" strike="noStrike" spc="-1">
              <a:solidFill>
                <a:srgbClr val="000000"/>
              </a:solidFill>
              <a:latin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Intellectual Property</a:t>
            </a:r>
            <a:endParaRPr lang="en-US" sz="2800" b="0" strike="noStrike" spc="-1">
              <a:solidFill>
                <a:srgbClr val="000000"/>
              </a:solidFill>
              <a:latin typeface="Arial"/>
            </a:endParaRPr>
          </a:p>
        </p:txBody>
      </p:sp>
      <p:sp>
        <p:nvSpPr>
          <p:cNvPr id="171" name="TextShape 2"/>
          <p:cNvSpPr txBox="1"/>
          <p:nvPr/>
        </p:nvSpPr>
        <p:spPr>
          <a:xfrm>
            <a:off x="452520" y="1199520"/>
            <a:ext cx="9499680" cy="5319720"/>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Really a subset of the access issue, but often treated in it's right</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What extent do we have a right to protect our own intellectual property? (Sony rootkit?)</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To what extent do we have an ethical obligation to share our intellectual property?</a:t>
            </a:r>
            <a:endParaRPr lang="en-GB" sz="2400" b="0" strike="noStrike" spc="-1">
              <a:solidFill>
                <a:srgbClr val="000000"/>
              </a:solidFill>
              <a:latin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Animal experiments</a:t>
            </a:r>
            <a:endParaRPr lang="en-US" sz="2800" b="0" strike="noStrike" spc="-1">
              <a:solidFill>
                <a:srgbClr val="000000"/>
              </a:solidFill>
              <a:latin typeface="Arial"/>
            </a:endParaRPr>
          </a:p>
        </p:txBody>
      </p:sp>
      <p:sp>
        <p:nvSpPr>
          <p:cNvPr id="175" name="TextShape 2"/>
          <p:cNvSpPr txBox="1"/>
          <p:nvPr/>
        </p:nvSpPr>
        <p:spPr>
          <a:xfrm>
            <a:off x="452520" y="1199520"/>
            <a:ext cx="9499680" cy="5319720"/>
          </a:xfrm>
          <a:prstGeom prst="rect">
            <a:avLst/>
          </a:prstGeom>
          <a:noFill/>
          <a:ln>
            <a:noFill/>
          </a:ln>
        </p:spPr>
        <p:txBody>
          <a:bodyPr lIns="0" tIns="0" rIns="0" bIns="0">
            <a:spAutoFit/>
          </a:bodyPr>
          <a:lstStyle/>
          <a:p>
            <a:pPr marL="198360" indent="-198360">
              <a:lnSpc>
                <a:spcPct val="107000"/>
              </a:lnSpc>
              <a:spcBef>
                <a:spcPts val="567"/>
              </a:spcBef>
              <a:spcAft>
                <a:spcPts val="567"/>
              </a:spcAft>
              <a:buClr>
                <a:srgbClr val="000000"/>
              </a:buClr>
              <a:buSzPct val="45000"/>
              <a:buFont typeface="Wingdings" charset="2"/>
              <a:buChar char=""/>
            </a:pPr>
            <a:r>
              <a:rPr lang="en-GB" sz="2400" b="0" strike="noStrike" spc="-1">
                <a:solidFill>
                  <a:srgbClr val="000000"/>
                </a:solidFill>
                <a:latin typeface="Arial"/>
                <a:ea typeface="Arial Unicode MS"/>
              </a:rPr>
              <a:t>Not very common in IT, but does occur</a:t>
            </a:r>
            <a:endParaRPr lang="en-GB" sz="2400" b="0" strike="noStrike" spc="-1">
              <a:solidFill>
                <a:srgbClr val="000000"/>
              </a:solidFill>
              <a:latin typeface="Times New Roman"/>
            </a:endParaRPr>
          </a:p>
          <a:p>
            <a:pPr marL="198360" indent="-198360">
              <a:lnSpc>
                <a:spcPct val="107000"/>
              </a:lnSpc>
              <a:spcBef>
                <a:spcPts val="567"/>
              </a:spcBef>
              <a:spcAft>
                <a:spcPts val="567"/>
              </a:spcAft>
              <a:buClr>
                <a:srgbClr val="000000"/>
              </a:buClr>
              <a:buSzPct val="45000"/>
              <a:buFont typeface="Wingdings" charset="2"/>
              <a:buChar char=""/>
            </a:pPr>
            <a:r>
              <a:rPr lang="en-GB" sz="2400" b="0" strike="noStrike" spc="-1">
                <a:solidFill>
                  <a:srgbClr val="000000"/>
                </a:solidFill>
                <a:latin typeface="Arial"/>
                <a:ea typeface="Arial Unicode MS"/>
              </a:rPr>
              <a:t>Primarily concerned with</a:t>
            </a:r>
            <a:endParaRPr lang="en-GB" sz="2400" b="0" strike="noStrike" spc="-1">
              <a:solidFill>
                <a:srgbClr val="000000"/>
              </a:solidFill>
              <a:latin typeface="Times New Roman"/>
            </a:endParaRPr>
          </a:p>
          <a:p>
            <a:pPr marL="457200">
              <a:lnSpc>
                <a:spcPct val="107000"/>
              </a:lnSpc>
              <a:spcBef>
                <a:spcPts val="567"/>
              </a:spcBef>
              <a:spcAft>
                <a:spcPts val="567"/>
              </a:spcAft>
              <a:buClr>
                <a:srgbClr val="000000"/>
              </a:buClr>
              <a:buSzPct val="45000"/>
              <a:buFont typeface="Wingdings" charset="2"/>
              <a:buChar char=""/>
            </a:pPr>
            <a:r>
              <a:rPr lang="en-GB" sz="2400" b="0" strike="noStrike" spc="-1">
                <a:solidFill>
                  <a:srgbClr val="000000"/>
                </a:solidFill>
                <a:latin typeface="Arial"/>
                <a:ea typeface="Arial Unicode MS"/>
              </a:rPr>
              <a:t>Neural networks</a:t>
            </a:r>
            <a:endParaRPr lang="en-GB" sz="2400" b="0" strike="noStrike" spc="-1">
              <a:solidFill>
                <a:srgbClr val="000000"/>
              </a:solidFill>
              <a:latin typeface="Times New Roman"/>
            </a:endParaRPr>
          </a:p>
          <a:p>
            <a:pPr marL="457200">
              <a:lnSpc>
                <a:spcPct val="107000"/>
              </a:lnSpc>
              <a:spcBef>
                <a:spcPts val="567"/>
              </a:spcBef>
              <a:spcAft>
                <a:spcPts val="567"/>
              </a:spcAft>
              <a:buClr>
                <a:srgbClr val="000000"/>
              </a:buClr>
              <a:buSzPct val="45000"/>
              <a:buFont typeface="Wingdings" charset="2"/>
              <a:buChar char=""/>
            </a:pPr>
            <a:r>
              <a:rPr lang="en-GB" sz="2400" b="0" strike="noStrike" spc="-1">
                <a:solidFill>
                  <a:srgbClr val="000000"/>
                </a:solidFill>
                <a:latin typeface="Arial"/>
                <a:ea typeface="Arial Unicode MS"/>
              </a:rPr>
              <a:t>Sensory studies</a:t>
            </a:r>
            <a:endParaRPr lang="en-GB" sz="2400" b="0" strike="noStrike" spc="-1">
              <a:solidFill>
                <a:srgbClr val="000000"/>
              </a:solidFill>
              <a:latin typeface="Times New Roman"/>
            </a:endParaRPr>
          </a:p>
          <a:p>
            <a:pPr marL="457200">
              <a:lnSpc>
                <a:spcPct val="107000"/>
              </a:lnSpc>
              <a:spcBef>
                <a:spcPts val="567"/>
              </a:spcBef>
              <a:spcAft>
                <a:spcPts val="567"/>
              </a:spcAft>
              <a:buClr>
                <a:srgbClr val="000000"/>
              </a:buClr>
              <a:buSzPct val="45000"/>
              <a:buFont typeface="Wingdings" charset="2"/>
              <a:buChar char=""/>
            </a:pPr>
            <a:r>
              <a:rPr lang="en-GB" sz="2400" b="0" strike="noStrike" spc="-1">
                <a:solidFill>
                  <a:srgbClr val="000000"/>
                </a:solidFill>
                <a:latin typeface="Arial"/>
                <a:ea typeface="Arial Unicode MS"/>
              </a:rPr>
              <a:t>Computers and technology used to support animal experiments</a:t>
            </a:r>
            <a:endParaRPr lang="en-GB" sz="2400" b="0" strike="noStrike" spc="-1">
              <a:solidFill>
                <a:srgbClr val="000000"/>
              </a:solidFill>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Human experiments</a:t>
            </a:r>
            <a:endParaRPr lang="en-US" sz="2800" b="0" strike="noStrike" spc="-1">
              <a:solidFill>
                <a:srgbClr val="000000"/>
              </a:solidFill>
              <a:latin typeface="Arial"/>
            </a:endParaRPr>
          </a:p>
        </p:txBody>
      </p:sp>
      <p:sp>
        <p:nvSpPr>
          <p:cNvPr id="177" name="TextShape 2"/>
          <p:cNvSpPr txBox="1"/>
          <p:nvPr/>
        </p:nvSpPr>
        <p:spPr>
          <a:xfrm>
            <a:off x="452520" y="1199520"/>
            <a:ext cx="9499680" cy="5319720"/>
          </a:xfrm>
          <a:prstGeom prst="rect">
            <a:avLst/>
          </a:prstGeom>
          <a:noFill/>
          <a:ln>
            <a:noFill/>
          </a:ln>
        </p:spPr>
        <p:txBody>
          <a:bodyPr lIns="0" tIns="0" rIns="0" bIns="0">
            <a:spAutoFit/>
          </a:bodyPr>
          <a:lstStyle/>
          <a:p>
            <a:pPr marL="36000" indent="-360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Experiments may involve human subjects – these might involve the following ethical considerations </a:t>
            </a:r>
            <a:endParaRPr lang="en-GB" sz="2800" b="0" strike="noStrike" spc="-1">
              <a:solidFill>
                <a:srgbClr val="000000"/>
              </a:solidFill>
              <a:latin typeface="Times New Roman"/>
            </a:endParaRPr>
          </a:p>
          <a:p>
            <a:pPr marL="4572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Consent – can it be given?</a:t>
            </a:r>
            <a:endParaRPr lang="en-GB" sz="2800" b="0" strike="noStrike" spc="-1">
              <a:solidFill>
                <a:srgbClr val="000000"/>
              </a:solidFill>
              <a:latin typeface="Times New Roman"/>
            </a:endParaRPr>
          </a:p>
          <a:p>
            <a:pPr marL="4572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Stress – repetitive testing, sensitive issues</a:t>
            </a:r>
            <a:endParaRPr lang="en-GB" sz="2800" b="0" strike="noStrike" spc="-1">
              <a:solidFill>
                <a:srgbClr val="000000"/>
              </a:solidFill>
              <a:latin typeface="Times New Roman"/>
            </a:endParaRPr>
          </a:p>
          <a:p>
            <a:pPr marL="4572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Demographics – are they representative? Is there a case for using an under representative group</a:t>
            </a:r>
            <a:endParaRPr lang="en-GB" sz="2800" b="0" strike="noStrike" spc="-1">
              <a:solidFill>
                <a:srgbClr val="000000"/>
              </a:solidFill>
              <a:latin typeface="Times New Roman"/>
            </a:endParaRPr>
          </a:p>
          <a:p>
            <a:pPr marL="4572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Physical impact – sensory, ergonomics, biometrics</a:t>
            </a:r>
            <a:endParaRPr lang="en-GB" sz="2800" b="0" strike="noStrike" spc="-1">
              <a:solidFill>
                <a:srgbClr val="000000"/>
              </a:solidFill>
              <a:latin typeface="Times New Roman"/>
            </a:endParaRPr>
          </a:p>
          <a:p>
            <a:pPr marL="4572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Privacy</a:t>
            </a:r>
            <a:endParaRPr lang="en-GB" sz="2800" b="0" strike="noStrike" spc="-1">
              <a:solidFill>
                <a:srgbClr val="000000"/>
              </a:solidFill>
              <a:latin typeface="Times New Roman"/>
            </a:endParaRPr>
          </a:p>
          <a:p>
            <a:pPr marL="457200">
              <a:lnSpc>
                <a:spcPct val="107000"/>
              </a:lnSpc>
              <a:spcBef>
                <a:spcPts val="1134"/>
              </a:spcBef>
              <a:spcAft>
                <a:spcPts val="1134"/>
              </a:spcAft>
              <a:buClr>
                <a:srgbClr val="000000"/>
              </a:buClr>
              <a:buSzPct val="45000"/>
              <a:buFont typeface="Wingdings" charset="2"/>
              <a:buChar char=""/>
            </a:pPr>
            <a:r>
              <a:rPr lang="en-GB" sz="2800" b="0" strike="noStrike" spc="-1">
                <a:solidFill>
                  <a:srgbClr val="000000"/>
                </a:solidFill>
                <a:latin typeface="Arial"/>
                <a:ea typeface="Arial Unicode MS"/>
              </a:rPr>
              <a:t>Benefit</a:t>
            </a:r>
            <a:endParaRPr lang="en-GB" sz="2800" b="0" strike="noStrike" spc="-1">
              <a:solidFill>
                <a:srgbClr val="000000"/>
              </a:solidFill>
              <a:latin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The trolley problem</a:t>
            </a:r>
            <a:endParaRPr lang="en-US" sz="2800" b="0" strike="noStrike" spc="-1">
              <a:solidFill>
                <a:srgbClr val="000000"/>
              </a:solidFill>
              <a:latin typeface="Arial"/>
            </a:endParaRPr>
          </a:p>
        </p:txBody>
      </p:sp>
      <p:sp>
        <p:nvSpPr>
          <p:cNvPr id="179" name="TextShape 2"/>
          <p:cNvSpPr txBox="1"/>
          <p:nvPr/>
        </p:nvSpPr>
        <p:spPr>
          <a:xfrm>
            <a:off x="257400" y="5179680"/>
            <a:ext cx="9499680" cy="763351"/>
          </a:xfrm>
          <a:prstGeom prst="rect">
            <a:avLst/>
          </a:prstGeom>
          <a:noFill/>
          <a:ln>
            <a:noFill/>
          </a:ln>
        </p:spPr>
        <p:txBody>
          <a:bodyPr lIns="0" tIns="0" rIns="0" bIns="0">
            <a:spAutoFit/>
          </a:bodyPr>
          <a:lstStyle/>
          <a:p>
            <a:pPr marL="36000" indent="-3600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Driverless cars – you will be writing software that will have to kill </a:t>
            </a:r>
            <a:r>
              <a:rPr lang="en-GB" sz="2400" b="0" strike="noStrike" spc="-1" dirty="0" smtClean="0">
                <a:solidFill>
                  <a:srgbClr val="000000"/>
                </a:solidFill>
                <a:latin typeface="Arial"/>
                <a:ea typeface="Arial Unicode MS"/>
              </a:rPr>
              <a:t>somebody</a:t>
            </a:r>
            <a:endParaRPr lang="en-GB" sz="2400" b="0" strike="noStrike" spc="-1" dirty="0">
              <a:solidFill>
                <a:srgbClr val="000000"/>
              </a:solidFill>
              <a:latin typeface="Times New Roman"/>
            </a:endParaRPr>
          </a:p>
        </p:txBody>
      </p:sp>
      <p:pic>
        <p:nvPicPr>
          <p:cNvPr id="180" name="Picture 179"/>
          <p:cNvPicPr/>
          <p:nvPr/>
        </p:nvPicPr>
        <p:blipFill>
          <a:blip r:embed="rId2"/>
          <a:stretch/>
        </p:blipFill>
        <p:spPr>
          <a:xfrm>
            <a:off x="1283040" y="1071360"/>
            <a:ext cx="7243920" cy="3827160"/>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box(in)">
                                      <p:cBhvr>
                                        <p:cTn id="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42800" y="722520"/>
            <a:ext cx="9113400" cy="461024"/>
          </a:xfrm>
          <a:prstGeom prst="rect">
            <a:avLst/>
          </a:prstGeom>
          <a:noFill/>
          <a:ln>
            <a:noFill/>
          </a:ln>
        </p:spPr>
        <p:txBody>
          <a:bodyPr lIns="0" tIns="0" rIns="0" bIns="0">
            <a:spAutoFit/>
          </a:bodyPr>
          <a:lstStyle/>
          <a:p>
            <a:pPr>
              <a:lnSpc>
                <a:spcPct val="107000"/>
              </a:lnSpc>
            </a:pPr>
            <a:r>
              <a:rPr lang="en-GB" sz="2800" b="1" strike="noStrike" spc="-1" dirty="0">
                <a:solidFill>
                  <a:srgbClr val="000000"/>
                </a:solidFill>
                <a:latin typeface="Arial"/>
              </a:rPr>
              <a:t>Ethics at </a:t>
            </a:r>
            <a:r>
              <a:rPr lang="en-GB" sz="2800" b="1" strike="noStrike" spc="-1" dirty="0" smtClean="0">
                <a:solidFill>
                  <a:srgbClr val="000000"/>
                </a:solidFill>
                <a:latin typeface="Arial"/>
              </a:rPr>
              <a:t>Coventry/</a:t>
            </a:r>
            <a:r>
              <a:rPr lang="en-GB" sz="2800" b="1" strike="noStrike" spc="-1" dirty="0" err="1" smtClean="0">
                <a:solidFill>
                  <a:srgbClr val="000000"/>
                </a:solidFill>
                <a:latin typeface="Arial"/>
              </a:rPr>
              <a:t>Softwarica</a:t>
            </a:r>
            <a:endParaRPr lang="en-US" sz="2800" b="0" strike="noStrike" spc="-1" dirty="0">
              <a:solidFill>
                <a:srgbClr val="000000"/>
              </a:solidFill>
              <a:latin typeface="Arial"/>
            </a:endParaRPr>
          </a:p>
        </p:txBody>
      </p:sp>
      <p:sp>
        <p:nvSpPr>
          <p:cNvPr id="184" name="TextShape 2"/>
          <p:cNvSpPr txBox="1"/>
          <p:nvPr/>
        </p:nvSpPr>
        <p:spPr>
          <a:xfrm>
            <a:off x="465120" y="1199520"/>
            <a:ext cx="9499680" cy="3585597"/>
          </a:xfrm>
          <a:prstGeom prst="rect">
            <a:avLst/>
          </a:prstGeom>
          <a:noFill/>
          <a:ln>
            <a:noFill/>
          </a:ln>
        </p:spPr>
        <p:txBody>
          <a:bodyPr lIns="0" tIns="0" rIns="0" bIns="0">
            <a:spAutoFit/>
          </a:bodyPr>
          <a:lstStyle/>
          <a:p>
            <a:pPr marL="361950" indent="-36195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Coventry, like most Universities, has statements, regulations and policies on research ethics</a:t>
            </a:r>
            <a:endParaRPr lang="en-GB" sz="2400" b="0" strike="noStrike" spc="-1" dirty="0">
              <a:latin typeface="Times New Roman"/>
            </a:endParaRPr>
          </a:p>
          <a:p>
            <a:pPr marL="361950" indent="-36195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hlinkClick r:id="rId2"/>
              </a:rPr>
              <a:t>https://ethics.coventry.ac.uk/about/ethics-at-cu.aspx</a:t>
            </a:r>
            <a:endParaRPr lang="en-GB" sz="2400" b="0" strike="noStrike" spc="-1" dirty="0">
              <a:latin typeface="Times New Roman"/>
            </a:endParaRPr>
          </a:p>
          <a:p>
            <a:pPr marL="361950" indent="-36195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All research at Coventry must go through a research ethics checklist – this includes undergrad dissertations!</a:t>
            </a:r>
            <a:endParaRPr lang="en-GB" sz="2400" b="0" strike="noStrike" spc="-1" dirty="0">
              <a:latin typeface="Times New Roman"/>
            </a:endParaRPr>
          </a:p>
          <a:p>
            <a:pPr marL="361950" indent="-36195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If appropriate, the research must go through the Universities ethics panel</a:t>
            </a:r>
            <a:endParaRPr lang="en-GB" sz="2400" b="0" strike="noStrike" spc="-1" dirty="0">
              <a:latin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42800" y="722520"/>
            <a:ext cx="911340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Ethics at Coventry</a:t>
            </a:r>
            <a:endParaRPr lang="en-US" sz="2800" b="0" strike="noStrike" spc="-1">
              <a:solidFill>
                <a:srgbClr val="000000"/>
              </a:solidFill>
              <a:latin typeface="Arial"/>
            </a:endParaRPr>
          </a:p>
        </p:txBody>
      </p:sp>
      <p:sp>
        <p:nvSpPr>
          <p:cNvPr id="186" name="TextShape 2"/>
          <p:cNvSpPr txBox="1"/>
          <p:nvPr/>
        </p:nvSpPr>
        <p:spPr>
          <a:xfrm>
            <a:off x="426240" y="1209240"/>
            <a:ext cx="9499680" cy="2795252"/>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Other activity is governed by</a:t>
            </a:r>
            <a:endParaRPr lang="en-GB" sz="2400" b="0" strike="noStrike" spc="-1" dirty="0">
              <a:latin typeface="Times New Roman"/>
            </a:endParaRPr>
          </a:p>
          <a:p>
            <a:pPr marL="712788" indent="-255588">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Professional ethics (subject)</a:t>
            </a:r>
            <a:endParaRPr lang="en-GB" sz="2400" b="0" strike="noStrike" spc="-1" dirty="0">
              <a:latin typeface="Times New Roman"/>
            </a:endParaRPr>
          </a:p>
          <a:p>
            <a:pPr marL="712788" indent="-255588">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Professional ethics (academic)</a:t>
            </a:r>
            <a:endParaRPr lang="en-GB" sz="2400" b="0" strike="noStrike" spc="-1" dirty="0">
              <a:latin typeface="Times New Roman"/>
            </a:endParaRPr>
          </a:p>
          <a:p>
            <a:pPr marL="712788" indent="-255588">
              <a:lnSpc>
                <a:spcPct val="107000"/>
              </a:lnSpc>
              <a:spcBef>
                <a:spcPts val="1134"/>
              </a:spcBef>
              <a:spcAft>
                <a:spcPts val="1134"/>
              </a:spcAft>
              <a:buClr>
                <a:srgbClr val="000000"/>
              </a:buClr>
              <a:buSzPct val="45000"/>
              <a:buFont typeface="Wingdings" charset="2"/>
              <a:buChar char=""/>
            </a:pPr>
            <a:r>
              <a:rPr lang="en-GB" sz="2400" b="0" strike="noStrike" spc="-1" dirty="0" smtClean="0">
                <a:solidFill>
                  <a:srgbClr val="000000"/>
                </a:solidFill>
                <a:latin typeface="Arial"/>
                <a:ea typeface="Arial Unicode MS"/>
              </a:rPr>
              <a:t>University </a:t>
            </a:r>
            <a:r>
              <a:rPr lang="en-GB" sz="2400" b="0" strike="noStrike" spc="-1" dirty="0">
                <a:solidFill>
                  <a:srgbClr val="000000"/>
                </a:solidFill>
                <a:latin typeface="Arial"/>
                <a:ea typeface="Arial Unicode MS"/>
              </a:rPr>
              <a:t>policy and procedures (e.g. Equality and diversity legislation)</a:t>
            </a:r>
            <a:endParaRPr lang="en-GB" sz="2400" b="0" strike="noStrike" spc="-1" dirty="0">
              <a:latin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26240" y="321840"/>
            <a:ext cx="8137800" cy="1176120"/>
          </a:xfrm>
          <a:prstGeom prst="rect">
            <a:avLst/>
          </a:prstGeom>
          <a:noFill/>
          <a:ln>
            <a:noFill/>
          </a:ln>
        </p:spPr>
        <p:txBody>
          <a:bodyPr lIns="90000" tIns="46800" rIns="90000" bIns="46800" anchor="ctr">
            <a:spAutoFit/>
          </a:bodyPr>
          <a:lstStyle/>
          <a:p>
            <a:r>
              <a:rPr lang="en-US" sz="2800" b="1" strike="noStrike" spc="-1">
                <a:solidFill>
                  <a:srgbClr val="000000"/>
                </a:solidFill>
                <a:latin typeface="Arial"/>
              </a:rPr>
              <a:t>References</a:t>
            </a:r>
            <a:endParaRPr lang="en-US" sz="2800" b="0" strike="noStrike" spc="-1">
              <a:solidFill>
                <a:srgbClr val="000000"/>
              </a:solidFill>
              <a:latin typeface="Calibri"/>
            </a:endParaRPr>
          </a:p>
        </p:txBody>
      </p:sp>
      <p:sp>
        <p:nvSpPr>
          <p:cNvPr id="188" name="TextShape 2"/>
          <p:cNvSpPr txBox="1"/>
          <p:nvPr/>
        </p:nvSpPr>
        <p:spPr>
          <a:xfrm>
            <a:off x="626760" y="1377360"/>
            <a:ext cx="9098640" cy="5796360"/>
          </a:xfrm>
          <a:prstGeom prst="rect">
            <a:avLst/>
          </a:prstGeom>
          <a:noFill/>
          <a:ln>
            <a:noFill/>
          </a:ln>
        </p:spPr>
        <p:txBody>
          <a:bodyPr lIns="90000" tIns="46800" rIns="90000" bIns="46800">
            <a:spAutoFit/>
          </a:bodyPr>
          <a:lstStyle/>
          <a:p>
            <a:pPr marL="432000" indent="-324000">
              <a:lnSpc>
                <a:spcPct val="80000"/>
              </a:lnSpc>
              <a:spcBef>
                <a:spcPts val="1417"/>
              </a:spcBef>
            </a:pPr>
            <a:r>
              <a:rPr lang="en-US" sz="2400" b="0" strike="noStrike" spc="-1">
                <a:solidFill>
                  <a:srgbClr val="000000"/>
                </a:solidFill>
                <a:latin typeface="Arial"/>
              </a:rPr>
              <a:t>Bayers, M., 1989.  </a:t>
            </a:r>
            <a:r>
              <a:rPr lang="en-US" sz="2400" b="0" i="1" strike="noStrike" spc="-1">
                <a:solidFill>
                  <a:srgbClr val="000000"/>
                </a:solidFill>
                <a:latin typeface="Arial"/>
              </a:rPr>
              <a:t>Professional Ethics</a:t>
            </a:r>
            <a:r>
              <a:rPr lang="en-US" sz="2400" b="0" strike="noStrike" spc="-1">
                <a:solidFill>
                  <a:srgbClr val="000000"/>
                </a:solidFill>
                <a:latin typeface="Arial"/>
              </a:rPr>
              <a:t>. 2ed. Belmont, CA: Wadsworth Publishers</a:t>
            </a:r>
          </a:p>
          <a:p>
            <a:pPr marL="432000" indent="-324000">
              <a:lnSpc>
                <a:spcPct val="80000"/>
              </a:lnSpc>
              <a:spcBef>
                <a:spcPts val="1417"/>
              </a:spcBef>
            </a:pPr>
            <a:r>
              <a:rPr lang="en-US" sz="2400" b="0" strike="noStrike" spc="-1">
                <a:solidFill>
                  <a:srgbClr val="000000"/>
                </a:solidFill>
                <a:latin typeface="Arial"/>
              </a:rPr>
              <a:t>Gotterbarn. D., 1991. </a:t>
            </a:r>
            <a:r>
              <a:rPr lang="en-US" sz="2400" b="0" i="1" strike="noStrike" spc="-1">
                <a:solidFill>
                  <a:srgbClr val="000000"/>
                </a:solidFill>
                <a:latin typeface="Arial"/>
              </a:rPr>
              <a:t>Computer Ethics: Responsibility Regained</a:t>
            </a:r>
            <a:r>
              <a:rPr lang="en-US" sz="2400" b="0" strike="noStrike" spc="-1">
                <a:solidFill>
                  <a:srgbClr val="000000"/>
                </a:solidFill>
                <a:latin typeface="Arial"/>
              </a:rPr>
              <a:t>: National Forum: The Phi Kappa Phi Journal, 71 (3), 26-31</a:t>
            </a:r>
          </a:p>
          <a:p>
            <a:pPr marL="432000" indent="-324000">
              <a:lnSpc>
                <a:spcPct val="80000"/>
              </a:lnSpc>
              <a:spcBef>
                <a:spcPts val="1417"/>
              </a:spcBef>
            </a:pPr>
            <a:r>
              <a:rPr lang="en-GB" sz="2400" b="0" strike="noStrike" spc="-1">
                <a:solidFill>
                  <a:srgbClr val="000000"/>
                </a:solidFill>
                <a:latin typeface="Arial"/>
              </a:rPr>
              <a:t>Gottenbarn, D., Miller. M., Rogerson., 1999.  </a:t>
            </a:r>
            <a:r>
              <a:rPr lang="en-GB" sz="2400" b="0" i="1" strike="noStrike" spc="-1">
                <a:solidFill>
                  <a:srgbClr val="000000"/>
                </a:solidFill>
                <a:latin typeface="Arial"/>
              </a:rPr>
              <a:t>Software Engineering code of Ethics Approved</a:t>
            </a:r>
            <a:r>
              <a:rPr lang="en-GB" sz="2400" b="0" strike="noStrike" spc="-1">
                <a:solidFill>
                  <a:srgbClr val="000000"/>
                </a:solidFill>
                <a:latin typeface="Arial"/>
              </a:rPr>
              <a:t>: Communications of the ACM, 42 (10), 102-107 </a:t>
            </a:r>
            <a:endParaRPr lang="en-US" sz="2400" b="0" strike="noStrike" spc="-1">
              <a:solidFill>
                <a:srgbClr val="000000"/>
              </a:solidFill>
              <a:latin typeface="Arial"/>
            </a:endParaRPr>
          </a:p>
          <a:p>
            <a:pPr marL="432000" indent="-324000">
              <a:lnSpc>
                <a:spcPct val="80000"/>
              </a:lnSpc>
              <a:spcBef>
                <a:spcPts val="1417"/>
              </a:spcBef>
            </a:pPr>
            <a:r>
              <a:rPr lang="en-US" sz="2400" b="0" strike="noStrike" spc="-1">
                <a:solidFill>
                  <a:srgbClr val="000000"/>
                </a:solidFill>
                <a:latin typeface="Arial"/>
              </a:rPr>
              <a:t>Nessenbaum. H., 1995.  </a:t>
            </a:r>
            <a:r>
              <a:rPr lang="en-US" sz="2400" b="0" i="1" strike="noStrike" spc="-1">
                <a:solidFill>
                  <a:srgbClr val="000000"/>
                </a:solidFill>
                <a:latin typeface="Arial"/>
              </a:rPr>
              <a:t>Computer and Accountability</a:t>
            </a:r>
            <a:r>
              <a:rPr lang="en-US" sz="2400" b="0" strike="noStrike" spc="-1">
                <a:solidFill>
                  <a:srgbClr val="000000"/>
                </a:solidFill>
                <a:latin typeface="Arial"/>
              </a:rPr>
              <a:t>: Computing Ethics and Social Values.  Englewood Cliffs, NJ: Prentice Hall.</a:t>
            </a:r>
            <a:r>
              <a:rPr lang="en-GB" sz="2400" b="0" strike="noStrike" spc="-1">
                <a:solidFill>
                  <a:srgbClr val="000000"/>
                </a:solidFill>
                <a:latin typeface="Arial"/>
              </a:rPr>
              <a:t> </a:t>
            </a:r>
            <a:endParaRPr lang="en-US" sz="2400" b="0" strike="noStrike" spc="-1">
              <a:solidFill>
                <a:srgbClr val="000000"/>
              </a:solidFill>
              <a:latin typeface="Arial"/>
            </a:endParaRPr>
          </a:p>
          <a:p>
            <a:pPr marL="432000" indent="-324000">
              <a:lnSpc>
                <a:spcPct val="80000"/>
              </a:lnSpc>
              <a:spcBef>
                <a:spcPts val="1417"/>
              </a:spcBef>
            </a:pPr>
            <a:r>
              <a:rPr lang="en-GB" sz="2400" b="0" strike="noStrike" spc="-1">
                <a:solidFill>
                  <a:srgbClr val="000000"/>
                </a:solidFill>
                <a:latin typeface="Arial"/>
              </a:rPr>
              <a:t>Tavani, K., 2004.  </a:t>
            </a:r>
            <a:r>
              <a:rPr lang="en-GB" sz="2400" b="0" i="1" strike="noStrike" spc="-1">
                <a:solidFill>
                  <a:srgbClr val="000000"/>
                </a:solidFill>
                <a:latin typeface="Arial"/>
              </a:rPr>
              <a:t>Ethics &amp; Technology: Ethical Issues in Age of Information and Communication Technology.</a:t>
            </a:r>
            <a:r>
              <a:rPr lang="en-GB" sz="2400" b="0" strike="noStrike" spc="-1">
                <a:solidFill>
                  <a:srgbClr val="000000"/>
                </a:solidFill>
                <a:latin typeface="Arial"/>
              </a:rPr>
              <a:t>  Wiley: USA </a:t>
            </a:r>
            <a:endParaRPr lang="en-US" sz="2400" b="0" strike="noStrike" spc="-1">
              <a:solidFill>
                <a:srgbClr val="000000"/>
              </a:solidFill>
              <a:latin typeface="Arial"/>
            </a:endParaRPr>
          </a:p>
          <a:p>
            <a:pPr marL="432000" indent="-324000">
              <a:lnSpc>
                <a:spcPct val="80000"/>
              </a:lnSpc>
              <a:spcBef>
                <a:spcPts val="1417"/>
              </a:spcBef>
            </a:pPr>
            <a:r>
              <a:rPr lang="en-GB" sz="2400" b="0" strike="noStrike" spc="-1">
                <a:solidFill>
                  <a:srgbClr val="000000"/>
                </a:solidFill>
                <a:latin typeface="Arial"/>
              </a:rPr>
              <a:t>Lecture slides are partly based on chapter 4 of Tavani, K., 2004.  </a:t>
            </a:r>
            <a:r>
              <a:rPr lang="en-GB" sz="2400" b="0" i="1" strike="noStrike" spc="-1">
                <a:solidFill>
                  <a:srgbClr val="000000"/>
                </a:solidFill>
                <a:latin typeface="Arial"/>
              </a:rPr>
              <a:t>Ethics &amp; Technology: Ethical Issues in Age of Information and Communication Technology.</a:t>
            </a:r>
            <a:r>
              <a:rPr lang="en-GB" sz="2400" b="0" strike="noStrike" spc="-1">
                <a:solidFill>
                  <a:srgbClr val="000000"/>
                </a:solidFill>
                <a:latin typeface="Arial"/>
              </a:rPr>
              <a:t>  Wiley: USA </a:t>
            </a:r>
            <a:endParaRPr lang="en-US" sz="24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What is Ethics?</a:t>
            </a:r>
            <a:endParaRPr lang="en-US" sz="2800" b="0" strike="noStrike" spc="-1">
              <a:solidFill>
                <a:srgbClr val="000000"/>
              </a:solidFill>
              <a:latin typeface="Arial"/>
            </a:endParaRPr>
          </a:p>
        </p:txBody>
      </p:sp>
      <p:sp>
        <p:nvSpPr>
          <p:cNvPr id="106" name="TextShape 2"/>
          <p:cNvSpPr txBox="1"/>
          <p:nvPr/>
        </p:nvSpPr>
        <p:spPr>
          <a:xfrm>
            <a:off x="468000" y="1414440"/>
            <a:ext cx="9499680" cy="5319720"/>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A professional code of conduct?</a:t>
            </a:r>
            <a:endParaRPr lang="en-GB" sz="2400" b="0" strike="noStrike" spc="-1" dirty="0">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A set of morals?</a:t>
            </a:r>
            <a:endParaRPr lang="en-GB" sz="2400" b="0" strike="noStrike" spc="-1" dirty="0">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The science of morality?</a:t>
            </a:r>
            <a:endParaRPr lang="en-GB" sz="2400" b="0" strike="noStrike" spc="-1" dirty="0">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The study of which options is good or bad?</a:t>
            </a:r>
            <a:endParaRPr lang="en-GB" sz="2400" b="0" strike="noStrike" spc="-1" dirty="0">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Moral Philosophy?</a:t>
            </a:r>
            <a:endParaRPr lang="en-GB" sz="24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Other Sources of information</a:t>
            </a:r>
            <a:endParaRPr lang="en-US" sz="2800" b="0" strike="noStrike" spc="-1">
              <a:solidFill>
                <a:srgbClr val="000000"/>
              </a:solidFill>
              <a:latin typeface="Arial"/>
            </a:endParaRPr>
          </a:p>
        </p:txBody>
      </p:sp>
      <p:sp>
        <p:nvSpPr>
          <p:cNvPr id="190" name="TextShape 2"/>
          <p:cNvSpPr txBox="1"/>
          <p:nvPr/>
        </p:nvSpPr>
        <p:spPr>
          <a:xfrm>
            <a:off x="452520" y="1199520"/>
            <a:ext cx="9499680" cy="3499548"/>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Faculty Research leads -</a:t>
            </a:r>
            <a:endParaRPr lang="en-GB" sz="2400" b="0" strike="noStrike" spc="-1" dirty="0">
              <a:latin typeface="Times New Roman"/>
            </a:endParaRPr>
          </a:p>
          <a:p>
            <a:pPr marL="627063" lvl="1" indent="-19685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Owen Richards (esx072@coventry.ac.uk)</a:t>
            </a:r>
            <a:endParaRPr lang="en-GB" sz="2400" b="0" strike="noStrike" spc="-1" dirty="0">
              <a:latin typeface="Times New Roman"/>
            </a:endParaRPr>
          </a:p>
          <a:p>
            <a:pPr marL="627063" lvl="1" indent="-196850">
              <a:lnSpc>
                <a:spcPct val="107000"/>
              </a:lnSpc>
              <a:spcBef>
                <a:spcPts val="1134"/>
              </a:spcBef>
              <a:spcAft>
                <a:spcPts val="1134"/>
              </a:spcAft>
              <a:buClr>
                <a:srgbClr val="000000"/>
              </a:buClr>
              <a:buSzPct val="45000"/>
              <a:buFont typeface="Wingdings" charset="2"/>
              <a:buChar char=""/>
            </a:pPr>
            <a:r>
              <a:rPr lang="en-GB" sz="2400" b="0" strike="noStrike" spc="-1" dirty="0">
                <a:solidFill>
                  <a:srgbClr val="000000"/>
                </a:solidFill>
                <a:latin typeface="Arial"/>
                <a:ea typeface="Arial Unicode MS"/>
              </a:rPr>
              <a:t>Joel Gibbs (ethics.eec@coventry.ac.uk)</a:t>
            </a:r>
            <a:endParaRPr lang="en-GB" sz="2400" b="0" strike="noStrike" spc="-1" dirty="0">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latin typeface="Arial"/>
                <a:ea typeface="Arial Unicode MS"/>
              </a:rPr>
              <a:t>ACM, IEEE &amp; BCS professional ethics</a:t>
            </a:r>
            <a:endParaRPr lang="en-GB" sz="2400" b="0" strike="noStrike" spc="-1" dirty="0">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dirty="0">
                <a:latin typeface="Arial"/>
                <a:ea typeface="Arial Unicode MS"/>
              </a:rPr>
              <a:t>Computer Professionals for Social Responsibility (http://www.cpsr.org)</a:t>
            </a:r>
            <a:endParaRPr lang="en-GB" sz="2400" b="0" strike="noStrike" spc="-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Professional ethics</a:t>
            </a:r>
            <a:endParaRPr lang="en-US" sz="2800" b="0" strike="noStrike" spc="-1">
              <a:solidFill>
                <a:srgbClr val="000000"/>
              </a:solidFill>
              <a:latin typeface="Arial"/>
            </a:endParaRPr>
          </a:p>
        </p:txBody>
      </p:sp>
      <p:sp>
        <p:nvSpPr>
          <p:cNvPr id="108" name="TextShape 2"/>
          <p:cNvSpPr txBox="1"/>
          <p:nvPr/>
        </p:nvSpPr>
        <p:spPr>
          <a:xfrm>
            <a:off x="468000" y="1414440"/>
            <a:ext cx="9499680" cy="5319720"/>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Most professional bodies have a statement of professional ethics</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This statement says what is ethical behaviour for a member of that profession – essentially a code of conduct</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May concern itself with the ethical implications of that discipline</a:t>
            </a:r>
            <a:endParaRPr lang="en-GB" sz="2400" b="0" strike="noStrike" spc="-1">
              <a:solidFill>
                <a:srgbClr val="000000"/>
              </a:solidFill>
              <a:latin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Ethics and Morality?</a:t>
            </a:r>
            <a:endParaRPr lang="en-US" sz="2800" b="0" strike="noStrike" spc="-1">
              <a:solidFill>
                <a:srgbClr val="000000"/>
              </a:solidFill>
              <a:latin typeface="Arial"/>
            </a:endParaRPr>
          </a:p>
        </p:txBody>
      </p:sp>
      <p:sp>
        <p:nvSpPr>
          <p:cNvPr id="110" name="TextShape 2"/>
          <p:cNvSpPr txBox="1"/>
          <p:nvPr/>
        </p:nvSpPr>
        <p:spPr>
          <a:xfrm>
            <a:off x="468000" y="1414440"/>
            <a:ext cx="9499680" cy="5319720"/>
          </a:xfrm>
          <a:prstGeom prst="rect">
            <a:avLst/>
          </a:prstGeom>
          <a:noFill/>
          <a:ln>
            <a:noFill/>
          </a:ln>
        </p:spPr>
        <p:txBody>
          <a:bodyPr lIns="0" tIns="0" rIns="0" bIns="0">
            <a:spAutoFit/>
          </a:bodyPr>
          <a:lstStyle/>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Large overlap between morality and ethics</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Morality is more concerned with common consensus</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Ethics is more concerned with reasoning</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Ethics are normally codable</a:t>
            </a:r>
            <a:endParaRPr lang="en-GB" sz="2400" b="0" strike="noStrike" spc="-1">
              <a:solidFill>
                <a:srgbClr val="000000"/>
              </a:solidFill>
              <a:latin typeface="Times New Roman"/>
            </a:endParaRPr>
          </a:p>
          <a:p>
            <a:pPr marL="198360" indent="-198360">
              <a:lnSpc>
                <a:spcPct val="107000"/>
              </a:lnSpc>
              <a:spcBef>
                <a:spcPts val="1134"/>
              </a:spcBef>
              <a:spcAft>
                <a:spcPts val="1134"/>
              </a:spcAft>
              <a:buClr>
                <a:srgbClr val="000000"/>
              </a:buClr>
              <a:buSzPct val="45000"/>
              <a:buFont typeface="Wingdings" charset="2"/>
              <a:buChar char=""/>
            </a:pPr>
            <a:r>
              <a:rPr lang="en-GB" sz="2400" b="0" strike="noStrike" spc="-1">
                <a:solidFill>
                  <a:srgbClr val="000000"/>
                </a:solidFill>
                <a:latin typeface="Arial"/>
                <a:ea typeface="Arial Unicode MS"/>
              </a:rPr>
              <a:t>Morality may not be</a:t>
            </a:r>
            <a:endParaRPr lang="en-GB" sz="2400" b="0" strike="noStrike" spc="-1">
              <a:solidFill>
                <a:srgbClr val="000000"/>
              </a:solidFill>
              <a:latin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01320"/>
            <a:ext cx="9071640" cy="609398"/>
          </a:xfrm>
        </p:spPr>
        <p:txBody>
          <a:bodyPr/>
          <a:lstStyle/>
          <a:p>
            <a:r>
              <a:rPr lang="en-US" dirty="0" smtClean="0"/>
              <a:t>Ethical Element in IT</a:t>
            </a:r>
            <a:endParaRPr lang="en-US" dirty="0"/>
          </a:p>
        </p:txBody>
      </p:sp>
      <p:sp>
        <p:nvSpPr>
          <p:cNvPr id="3" name="Text Placeholder 2"/>
          <p:cNvSpPr>
            <a:spLocks noGrp="1"/>
          </p:cNvSpPr>
          <p:nvPr>
            <p:ph type="body"/>
          </p:nvPr>
        </p:nvSpPr>
        <p:spPr/>
        <p:txBody>
          <a:bodyPr/>
          <a:lstStyle/>
          <a:p>
            <a:r>
              <a:rPr lang="en-US" dirty="0" smtClean="0"/>
              <a:t>Privacy</a:t>
            </a:r>
          </a:p>
          <a:p>
            <a:r>
              <a:rPr lang="en-US" dirty="0" smtClean="0"/>
              <a:t>Accuracy </a:t>
            </a:r>
          </a:p>
          <a:p>
            <a:r>
              <a:rPr lang="en-US" dirty="0" err="1" smtClean="0"/>
              <a:t>Accesibility</a:t>
            </a:r>
            <a:endParaRPr lang="en-US" dirty="0" smtClean="0"/>
          </a:p>
          <a:p>
            <a:r>
              <a:rPr lang="en-US" smtClean="0"/>
              <a:t>Property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920" y="584280"/>
            <a:ext cx="8309160" cy="590040"/>
          </a:xfrm>
          <a:prstGeom prst="rect">
            <a:avLst/>
          </a:prstGeom>
          <a:noFill/>
          <a:ln>
            <a:noFill/>
          </a:ln>
        </p:spPr>
        <p:txBody>
          <a:bodyPr lIns="0" tIns="0" rIns="0" bIns="0">
            <a:spAutoFit/>
          </a:bodyPr>
          <a:lstStyle/>
          <a:p>
            <a:pPr>
              <a:lnSpc>
                <a:spcPct val="107000"/>
              </a:lnSpc>
            </a:pPr>
            <a:r>
              <a:rPr lang="en-GB" sz="2800" b="1" strike="noStrike" spc="-1">
                <a:solidFill>
                  <a:srgbClr val="000000"/>
                </a:solidFill>
                <a:latin typeface="Arial"/>
              </a:rPr>
              <a:t>Two key principles</a:t>
            </a:r>
            <a:endParaRPr lang="en-US" sz="2800" b="0" strike="noStrike" spc="-1">
              <a:solidFill>
                <a:srgbClr val="000000"/>
              </a:solidFill>
              <a:latin typeface="Arial"/>
            </a:endParaRPr>
          </a:p>
        </p:txBody>
      </p:sp>
      <p:sp>
        <p:nvSpPr>
          <p:cNvPr id="112" name="TextShape 2"/>
          <p:cNvSpPr txBox="1"/>
          <p:nvPr/>
        </p:nvSpPr>
        <p:spPr>
          <a:xfrm>
            <a:off x="2760480" y="2610000"/>
            <a:ext cx="5115960" cy="2042640"/>
          </a:xfrm>
          <a:prstGeom prst="rect">
            <a:avLst/>
          </a:prstGeom>
          <a:noFill/>
          <a:ln>
            <a:noFill/>
          </a:ln>
        </p:spPr>
        <p:txBody>
          <a:bodyPr lIns="0" tIns="0" rIns="0" bIns="0">
            <a:spAutoFit/>
          </a:bodyPr>
          <a:lstStyle/>
          <a:p>
            <a:pPr marL="198360" indent="-198360" algn="ctr">
              <a:lnSpc>
                <a:spcPct val="107000"/>
              </a:lnSpc>
              <a:spcBef>
                <a:spcPts val="1134"/>
              </a:spcBef>
              <a:spcAft>
                <a:spcPts val="1134"/>
              </a:spcAft>
            </a:pPr>
            <a:r>
              <a:rPr lang="en-GB" sz="5400" b="0" strike="noStrike" spc="-1">
                <a:solidFill>
                  <a:srgbClr val="000000"/>
                </a:solidFill>
                <a:latin typeface="Arial"/>
                <a:ea typeface="Arial Unicode MS"/>
              </a:rPr>
              <a:t>Do no harm</a:t>
            </a:r>
            <a:endParaRPr lang="en-GB" sz="5400" b="0" strike="noStrike" spc="-1">
              <a:solidFill>
                <a:srgbClr val="000000"/>
              </a:solidFill>
              <a:latin typeface="Times New Roman"/>
            </a:endParaRPr>
          </a:p>
          <a:p>
            <a:pPr marL="198360" indent="-198360" algn="ctr">
              <a:lnSpc>
                <a:spcPct val="107000"/>
              </a:lnSpc>
              <a:spcBef>
                <a:spcPts val="1134"/>
              </a:spcBef>
              <a:spcAft>
                <a:spcPts val="1134"/>
              </a:spcAft>
            </a:pPr>
            <a:r>
              <a:rPr lang="en-GB" sz="5400" b="0" strike="noStrike" spc="-1">
                <a:solidFill>
                  <a:srgbClr val="000000"/>
                </a:solidFill>
                <a:latin typeface="Arial"/>
                <a:ea typeface="Arial Unicode MS"/>
              </a:rPr>
              <a:t>Do good</a:t>
            </a:r>
            <a:endParaRPr lang="en-GB" sz="5400" b="0" strike="noStrike" spc="-1">
              <a:solidFill>
                <a:srgbClr val="00000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276120" y="238320"/>
            <a:ext cx="8795520" cy="1274040"/>
          </a:xfrm>
          <a:prstGeom prst="rect">
            <a:avLst/>
          </a:prstGeom>
          <a:noFill/>
          <a:ln>
            <a:noFill/>
          </a:ln>
        </p:spPr>
        <p:txBody>
          <a:bodyPr lIns="90000" tIns="46800" rIns="90000" bIns="46800" anchor="ctr">
            <a:spAutoFit/>
          </a:bodyPr>
          <a:lstStyle/>
          <a:p>
            <a:r>
              <a:rPr lang="en-US" sz="2800" b="1" strike="noStrike" spc="-1">
                <a:solidFill>
                  <a:srgbClr val="0D2629"/>
                </a:solidFill>
                <a:latin typeface="Arial"/>
              </a:rPr>
              <a:t>Professional Ethics in IT</a:t>
            </a:r>
            <a:endParaRPr lang="en-US" sz="2800" b="0" strike="noStrike" spc="-1">
              <a:solidFill>
                <a:srgbClr val="000000"/>
              </a:solidFill>
              <a:latin typeface="Calibri"/>
            </a:endParaRPr>
          </a:p>
        </p:txBody>
      </p:sp>
      <p:sp>
        <p:nvSpPr>
          <p:cNvPr id="114" name="TextShape 2"/>
          <p:cNvSpPr txBox="1"/>
          <p:nvPr/>
        </p:nvSpPr>
        <p:spPr>
          <a:xfrm>
            <a:off x="613800" y="1276920"/>
            <a:ext cx="8043120" cy="5796360"/>
          </a:xfrm>
          <a:prstGeom prst="rect">
            <a:avLst/>
          </a:prstGeom>
          <a:noFill/>
          <a:ln>
            <a:noFill/>
          </a:ln>
        </p:spPr>
        <p:txBody>
          <a:bodyPr lIns="90000" tIns="46800" rIns="90000" bIns="46800">
            <a:spAutoFit/>
          </a:bodyPr>
          <a:lstStyle/>
          <a:p>
            <a:pPr marL="536400" indent="-536400">
              <a:spcBef>
                <a:spcPts val="799"/>
              </a:spcBef>
              <a:buClr>
                <a:srgbClr val="3C605F"/>
              </a:buClr>
              <a:buSzPct val="45000"/>
              <a:buFont typeface="Wingdings" charset="2"/>
              <a:buChar char=""/>
            </a:pPr>
            <a:r>
              <a:rPr lang="en-US" sz="2400" b="0" strike="noStrike" spc="-1">
                <a:solidFill>
                  <a:srgbClr val="000000"/>
                </a:solidFill>
                <a:latin typeface="Arial"/>
              </a:rPr>
              <a:t>Professional ethics in context of computing</a:t>
            </a:r>
          </a:p>
          <a:p>
            <a:pPr marL="536400" indent="-536400">
              <a:spcBef>
                <a:spcPts val="799"/>
              </a:spcBef>
              <a:buClr>
                <a:srgbClr val="3C605F"/>
              </a:buClr>
              <a:buSzPct val="45000"/>
              <a:buFont typeface="Wingdings" charset="2"/>
              <a:buChar char=""/>
            </a:pPr>
            <a:r>
              <a:rPr lang="en-US" sz="2400" b="0" strike="noStrike" spc="-1">
                <a:solidFill>
                  <a:srgbClr val="000000"/>
                </a:solidFill>
                <a:latin typeface="Arial"/>
              </a:rPr>
              <a:t>Professional code of ethics and their functionality</a:t>
            </a:r>
          </a:p>
          <a:p>
            <a:pPr marL="536400" indent="-536400">
              <a:spcBef>
                <a:spcPts val="799"/>
              </a:spcBef>
              <a:buClr>
                <a:srgbClr val="3C605F"/>
              </a:buClr>
              <a:buSzPct val="45000"/>
              <a:buFont typeface="Wingdings" charset="2"/>
              <a:buChar char=""/>
            </a:pPr>
            <a:r>
              <a:rPr lang="en-US" sz="2400" b="0" strike="noStrike" spc="-1">
                <a:solidFill>
                  <a:srgbClr val="000000"/>
                </a:solidFill>
                <a:latin typeface="Arial"/>
              </a:rPr>
              <a:t>Professional code of conduct for computing professionals</a:t>
            </a:r>
          </a:p>
          <a:p>
            <a:pPr marL="536400" indent="-536400">
              <a:spcBef>
                <a:spcPts val="799"/>
              </a:spcBef>
              <a:buClr>
                <a:srgbClr val="3C605F"/>
              </a:buClr>
              <a:buSzPct val="45000"/>
              <a:buFont typeface="Wingdings" charset="2"/>
              <a:buChar char=""/>
            </a:pPr>
            <a:r>
              <a:rPr lang="en-US" sz="2400" b="0" strike="noStrike" spc="-1">
                <a:solidFill>
                  <a:srgbClr val="000000"/>
                </a:solidFill>
                <a:latin typeface="Arial"/>
              </a:rPr>
              <a:t>Moral responsibilities of computing professionals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4161</TotalTime>
  <Words>2893</Words>
  <Application>Microsoft Office PowerPoint</Application>
  <PresentationFormat>Custom</PresentationFormat>
  <Paragraphs>285</Paragraphs>
  <Slides>40</Slides>
  <Notes>13</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Office Theme</vt:lpstr>
      <vt:lpstr>Slide 1</vt:lpstr>
      <vt:lpstr>Slide 2</vt:lpstr>
      <vt:lpstr>Slide 3</vt:lpstr>
      <vt:lpstr>Slide 4</vt:lpstr>
      <vt:lpstr>Slide 5</vt:lpstr>
      <vt:lpstr>Slide 6</vt:lpstr>
      <vt:lpstr>Ethical Element in IT</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Faye Mitchell</dc:creator>
  <dc:description/>
  <cp:lastModifiedBy>Bikash Ghimirey</cp:lastModifiedBy>
  <cp:revision>59</cp:revision>
  <cp:lastPrinted>2004-12-14T17:46:02Z</cp:lastPrinted>
  <dcterms:created xsi:type="dcterms:W3CDTF">2004-05-21T19:42:47Z</dcterms:created>
  <dcterms:modified xsi:type="dcterms:W3CDTF">2021-08-25T03:46:57Z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