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5345" r:id="rId2"/>
    <p:sldMasterId id="2147485357" r:id="rId3"/>
  </p:sldMasterIdLst>
  <p:notesMasterIdLst>
    <p:notesMasterId r:id="rId68"/>
  </p:notesMasterIdLst>
  <p:handoutMasterIdLst>
    <p:handoutMasterId r:id="rId69"/>
  </p:handoutMasterIdLst>
  <p:sldIdLst>
    <p:sldId id="256" r:id="rId4"/>
    <p:sldId id="661" r:id="rId5"/>
    <p:sldId id="574" r:id="rId6"/>
    <p:sldId id="575" r:id="rId7"/>
    <p:sldId id="576" r:id="rId8"/>
    <p:sldId id="578" r:id="rId9"/>
    <p:sldId id="577" r:id="rId10"/>
    <p:sldId id="579" r:id="rId11"/>
    <p:sldId id="582" r:id="rId12"/>
    <p:sldId id="583" r:id="rId13"/>
    <p:sldId id="584" r:id="rId14"/>
    <p:sldId id="581" r:id="rId15"/>
    <p:sldId id="586" r:id="rId16"/>
    <p:sldId id="662" r:id="rId17"/>
    <p:sldId id="666" r:id="rId18"/>
    <p:sldId id="580" r:id="rId19"/>
    <p:sldId id="589" r:id="rId20"/>
    <p:sldId id="684" r:id="rId21"/>
    <p:sldId id="590" r:id="rId22"/>
    <p:sldId id="591" r:id="rId23"/>
    <p:sldId id="594" r:id="rId24"/>
    <p:sldId id="620" r:id="rId25"/>
    <p:sldId id="621" r:id="rId26"/>
    <p:sldId id="623" r:id="rId27"/>
    <p:sldId id="624" r:id="rId28"/>
    <p:sldId id="625" r:id="rId29"/>
    <p:sldId id="626" r:id="rId30"/>
    <p:sldId id="627" r:id="rId31"/>
    <p:sldId id="628" r:id="rId32"/>
    <p:sldId id="629" r:id="rId33"/>
    <p:sldId id="630" r:id="rId34"/>
    <p:sldId id="631" r:id="rId35"/>
    <p:sldId id="632" r:id="rId36"/>
    <p:sldId id="633" r:id="rId37"/>
    <p:sldId id="634" r:id="rId38"/>
    <p:sldId id="635" r:id="rId39"/>
    <p:sldId id="636" r:id="rId40"/>
    <p:sldId id="637" r:id="rId41"/>
    <p:sldId id="638" r:id="rId42"/>
    <p:sldId id="639" r:id="rId43"/>
    <p:sldId id="640" r:id="rId44"/>
    <p:sldId id="641" r:id="rId45"/>
    <p:sldId id="642" r:id="rId46"/>
    <p:sldId id="643" r:id="rId47"/>
    <p:sldId id="644" r:id="rId48"/>
    <p:sldId id="645" r:id="rId49"/>
    <p:sldId id="670" r:id="rId50"/>
    <p:sldId id="681" r:id="rId51"/>
    <p:sldId id="672" r:id="rId52"/>
    <p:sldId id="674" r:id="rId53"/>
    <p:sldId id="676" r:id="rId54"/>
    <p:sldId id="675" r:id="rId55"/>
    <p:sldId id="673" r:id="rId56"/>
    <p:sldId id="680" r:id="rId57"/>
    <p:sldId id="682" r:id="rId58"/>
    <p:sldId id="671" r:id="rId59"/>
    <p:sldId id="654" r:id="rId60"/>
    <p:sldId id="677" r:id="rId61"/>
    <p:sldId id="655" r:id="rId62"/>
    <p:sldId id="685" r:id="rId63"/>
    <p:sldId id="679" r:id="rId64"/>
    <p:sldId id="652" r:id="rId65"/>
    <p:sldId id="686" r:id="rId66"/>
    <p:sldId id="668" r:id="rId67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xxskataoka" initials="x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339933"/>
    <a:srgbClr val="0000FF"/>
    <a:srgbClr val="0000CC"/>
    <a:srgbClr val="008000"/>
    <a:srgbClr val="CC0000"/>
    <a:srgbClr val="FF99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53" autoAdjust="0"/>
    <p:restoredTop sz="80874" autoAdjust="0"/>
  </p:normalViewPr>
  <p:slideViewPr>
    <p:cSldViewPr showGuides="1">
      <p:cViewPr varScale="1">
        <p:scale>
          <a:sx n="94" d="100"/>
          <a:sy n="94" d="100"/>
        </p:scale>
        <p:origin x="11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-2010" y="-10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1T17:43:17.97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1" tIns="47730" rIns="95461" bIns="4773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 Unicode" pitchFamily="34" charset="0"/>
                <a:ea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1" tIns="47730" rIns="95461" bIns="4773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Sans Unicode" pitchFamily="34" charset="0"/>
                <a:ea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1" tIns="47730" rIns="95461" bIns="4773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 Unicode" pitchFamily="34" charset="0"/>
                <a:ea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1" tIns="47730" rIns="95461" bIns="4773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Sans Unicode" pitchFamily="34" charset="0"/>
                <a:ea typeface="メイリオ" pitchFamily="50" charset="-128"/>
              </a:defRPr>
            </a:lvl1pPr>
          </a:lstStyle>
          <a:p>
            <a:pPr>
              <a:defRPr/>
            </a:pPr>
            <a:fld id="{476FD773-A163-4E52-B3B0-05836360470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2267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1" tIns="47730" rIns="95461" bIns="4773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 Unicode" pitchFamily="34" charset="0"/>
                <a:ea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1" tIns="47730" rIns="95461" bIns="4773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Sans Unicode" pitchFamily="34" charset="0"/>
                <a:ea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1155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1" tIns="47730" rIns="95461" bIns="477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dirty="0"/>
              <a:t>マスタ テキストの書式設定</a:t>
            </a:r>
          </a:p>
          <a:p>
            <a:pPr lvl="1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1" tIns="47730" rIns="95461" bIns="4773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Lucida Sans Unicode" pitchFamily="34" charset="0"/>
                <a:ea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1" tIns="47730" rIns="95461" bIns="4773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Sans Unicode" pitchFamily="34" charset="0"/>
                <a:ea typeface="メイリオ" pitchFamily="50" charset="-128"/>
              </a:defRPr>
            </a:lvl1pPr>
          </a:lstStyle>
          <a:p>
            <a:pPr>
              <a:defRPr/>
            </a:pPr>
            <a:fld id="{44B2E4C5-0422-4D24-ACE2-A24E4F992E0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203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Lucida Sans Unicode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Lucida Sans Unicode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Lucida Sans Unicode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Lucida Sans Unicode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Lucida Sans Unicode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8867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8374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596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6921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321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8568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817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5345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4564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7478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1296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3712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02625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9787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9399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0180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915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1662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0711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28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902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29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4400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30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884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5769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31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453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32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9650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33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447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34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6999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35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45520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36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4760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37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90297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38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6684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39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8115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40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637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7739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41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72742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42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09068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43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50468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44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1053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45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439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46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582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49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39773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50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8243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57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64567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59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336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02004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62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36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657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982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803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684">
              <a:defRPr/>
            </a:pP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E4C5-0422-4D24-ACE2-A24E4F992E0C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08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>
          <a:xfrm>
            <a:off x="468313" y="3573463"/>
            <a:ext cx="8207375" cy="71437"/>
          </a:xfrm>
          <a:prstGeom prst="roundRect">
            <a:avLst/>
          </a:prstGeom>
          <a:gradFill>
            <a:gsLst>
              <a:gs pos="0">
                <a:srgbClr val="99CCFF"/>
              </a:gs>
              <a:gs pos="50000">
                <a:srgbClr val="99CCFF"/>
              </a:gs>
              <a:gs pos="100000">
                <a:srgbClr val="6699FF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latin typeface="Lucida Sans Unicode" pitchFamily="34" charset="0"/>
              <a:ea typeface="メイリオ" pitchFamily="50" charset="-128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6967"/>
            <a:ext cx="7772400" cy="1470025"/>
          </a:xfrm>
          <a:effectLst/>
        </p:spPr>
        <p:txBody>
          <a:bodyPr/>
          <a:lstStyle>
            <a:lvl1pPr>
              <a:defRPr sz="4400" b="1" baseline="0">
                <a:effectLst/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>
                <a:effectLst/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Lucida Sans Unicode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Lucida Sans Unicode" pitchFamily="34" charset="0"/>
                <a:ea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Sans Unicode" pitchFamily="34" charset="0"/>
              </a:defRPr>
            </a:lvl1pPr>
          </a:lstStyle>
          <a:p>
            <a:pPr>
              <a:defRPr/>
            </a:pPr>
            <a:fld id="{54DCD633-687E-4BB1-B903-0B086994E12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071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cida Sans Unicode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ucida Sans Unicode" pitchFamily="34" charset="0"/>
              </a:defRPr>
            </a:lvl1pPr>
            <a:lvl2pPr>
              <a:defRPr>
                <a:latin typeface="Lucida Sans Unicode" pitchFamily="34" charset="0"/>
              </a:defRPr>
            </a:lvl2pPr>
            <a:lvl3pPr>
              <a:defRPr>
                <a:latin typeface="Lucida Sans Unicode" pitchFamily="34" charset="0"/>
              </a:defRPr>
            </a:lvl3pPr>
            <a:lvl4pPr>
              <a:defRPr>
                <a:latin typeface="Lucida Sans Unicode" pitchFamily="34" charset="0"/>
              </a:defRPr>
            </a:lvl4pPr>
            <a:lvl5pPr>
              <a:defRPr>
                <a:latin typeface="Lucida Sans Unicode" pitchFamily="34" charset="0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C4BCB-BFFF-40F9-9DDC-9FABC121C27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29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>
            <a:lvl1pPr>
              <a:defRPr>
                <a:latin typeface="Lucida Sans Unicode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>
            <a:lvl1pPr>
              <a:defRPr>
                <a:latin typeface="Lucida Sans Unicode" pitchFamily="34" charset="0"/>
              </a:defRPr>
            </a:lvl1pPr>
            <a:lvl2pPr>
              <a:defRPr>
                <a:latin typeface="Lucida Sans Unicode" pitchFamily="34" charset="0"/>
              </a:defRPr>
            </a:lvl2pPr>
            <a:lvl3pPr>
              <a:defRPr>
                <a:latin typeface="Lucida Sans Unicode" pitchFamily="34" charset="0"/>
              </a:defRPr>
            </a:lvl3pPr>
            <a:lvl4pPr>
              <a:defRPr>
                <a:latin typeface="Lucida Sans Unicode" pitchFamily="34" charset="0"/>
              </a:defRPr>
            </a:lvl4pPr>
            <a:lvl5pPr>
              <a:defRPr>
                <a:latin typeface="Lucida Sans Unicode" pitchFamily="34" charset="0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29176-BE5C-431D-9DCD-9D964D7807D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51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17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34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906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459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35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54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4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2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cida Sans Unicode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Lucida Sans Unicode" pitchFamily="34" charset="0"/>
              </a:defRPr>
            </a:lvl1pPr>
            <a:lvl2pPr>
              <a:defRPr>
                <a:latin typeface="Lucida Sans Unicode" pitchFamily="34" charset="0"/>
              </a:defRPr>
            </a:lvl2pPr>
            <a:lvl3pPr>
              <a:defRPr>
                <a:latin typeface="Lucida Sans Unicode" pitchFamily="34" charset="0"/>
              </a:defRPr>
            </a:lvl3pPr>
            <a:lvl4pPr>
              <a:defRPr>
                <a:latin typeface="Lucida Sans Unicode" pitchFamily="34" charset="0"/>
              </a:defRPr>
            </a:lvl4pPr>
            <a:lvl5pPr>
              <a:defRPr>
                <a:latin typeface="Lucida Sans Unicode" pitchFamily="34" charset="0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5A4DC-396E-4F8B-9769-B189582962B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2998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200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84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60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40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12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5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1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66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183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4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Lucida Sans Unicode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Lucida Sans Unicode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EC88B-2F98-4BE3-A105-42D53FD2885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8689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418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256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516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cida Sans Unicode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>
                <a:latin typeface="Lucida Sans Unicode" pitchFamily="34" charset="0"/>
              </a:defRPr>
            </a:lvl1pPr>
            <a:lvl2pPr>
              <a:defRPr sz="2400">
                <a:latin typeface="Lucida Sans Unicode" pitchFamily="34" charset="0"/>
              </a:defRPr>
            </a:lvl2pPr>
            <a:lvl3pPr>
              <a:defRPr sz="2000">
                <a:latin typeface="Lucida Sans Unicode" pitchFamily="34" charset="0"/>
              </a:defRPr>
            </a:lvl3pPr>
            <a:lvl4pPr>
              <a:defRPr sz="1800">
                <a:latin typeface="Lucida Sans Unicode" pitchFamily="34" charset="0"/>
              </a:defRPr>
            </a:lvl4pPr>
            <a:lvl5pPr>
              <a:defRPr sz="1800">
                <a:latin typeface="Lucida Sans Unicode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>
                <a:latin typeface="Lucida Sans Unicode" pitchFamily="34" charset="0"/>
              </a:defRPr>
            </a:lvl1pPr>
            <a:lvl2pPr>
              <a:defRPr sz="2400">
                <a:latin typeface="Lucida Sans Unicode" pitchFamily="34" charset="0"/>
              </a:defRPr>
            </a:lvl2pPr>
            <a:lvl3pPr>
              <a:defRPr sz="2000">
                <a:latin typeface="Lucida Sans Unicode" pitchFamily="34" charset="0"/>
              </a:defRPr>
            </a:lvl3pPr>
            <a:lvl4pPr>
              <a:defRPr sz="1800">
                <a:latin typeface="Lucida Sans Unicode" pitchFamily="34" charset="0"/>
              </a:defRPr>
            </a:lvl4pPr>
            <a:lvl5pPr>
              <a:defRPr sz="1800">
                <a:latin typeface="Lucida Sans Unicode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C8D7B-A17C-4516-B847-DB26700C38C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1953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Lucida Sans Unicode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Lucida Sans Unicod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Lucida Sans Unicode" pitchFamily="34" charset="0"/>
              </a:defRPr>
            </a:lvl1pPr>
            <a:lvl2pPr>
              <a:defRPr sz="2000">
                <a:latin typeface="Lucida Sans Unicode" pitchFamily="34" charset="0"/>
              </a:defRPr>
            </a:lvl2pPr>
            <a:lvl3pPr>
              <a:defRPr sz="1800">
                <a:latin typeface="Lucida Sans Unicode" pitchFamily="34" charset="0"/>
              </a:defRPr>
            </a:lvl3pPr>
            <a:lvl4pPr>
              <a:defRPr sz="1600">
                <a:latin typeface="Lucida Sans Unicode" pitchFamily="34" charset="0"/>
              </a:defRPr>
            </a:lvl4pPr>
            <a:lvl5pPr>
              <a:defRPr sz="1600">
                <a:latin typeface="Lucida Sans Unicode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Lucida Sans Unicod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Lucida Sans Unicode" pitchFamily="34" charset="0"/>
              </a:defRPr>
            </a:lvl1pPr>
            <a:lvl2pPr>
              <a:defRPr sz="2000">
                <a:latin typeface="Lucida Sans Unicode" pitchFamily="34" charset="0"/>
              </a:defRPr>
            </a:lvl2pPr>
            <a:lvl3pPr>
              <a:defRPr sz="1800">
                <a:latin typeface="Lucida Sans Unicode" pitchFamily="34" charset="0"/>
              </a:defRPr>
            </a:lvl3pPr>
            <a:lvl4pPr>
              <a:defRPr sz="1600">
                <a:latin typeface="Lucida Sans Unicode" pitchFamily="34" charset="0"/>
              </a:defRPr>
            </a:lvl4pPr>
            <a:lvl5pPr>
              <a:defRPr sz="1600">
                <a:latin typeface="Lucida Sans Unicode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12088-717B-4477-B552-384859D9D2B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79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cida Sans Unicode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D509B-5C5B-4059-9E17-0C7C5E59C92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7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DD99A-1C4D-4872-9E3B-FA4E313A7AD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8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Lucida Sans Unicode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Lucida Sans Unicode" pitchFamily="34" charset="0"/>
              </a:defRPr>
            </a:lvl1pPr>
            <a:lvl2pPr>
              <a:defRPr sz="2800">
                <a:latin typeface="Lucida Sans Unicode" pitchFamily="34" charset="0"/>
              </a:defRPr>
            </a:lvl2pPr>
            <a:lvl3pPr>
              <a:defRPr sz="2400">
                <a:latin typeface="Lucida Sans Unicode" pitchFamily="34" charset="0"/>
              </a:defRPr>
            </a:lvl3pPr>
            <a:lvl4pPr>
              <a:defRPr sz="2000">
                <a:latin typeface="Lucida Sans Unicode" pitchFamily="34" charset="0"/>
              </a:defRPr>
            </a:lvl4pPr>
            <a:lvl5pPr>
              <a:defRPr sz="2000">
                <a:latin typeface="Lucida Sans Unicode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Lucida Sans Unicode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DCDDF-6E3C-4F4E-89BB-06F63A699DC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621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Lucida Sans Unicode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Lucida Sans Unicode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Lucida Sans Unicode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1AF5F-686E-4261-8E27-DF1DADC82DA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018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296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Lucida Sans Unicode" pitchFamily="34" charset="0"/>
                <a:ea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553200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Lucida Sans Unicode" pitchFamily="34" charset="0"/>
                <a:ea typeface="メイリオ" pitchFamily="50" charset="-128"/>
              </a:defRPr>
            </a:lvl1pPr>
          </a:lstStyle>
          <a:p>
            <a:pPr>
              <a:defRPr/>
            </a:pPr>
            <a:fld id="{B344DB29-E20D-4D45-8F51-2CDA3659E9F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>
          <a:xfrm>
            <a:off x="468313" y="1125538"/>
            <a:ext cx="8207375" cy="71437"/>
          </a:xfrm>
          <a:prstGeom prst="roundRect">
            <a:avLst/>
          </a:prstGeom>
          <a:gradFill>
            <a:gsLst>
              <a:gs pos="0">
                <a:srgbClr val="99CCFF"/>
              </a:gs>
              <a:gs pos="50000">
                <a:srgbClr val="99CCFF"/>
              </a:gs>
              <a:gs pos="100000">
                <a:srgbClr val="6699FF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latin typeface="Lucida Sans Unicode" pitchFamily="34" charset="0"/>
              <a:ea typeface="メイリオ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3" r:id="rId1"/>
    <p:sldLayoutId id="2147485333" r:id="rId2"/>
    <p:sldLayoutId id="2147485334" r:id="rId3"/>
    <p:sldLayoutId id="2147485335" r:id="rId4"/>
    <p:sldLayoutId id="2147485336" r:id="rId5"/>
    <p:sldLayoutId id="2147485337" r:id="rId6"/>
    <p:sldLayoutId id="2147485338" r:id="rId7"/>
    <p:sldLayoutId id="2147485339" r:id="rId8"/>
    <p:sldLayoutId id="2147485340" r:id="rId9"/>
    <p:sldLayoutId id="2147485341" r:id="rId10"/>
    <p:sldLayoutId id="21474853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Lucida Sans Unicode" pitchFamily="34" charset="0"/>
          <a:ea typeface="メイリオ" pitchFamily="50" charset="-128"/>
          <a:cs typeface="メイリオ" pitchFamily="5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メイリオ" pitchFamily="50" charset="-128"/>
          <a:cs typeface="メイリオ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メイリオ" pitchFamily="50" charset="-128"/>
          <a:cs typeface="メイリオ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メイリオ" pitchFamily="50" charset="-128"/>
          <a:cs typeface="メイリオ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Lucida Sans Unicode" pitchFamily="34" charset="0"/>
          <a:ea typeface="メイリオ" pitchFamily="50" charset="-128"/>
          <a:cs typeface="メイリオ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80000"/>
        <a:buFont typeface="Wingdings" pitchFamily="2" charset="2"/>
        <a:buChar char="n"/>
        <a:defRPr kumimoji="1" sz="2400" b="1">
          <a:solidFill>
            <a:schemeClr val="tx1"/>
          </a:solidFill>
          <a:latin typeface="Lucida Sans Unicode" pitchFamily="34" charset="0"/>
          <a:ea typeface="メイリオ" pitchFamily="50" charset="-128"/>
          <a:cs typeface="メイリオ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u"/>
        <a:defRPr kumimoji="1" sz="2000">
          <a:solidFill>
            <a:schemeClr val="tx1"/>
          </a:solidFill>
          <a:latin typeface="Lucida Sans Unicode" pitchFamily="34" charset="0"/>
          <a:ea typeface="メイリオ" pitchFamily="50" charset="-128"/>
          <a:cs typeface="メイリオ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>
          <a:solidFill>
            <a:schemeClr val="tx1"/>
          </a:solidFill>
          <a:latin typeface="Lucida Sans Unicode" pitchFamily="34" charset="0"/>
          <a:ea typeface="メイリオ" pitchFamily="50" charset="-128"/>
          <a:cs typeface="メイリオ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5000"/>
        <a:buFont typeface="Wingdings" pitchFamily="2" charset="2"/>
        <a:buChar char="l"/>
        <a:defRPr kumimoji="1" sz="1600">
          <a:solidFill>
            <a:schemeClr val="tx1"/>
          </a:solidFill>
          <a:latin typeface="Lucida Sans Unicode" pitchFamily="34" charset="0"/>
          <a:ea typeface="メイリオ" pitchFamily="50" charset="-128"/>
          <a:cs typeface="メイリオ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FF"/>
        </a:buClr>
        <a:buSzPct val="75000"/>
        <a:buFont typeface="Wingdings" pitchFamily="2" charset="2"/>
        <a:buChar char="u"/>
        <a:defRPr kumimoji="1" sz="1400">
          <a:solidFill>
            <a:schemeClr val="tx1"/>
          </a:solidFill>
          <a:latin typeface="Lucida Sans Unicode" pitchFamily="34" charset="0"/>
          <a:ea typeface="メイリオ" pitchFamily="50" charset="-128"/>
          <a:cs typeface="メイリオ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6FF"/>
        </a:buClr>
        <a:buSzPct val="75000"/>
        <a:buFont typeface="Wingdings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6FF"/>
        </a:buClr>
        <a:buSzPct val="75000"/>
        <a:buFont typeface="Wingdings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6FF"/>
        </a:buClr>
        <a:buSzPct val="75000"/>
        <a:buFont typeface="Wingdings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6FF"/>
        </a:buClr>
        <a:buSzPct val="75000"/>
        <a:buFont typeface="Wingdings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4F3C-F6CB-42FC-A1AA-1B5071626CB7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8459788" y="6553200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429176-BE5C-431D-9DCD-9D964D7807D7}" type="slidenum">
              <a:rPr kumimoji="1" lang="en-US" altLang="ja-JP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itchFamily="34" charset="0"/>
                <a:ea typeface="メイリオ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 Unicode" pitchFamily="34" charset="0"/>
              <a:ea typeface="メイリオ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95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46" r:id="rId1"/>
    <p:sldLayoutId id="2147485347" r:id="rId2"/>
    <p:sldLayoutId id="2147485348" r:id="rId3"/>
    <p:sldLayoutId id="2147485349" r:id="rId4"/>
    <p:sldLayoutId id="2147485350" r:id="rId5"/>
    <p:sldLayoutId id="2147485351" r:id="rId6"/>
    <p:sldLayoutId id="2147485352" r:id="rId7"/>
    <p:sldLayoutId id="2147485353" r:id="rId8"/>
    <p:sldLayoutId id="2147485354" r:id="rId9"/>
    <p:sldLayoutId id="2147485355" r:id="rId10"/>
    <p:sldLayoutId id="214748535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4F3C-F6CB-42FC-A1AA-1B5071626CB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8459788" y="6553200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fld id="{41429176-BE5C-431D-9DCD-9D964D7807D7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8" r:id="rId1"/>
    <p:sldLayoutId id="2147485359" r:id="rId2"/>
    <p:sldLayoutId id="2147485360" r:id="rId3"/>
    <p:sldLayoutId id="2147485361" r:id="rId4"/>
    <p:sldLayoutId id="2147485362" r:id="rId5"/>
    <p:sldLayoutId id="2147485363" r:id="rId6"/>
    <p:sldLayoutId id="2147485364" r:id="rId7"/>
    <p:sldLayoutId id="2147485365" r:id="rId8"/>
    <p:sldLayoutId id="2147485366" r:id="rId9"/>
    <p:sldLayoutId id="2147485367" r:id="rId10"/>
    <p:sldLayoutId id="21474853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4225" y="1484313"/>
            <a:ext cx="7564438" cy="1728787"/>
          </a:xfrm>
        </p:spPr>
        <p:txBody>
          <a:bodyPr/>
          <a:lstStyle/>
          <a:p>
            <a:pPr algn="l" eaLnBrk="1" hangingPunct="1"/>
            <a:r>
              <a:rPr lang="ja-JP" altLang="en-US"/>
              <a:t>課題２</a:t>
            </a:r>
            <a:br>
              <a:rPr lang="en-US" altLang="ja-JP"/>
            </a:br>
            <a:r>
              <a:rPr lang="ja-JP" altLang="en-US"/>
              <a:t>「関数と再帰呼び出し」</a:t>
            </a: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1220788" y="4337050"/>
            <a:ext cx="66960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井之上</a:t>
            </a:r>
            <a:r>
              <a:rPr lang="ja-JP" altLang="en-US" sz="320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　直也</a:t>
            </a:r>
            <a:endParaRPr lang="en-US" altLang="ja-JP" sz="32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ja-JP" altLang="en-US" sz="320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ヘンリアン ディプタラマ </a:t>
            </a:r>
            <a:endParaRPr lang="en-US" altLang="ja-JP" sz="32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ja-JP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320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年度</a:t>
            </a:r>
            <a:r>
              <a:rPr lang="ja-JP" altLang="en-US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プログラミング演習</a:t>
            </a:r>
            <a:r>
              <a:rPr lang="en-US" altLang="ja-JP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4450" y="198438"/>
            <a:ext cx="8758238" cy="1935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1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45482"/>
              </p:ext>
            </p:extLst>
          </p:nvPr>
        </p:nvGraphicFramePr>
        <p:xfrm>
          <a:off x="152400" y="377825"/>
          <a:ext cx="8839200" cy="1057275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a[0]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a[1]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a[2]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a[3]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a[4]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a[5]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a[6]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a[7]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入力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17661"/>
              </p:ext>
            </p:extLst>
          </p:nvPr>
        </p:nvGraphicFramePr>
        <p:xfrm>
          <a:off x="152400" y="1752600"/>
          <a:ext cx="8839200" cy="1057275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a[0]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a[1]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a[2]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a[3]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a[4]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a[5]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a[6]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a[7]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i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=0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7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1981200" y="3048000"/>
            <a:ext cx="6096000" cy="379413"/>
            <a:chOff x="1981200" y="3048000"/>
            <a:chExt cx="6096000" cy="378857"/>
          </a:xfrm>
        </p:grpSpPr>
        <p:cxnSp>
          <p:nvCxnSpPr>
            <p:cNvPr id="14" name="直線矢印コネクタ 13"/>
            <p:cNvCxnSpPr/>
            <p:nvPr/>
          </p:nvCxnSpPr>
          <p:spPr>
            <a:xfrm>
              <a:off x="1981200" y="3048000"/>
              <a:ext cx="6096000" cy="158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53" name="テキスト ボックス 14"/>
            <p:cNvSpPr txBox="1">
              <a:spLocks noChangeArrowheads="1"/>
            </p:cNvSpPr>
            <p:nvPr/>
          </p:nvSpPr>
          <p:spPr bwMode="auto">
            <a:xfrm>
              <a:off x="4191000" y="3057525"/>
              <a:ext cx="180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ここの並べ替え</a:t>
              </a:r>
            </a:p>
          </p:txBody>
        </p:sp>
      </p:grpSp>
      <p:graphicFrame>
        <p:nvGraphicFramePr>
          <p:cNvPr id="1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86985"/>
              </p:ext>
            </p:extLst>
          </p:nvPr>
        </p:nvGraphicFramePr>
        <p:xfrm>
          <a:off x="152400" y="3352800"/>
          <a:ext cx="8839200" cy="1057275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a[0]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a[1]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a[2]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a[3]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a[4]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a[5]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a[6]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a[7]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i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=1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6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92056"/>
              </p:ext>
            </p:extLst>
          </p:nvPr>
        </p:nvGraphicFramePr>
        <p:xfrm>
          <a:off x="152400" y="4876800"/>
          <a:ext cx="8839200" cy="1057275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a[0]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a[1]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a[2]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a[3]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a[4]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a[5]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a[6]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a[7]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i</a:t>
                      </a: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=2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5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>
            <a:grpSpLocks/>
          </p:cNvGrpSpPr>
          <p:nvPr/>
        </p:nvGrpSpPr>
        <p:grpSpPr bwMode="auto">
          <a:xfrm>
            <a:off x="2743200" y="4572000"/>
            <a:ext cx="5334000" cy="377825"/>
            <a:chOff x="2743200" y="4572000"/>
            <a:chExt cx="5334000" cy="378460"/>
          </a:xfrm>
        </p:grpSpPr>
        <p:cxnSp>
          <p:nvCxnSpPr>
            <p:cNvPr id="19" name="直線矢印コネクタ 18"/>
            <p:cNvCxnSpPr/>
            <p:nvPr/>
          </p:nvCxnSpPr>
          <p:spPr>
            <a:xfrm>
              <a:off x="2743200" y="4572000"/>
              <a:ext cx="5334000" cy="159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51" name="テキスト ボックス 20"/>
            <p:cNvSpPr txBox="1">
              <a:spLocks noChangeArrowheads="1"/>
            </p:cNvSpPr>
            <p:nvPr/>
          </p:nvSpPr>
          <p:spPr bwMode="auto">
            <a:xfrm>
              <a:off x="4183225" y="4581128"/>
              <a:ext cx="180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ここの並べ替え</a:t>
              </a:r>
            </a:p>
          </p:txBody>
        </p:sp>
      </p:grpSp>
      <p:grpSp>
        <p:nvGrpSpPr>
          <p:cNvPr id="5" name="グループ化 4"/>
          <p:cNvGrpSpPr>
            <a:grpSpLocks/>
          </p:cNvGrpSpPr>
          <p:nvPr/>
        </p:nvGrpSpPr>
        <p:grpSpPr bwMode="auto">
          <a:xfrm>
            <a:off x="3657600" y="6096000"/>
            <a:ext cx="4572000" cy="369888"/>
            <a:chOff x="3657600" y="6096000"/>
            <a:chExt cx="4572000" cy="369332"/>
          </a:xfrm>
        </p:grpSpPr>
        <p:cxnSp>
          <p:nvCxnSpPr>
            <p:cNvPr id="22" name="直線矢印コネクタ 21"/>
            <p:cNvCxnSpPr/>
            <p:nvPr/>
          </p:nvCxnSpPr>
          <p:spPr>
            <a:xfrm>
              <a:off x="3657600" y="6096000"/>
              <a:ext cx="4572000" cy="158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49" name="テキスト ボックス 23"/>
            <p:cNvSpPr txBox="1">
              <a:spLocks noChangeArrowheads="1"/>
            </p:cNvSpPr>
            <p:nvPr/>
          </p:nvSpPr>
          <p:spPr bwMode="auto">
            <a:xfrm>
              <a:off x="4183225" y="6096000"/>
              <a:ext cx="180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ここの並べ替え</a:t>
              </a:r>
            </a:p>
          </p:txBody>
        </p:sp>
      </p:grpSp>
      <p:sp>
        <p:nvSpPr>
          <p:cNvPr id="25" name="Text Box 144"/>
          <p:cNvSpPr txBox="1">
            <a:spLocks noChangeArrowheads="1"/>
          </p:cNvSpPr>
          <p:nvPr/>
        </p:nvSpPr>
        <p:spPr bwMode="auto">
          <a:xfrm>
            <a:off x="2339975" y="6400800"/>
            <a:ext cx="504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結果的にいつも最小値が先頭に移っていく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DFC0B-04B8-4CD2-8EE1-A633D1EA2E41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2" name="AutoShape 147"/>
          <p:cNvSpPr>
            <a:spLocks noChangeArrowheads="1"/>
          </p:cNvSpPr>
          <p:nvPr/>
        </p:nvSpPr>
        <p:spPr bwMode="auto">
          <a:xfrm>
            <a:off x="2906713" y="2224088"/>
            <a:ext cx="5130800" cy="495300"/>
          </a:xfrm>
          <a:prstGeom prst="roundRect">
            <a:avLst>
              <a:gd name="adj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53" name="AutoShape 149"/>
          <p:cNvSpPr>
            <a:spLocks noChangeArrowheads="1"/>
          </p:cNvSpPr>
          <p:nvPr/>
        </p:nvSpPr>
        <p:spPr bwMode="auto">
          <a:xfrm>
            <a:off x="3806825" y="2808288"/>
            <a:ext cx="4230688" cy="495300"/>
          </a:xfrm>
          <a:prstGeom prst="roundRect">
            <a:avLst>
              <a:gd name="adj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54" name="AutoShape 177"/>
          <p:cNvSpPr>
            <a:spLocks noChangeArrowheads="1"/>
          </p:cNvSpPr>
          <p:nvPr/>
        </p:nvSpPr>
        <p:spPr bwMode="auto">
          <a:xfrm>
            <a:off x="4662488" y="3394075"/>
            <a:ext cx="3375025" cy="495300"/>
          </a:xfrm>
          <a:prstGeom prst="roundRect">
            <a:avLst>
              <a:gd name="adj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55" name="AutoShape 178"/>
          <p:cNvSpPr>
            <a:spLocks noChangeArrowheads="1"/>
          </p:cNvSpPr>
          <p:nvPr/>
        </p:nvSpPr>
        <p:spPr bwMode="auto">
          <a:xfrm>
            <a:off x="5516563" y="4024313"/>
            <a:ext cx="2476500" cy="449262"/>
          </a:xfrm>
          <a:prstGeom prst="roundRect">
            <a:avLst>
              <a:gd name="adj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56" name="AutoShape 179"/>
          <p:cNvSpPr>
            <a:spLocks noChangeArrowheads="1"/>
          </p:cNvSpPr>
          <p:nvPr/>
        </p:nvSpPr>
        <p:spPr bwMode="auto">
          <a:xfrm>
            <a:off x="6416675" y="4608513"/>
            <a:ext cx="1576388" cy="495300"/>
          </a:xfrm>
          <a:prstGeom prst="roundRect">
            <a:avLst>
              <a:gd name="adj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64" name="AutoShape 179"/>
          <p:cNvSpPr>
            <a:spLocks noChangeArrowheads="1"/>
          </p:cNvSpPr>
          <p:nvPr/>
        </p:nvSpPr>
        <p:spPr bwMode="auto">
          <a:xfrm>
            <a:off x="7283450" y="5243513"/>
            <a:ext cx="709613" cy="495300"/>
          </a:xfrm>
          <a:prstGeom prst="roundRect">
            <a:avLst>
              <a:gd name="adj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4450" y="333375"/>
            <a:ext cx="8758238" cy="1935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57" name="AutoShape 190"/>
          <p:cNvSpPr>
            <a:spLocks noChangeArrowheads="1"/>
          </p:cNvSpPr>
          <p:nvPr/>
        </p:nvSpPr>
        <p:spPr bwMode="auto">
          <a:xfrm>
            <a:off x="1962150" y="2224088"/>
            <a:ext cx="765175" cy="4953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58" name="AutoShape 191"/>
          <p:cNvSpPr>
            <a:spLocks noChangeArrowheads="1"/>
          </p:cNvSpPr>
          <p:nvPr/>
        </p:nvSpPr>
        <p:spPr bwMode="auto">
          <a:xfrm>
            <a:off x="1062038" y="1593850"/>
            <a:ext cx="765175" cy="4953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59" name="AutoShape 192"/>
          <p:cNvSpPr>
            <a:spLocks noChangeArrowheads="1"/>
          </p:cNvSpPr>
          <p:nvPr/>
        </p:nvSpPr>
        <p:spPr bwMode="auto">
          <a:xfrm>
            <a:off x="2862263" y="2808288"/>
            <a:ext cx="765175" cy="4953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60" name="AutoShape 193"/>
          <p:cNvSpPr>
            <a:spLocks noChangeArrowheads="1"/>
          </p:cNvSpPr>
          <p:nvPr/>
        </p:nvSpPr>
        <p:spPr bwMode="auto">
          <a:xfrm>
            <a:off x="3716338" y="3394075"/>
            <a:ext cx="765175" cy="4953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61" name="AutoShape 194"/>
          <p:cNvSpPr>
            <a:spLocks noChangeArrowheads="1"/>
          </p:cNvSpPr>
          <p:nvPr/>
        </p:nvSpPr>
        <p:spPr bwMode="auto">
          <a:xfrm>
            <a:off x="4616450" y="4024313"/>
            <a:ext cx="765175" cy="4953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62" name="AutoShape 195"/>
          <p:cNvSpPr>
            <a:spLocks noChangeArrowheads="1"/>
          </p:cNvSpPr>
          <p:nvPr/>
        </p:nvSpPr>
        <p:spPr bwMode="auto">
          <a:xfrm>
            <a:off x="5516563" y="4608513"/>
            <a:ext cx="765175" cy="4953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63" name="AutoShape 196"/>
          <p:cNvSpPr>
            <a:spLocks noChangeArrowheads="1"/>
          </p:cNvSpPr>
          <p:nvPr/>
        </p:nvSpPr>
        <p:spPr bwMode="auto">
          <a:xfrm>
            <a:off x="6372225" y="5238750"/>
            <a:ext cx="765175" cy="4953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DFC0B-04B8-4CD2-8EE1-A633D1EA2E41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26751" name="AutoShape 146"/>
          <p:cNvSpPr>
            <a:spLocks noChangeArrowheads="1"/>
          </p:cNvSpPr>
          <p:nvPr/>
        </p:nvSpPr>
        <p:spPr bwMode="auto">
          <a:xfrm>
            <a:off x="2006600" y="1593850"/>
            <a:ext cx="6030913" cy="495300"/>
          </a:xfrm>
          <a:prstGeom prst="roundRect">
            <a:avLst>
              <a:gd name="adj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750" name="AutoShape 144"/>
          <p:cNvSpPr>
            <a:spLocks noChangeArrowheads="1"/>
          </p:cNvSpPr>
          <p:nvPr/>
        </p:nvSpPr>
        <p:spPr bwMode="auto">
          <a:xfrm>
            <a:off x="1106488" y="1008063"/>
            <a:ext cx="6931025" cy="495300"/>
          </a:xfrm>
          <a:prstGeom prst="roundRect">
            <a:avLst>
              <a:gd name="adj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148703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67829"/>
              </p:ext>
            </p:extLst>
          </p:nvPr>
        </p:nvGraphicFramePr>
        <p:xfrm>
          <a:off x="152400" y="512763"/>
          <a:ext cx="8839200" cy="5862639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x[0]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x[1]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x[2]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x[3]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x[4]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x[5]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x[6]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x[7]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入力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i=0</a:t>
                      </a:r>
                      <a:endParaRPr kumimoji="1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7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i=1</a:t>
                      </a:r>
                      <a:endParaRPr kumimoji="1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6</a:t>
                      </a: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i=2</a:t>
                      </a:r>
                      <a:endParaRPr kumimoji="1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5</a:t>
                      </a: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i=3</a:t>
                      </a:r>
                      <a:endParaRPr kumimoji="1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4</a:t>
                      </a: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i=4</a:t>
                      </a:r>
                      <a:endParaRPr kumimoji="1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i=5</a:t>
                      </a:r>
                      <a:endParaRPr kumimoji="1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i=6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合計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28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選択ソートの欠点</a:t>
            </a:r>
          </a:p>
        </p:txBody>
      </p:sp>
      <p:sp>
        <p:nvSpPr>
          <p:cNvPr id="28675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6D5E0A9-5B6D-45E3-AD3E-4BF9363448C7}" type="slidenum">
              <a:rPr lang="en-US" altLang="ja-JP" smtClean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pPr eaLnBrk="1" hangingPunct="1"/>
              <a:t>12</a:t>
            </a:fld>
            <a:endParaRPr lang="en-US" altLang="ja-JP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676" name="Text Box 748"/>
          <p:cNvSpPr txBox="1">
            <a:spLocks noChangeArrowheads="1"/>
          </p:cNvSpPr>
          <p:nvPr/>
        </p:nvSpPr>
        <p:spPr bwMode="auto">
          <a:xfrm>
            <a:off x="2012950" y="2276475"/>
            <a:ext cx="51133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同じ比較を何回も行うので</a:t>
            </a:r>
            <a:endParaRPr lang="en-US" altLang="ja-JP" sz="32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br>
              <a:rPr lang="en-US" altLang="ja-JP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</a:br>
            <a:r>
              <a:rPr lang="ja-JP" altLang="en-US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無駄が多い・・・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9699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A8EEA1A-44DC-4E61-934C-581972ED3C28}" type="slidenum">
              <a:rPr lang="en-US" altLang="ja-JP" smtClean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pPr eaLnBrk="1" hangingPunct="1"/>
              <a:t>13</a:t>
            </a:fld>
            <a:endParaRPr lang="en-US" altLang="ja-JP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Text Box 748"/>
          <p:cNvSpPr txBox="1">
            <a:spLocks noChangeArrowheads="1"/>
          </p:cNvSpPr>
          <p:nvPr/>
        </p:nvSpPr>
        <p:spPr bwMode="auto">
          <a:xfrm>
            <a:off x="2771775" y="3136900"/>
            <a:ext cx="36004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ja-JP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マージソート</a:t>
            </a:r>
            <a:endParaRPr lang="en-US" altLang="ja-JP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マージソートによるソートの流れ</a:t>
            </a:r>
          </a:p>
        </p:txBody>
      </p:sp>
      <p:sp>
        <p:nvSpPr>
          <p:cNvPr id="31747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BD92DDB-EBC0-4B87-8FB3-4317C8CD0875}" type="slidenum">
              <a:rPr lang="en-US" altLang="ja-JP" smtClean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pPr eaLnBrk="1" hangingPunct="1"/>
              <a:t>14</a:t>
            </a:fld>
            <a:endParaRPr lang="en-US" altLang="ja-JP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5616624" cy="534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 Box 748"/>
          <p:cNvSpPr txBox="1">
            <a:spLocks noChangeArrowheads="1"/>
          </p:cNvSpPr>
          <p:nvPr/>
        </p:nvSpPr>
        <p:spPr bwMode="auto">
          <a:xfrm>
            <a:off x="6264819" y="3658250"/>
            <a:ext cx="2195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ja-JP" b="1" u="sng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u="sng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個</a:t>
            </a:r>
            <a:r>
              <a:rPr lang="ja-JP" altLang="en-US" b="1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になるまで分割</a:t>
            </a:r>
            <a:endParaRPr lang="en-US" altLang="ja-JP" b="1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6228184" y="3998558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→ 小さい順にソート済</a:t>
            </a:r>
            <a:endParaRPr lang="ja-JP" altLang="en-US" dirty="0"/>
          </a:p>
        </p:txBody>
      </p:sp>
      <p:sp>
        <p:nvSpPr>
          <p:cNvPr id="124" name="Text Box 748"/>
          <p:cNvSpPr txBox="1">
            <a:spLocks noChangeArrowheads="1"/>
          </p:cNvSpPr>
          <p:nvPr/>
        </p:nvSpPr>
        <p:spPr bwMode="auto">
          <a:xfrm>
            <a:off x="6264819" y="5025950"/>
            <a:ext cx="24700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b="1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分割し終わった後に，ソートされた要素をマージしていく</a:t>
            </a:r>
            <a:endParaRPr lang="en-US" altLang="ja-JP" b="1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5" name="テキスト ボックス 124"/>
          <p:cNvSpPr txBox="1">
            <a:spLocks noChangeArrowheads="1"/>
          </p:cNvSpPr>
          <p:nvPr/>
        </p:nvSpPr>
        <p:spPr bwMode="auto">
          <a:xfrm>
            <a:off x="6257839" y="2411596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b="1" dirty="0">
                <a:solidFill>
                  <a:srgbClr val="000000"/>
                </a:solidFill>
                <a:latin typeface="Tahoma" pitchFamily="34" charset="0"/>
                <a:ea typeface="メイリオ" pitchFamily="50" charset="-128"/>
                <a:cs typeface="メイリオ" pitchFamily="50" charset="-128"/>
              </a:rPr>
              <a:t>半分ずつの要素に分割</a:t>
            </a:r>
          </a:p>
        </p:txBody>
      </p:sp>
      <p:sp>
        <p:nvSpPr>
          <p:cNvPr id="127" name="AutoShape 815"/>
          <p:cNvSpPr>
            <a:spLocks noChangeArrowheads="1"/>
          </p:cNvSpPr>
          <p:nvPr/>
        </p:nvSpPr>
        <p:spPr bwMode="auto">
          <a:xfrm>
            <a:off x="7168724" y="4473682"/>
            <a:ext cx="571627" cy="395478"/>
          </a:xfrm>
          <a:prstGeom prst="downArrow">
            <a:avLst>
              <a:gd name="adj1" fmla="val 50000"/>
              <a:gd name="adj2" fmla="val 55769"/>
            </a:avLst>
          </a:prstGeom>
          <a:gradFill rotWithShape="1">
            <a:gsLst>
              <a:gs pos="0">
                <a:srgbClr val="96C0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ja-JP" altLang="ja-JP" dirty="0">
              <a:latin typeface="Lucida Sans Unicode" pitchFamily="34" charset="0"/>
              <a:ea typeface="メイリオ" pitchFamily="50" charset="-128"/>
            </a:endParaRPr>
          </a:p>
        </p:txBody>
      </p:sp>
      <p:sp>
        <p:nvSpPr>
          <p:cNvPr id="128" name="AutoShape 815"/>
          <p:cNvSpPr>
            <a:spLocks noChangeArrowheads="1"/>
          </p:cNvSpPr>
          <p:nvPr/>
        </p:nvSpPr>
        <p:spPr bwMode="auto">
          <a:xfrm>
            <a:off x="7218521" y="2961514"/>
            <a:ext cx="571627" cy="395478"/>
          </a:xfrm>
          <a:prstGeom prst="downArrow">
            <a:avLst>
              <a:gd name="adj1" fmla="val 50000"/>
              <a:gd name="adj2" fmla="val 55769"/>
            </a:avLst>
          </a:prstGeom>
          <a:gradFill rotWithShape="1">
            <a:gsLst>
              <a:gs pos="0">
                <a:srgbClr val="96C0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ja-JP" altLang="ja-JP" dirty="0">
              <a:latin typeface="Lucida Sans Unicode" pitchFamily="34" charset="0"/>
              <a:ea typeface="メイリオ" pitchFamily="50" charset="-128"/>
            </a:endParaRPr>
          </a:p>
        </p:txBody>
      </p:sp>
      <p:sp>
        <p:nvSpPr>
          <p:cNvPr id="129" name="テキスト ボックス 45"/>
          <p:cNvSpPr txBox="1">
            <a:spLocks noChangeArrowheads="1"/>
          </p:cNvSpPr>
          <p:nvPr/>
        </p:nvSpPr>
        <p:spPr bwMode="auto">
          <a:xfrm>
            <a:off x="6354493" y="1342509"/>
            <a:ext cx="23687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メイリオ" pitchFamily="50" charset="-128"/>
                <a:cs typeface="メイリオ" pitchFamily="50" charset="-128"/>
              </a:rPr>
              <a:t>マージ（</a:t>
            </a:r>
            <a:r>
              <a:rPr lang="en-US" altLang="ja-JP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メイリオ" pitchFamily="50" charset="-128"/>
                <a:cs typeface="メイリオ" pitchFamily="50" charset="-128"/>
              </a:rPr>
              <a:t>merge</a:t>
            </a: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メイリオ" pitchFamily="50" charset="-128"/>
                <a:cs typeface="メイリオ" pitchFamily="50" charset="-128"/>
              </a:rPr>
              <a:t>）</a:t>
            </a:r>
            <a:r>
              <a:rPr lang="en-US" altLang="ja-JP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メイリオ" pitchFamily="50" charset="-128"/>
                <a:cs typeface="メイリオ" pitchFamily="50" charset="-128"/>
              </a:rPr>
              <a:t> 混合する，結合する</a:t>
            </a:r>
            <a:endParaRPr lang="en-US" altLang="ja-JP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31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マージソートによるソートの流れ</a:t>
            </a:r>
          </a:p>
        </p:txBody>
      </p:sp>
      <p:sp>
        <p:nvSpPr>
          <p:cNvPr id="31747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BD92DDB-EBC0-4B87-8FB3-4317C8CD0875}" type="slidenum">
              <a:rPr lang="en-US" altLang="ja-JP" smtClean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pPr eaLnBrk="1" hangingPunct="1"/>
              <a:t>15</a:t>
            </a:fld>
            <a:endParaRPr lang="en-US" altLang="ja-JP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5616624" cy="534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 Box 748"/>
          <p:cNvSpPr txBox="1">
            <a:spLocks noChangeArrowheads="1"/>
          </p:cNvSpPr>
          <p:nvPr/>
        </p:nvSpPr>
        <p:spPr bwMode="auto">
          <a:xfrm>
            <a:off x="6264819" y="3658250"/>
            <a:ext cx="2195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ja-JP" b="1" u="sng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u="sng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個</a:t>
            </a:r>
            <a:r>
              <a:rPr lang="ja-JP" altLang="en-US" b="1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になるまで分割</a:t>
            </a:r>
            <a:endParaRPr lang="en-US" altLang="ja-JP" b="1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6228184" y="3998558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→ 小さい順にソート済</a:t>
            </a:r>
            <a:endParaRPr lang="ja-JP" altLang="en-US" dirty="0"/>
          </a:p>
        </p:txBody>
      </p:sp>
      <p:sp>
        <p:nvSpPr>
          <p:cNvPr id="124" name="Text Box 748"/>
          <p:cNvSpPr txBox="1">
            <a:spLocks noChangeArrowheads="1"/>
          </p:cNvSpPr>
          <p:nvPr/>
        </p:nvSpPr>
        <p:spPr bwMode="auto">
          <a:xfrm>
            <a:off x="6264819" y="5025950"/>
            <a:ext cx="24700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b="1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分割し終わった後に，ソートされた要素をマージしていく</a:t>
            </a:r>
            <a:endParaRPr lang="en-US" altLang="ja-JP" b="1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5" name="テキスト ボックス 124"/>
          <p:cNvSpPr txBox="1">
            <a:spLocks noChangeArrowheads="1"/>
          </p:cNvSpPr>
          <p:nvPr/>
        </p:nvSpPr>
        <p:spPr bwMode="auto">
          <a:xfrm>
            <a:off x="6257839" y="2411596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b="1" dirty="0">
                <a:solidFill>
                  <a:srgbClr val="000000"/>
                </a:solidFill>
                <a:latin typeface="Tahoma" pitchFamily="34" charset="0"/>
                <a:ea typeface="メイリオ" pitchFamily="50" charset="-128"/>
                <a:cs typeface="メイリオ" pitchFamily="50" charset="-128"/>
              </a:rPr>
              <a:t>半分ずつの要素に分割</a:t>
            </a:r>
          </a:p>
        </p:txBody>
      </p:sp>
      <p:sp>
        <p:nvSpPr>
          <p:cNvPr id="127" name="AutoShape 815"/>
          <p:cNvSpPr>
            <a:spLocks noChangeArrowheads="1"/>
          </p:cNvSpPr>
          <p:nvPr/>
        </p:nvSpPr>
        <p:spPr bwMode="auto">
          <a:xfrm>
            <a:off x="7168724" y="4473682"/>
            <a:ext cx="571627" cy="395478"/>
          </a:xfrm>
          <a:prstGeom prst="downArrow">
            <a:avLst>
              <a:gd name="adj1" fmla="val 50000"/>
              <a:gd name="adj2" fmla="val 55769"/>
            </a:avLst>
          </a:prstGeom>
          <a:gradFill rotWithShape="1">
            <a:gsLst>
              <a:gs pos="0">
                <a:srgbClr val="96C0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ja-JP" altLang="ja-JP" dirty="0">
              <a:latin typeface="Lucida Sans Unicode" pitchFamily="34" charset="0"/>
              <a:ea typeface="メイリオ" pitchFamily="50" charset="-128"/>
            </a:endParaRPr>
          </a:p>
        </p:txBody>
      </p:sp>
      <p:sp>
        <p:nvSpPr>
          <p:cNvPr id="128" name="AutoShape 815"/>
          <p:cNvSpPr>
            <a:spLocks noChangeArrowheads="1"/>
          </p:cNvSpPr>
          <p:nvPr/>
        </p:nvSpPr>
        <p:spPr bwMode="auto">
          <a:xfrm>
            <a:off x="7218521" y="2961514"/>
            <a:ext cx="571627" cy="395478"/>
          </a:xfrm>
          <a:prstGeom prst="downArrow">
            <a:avLst>
              <a:gd name="adj1" fmla="val 50000"/>
              <a:gd name="adj2" fmla="val 55769"/>
            </a:avLst>
          </a:prstGeom>
          <a:gradFill rotWithShape="1">
            <a:gsLst>
              <a:gs pos="0">
                <a:srgbClr val="96C0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ja-JP" altLang="ja-JP" dirty="0">
              <a:latin typeface="Lucida Sans Unicode" pitchFamily="34" charset="0"/>
              <a:ea typeface="メイリオ" pitchFamily="50" charset="-128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6264819" y="2132856"/>
            <a:ext cx="2515667" cy="828658"/>
          </a:xfrm>
          <a:prstGeom prst="ellipse">
            <a:avLst/>
          </a:prstGeom>
          <a:noFill/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856492" y="17635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9933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繰り返し</a:t>
            </a:r>
            <a:endParaRPr lang="ja-JP" altLang="en-US" dirty="0">
              <a:solidFill>
                <a:srgbClr val="339933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156176" y="4869160"/>
            <a:ext cx="2515667" cy="1194519"/>
          </a:xfrm>
          <a:prstGeom prst="ellipse">
            <a:avLst/>
          </a:prstGeom>
          <a:noFill/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906557" y="44998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9933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繰り返し</a:t>
            </a:r>
            <a:endParaRPr lang="ja-JP" altLang="en-US" dirty="0">
              <a:solidFill>
                <a:srgbClr val="339933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836122" y="6082158"/>
            <a:ext cx="31283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339933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関数化と関数の再帰呼び出しで実現</a:t>
            </a:r>
            <a:endParaRPr lang="ja-JP" altLang="en-US" sz="24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2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再帰呼び出しとは？</a:t>
            </a:r>
          </a:p>
        </p:txBody>
      </p:sp>
      <p:sp>
        <p:nvSpPr>
          <p:cNvPr id="32772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9D094EB-FE1F-45DF-8FCC-DC0BA8EFC12C}" type="slidenum">
              <a:rPr lang="en-US" altLang="ja-JP" smtClean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pPr eaLnBrk="1" hangingPunct="1"/>
              <a:t>16</a:t>
            </a:fld>
            <a:endParaRPr lang="en-US" altLang="ja-JP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Text Box 748"/>
          <p:cNvSpPr txBox="1">
            <a:spLocks noChangeArrowheads="1"/>
          </p:cNvSpPr>
          <p:nvPr/>
        </p:nvSpPr>
        <p:spPr bwMode="auto">
          <a:xfrm>
            <a:off x="539304" y="1548081"/>
            <a:ext cx="8065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手続きや関数内で自分自身を呼び出すこと</a:t>
            </a:r>
            <a:endParaRPr lang="en-US" altLang="ja-JP" sz="32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AutoShape 815"/>
          <p:cNvSpPr>
            <a:spLocks noChangeArrowheads="1"/>
          </p:cNvSpPr>
          <p:nvPr/>
        </p:nvSpPr>
        <p:spPr bwMode="auto">
          <a:xfrm rot="16200000">
            <a:off x="1455939" y="2078024"/>
            <a:ext cx="574525" cy="792088"/>
          </a:xfrm>
          <a:prstGeom prst="downArrow">
            <a:avLst>
              <a:gd name="adj1" fmla="val 50000"/>
              <a:gd name="adj2" fmla="val 55769"/>
            </a:avLst>
          </a:prstGeom>
          <a:gradFill rotWithShape="1">
            <a:gsLst>
              <a:gs pos="0">
                <a:srgbClr val="96C0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ja-JP" altLang="ja-JP" dirty="0">
              <a:latin typeface="Lucida Sans Unicode" pitchFamily="34" charset="0"/>
              <a:ea typeface="メイリオ" pitchFamily="50" charset="-128"/>
            </a:endParaRPr>
          </a:p>
        </p:txBody>
      </p:sp>
      <p:sp>
        <p:nvSpPr>
          <p:cNvPr id="7" name="Text Box 748"/>
          <p:cNvSpPr txBox="1">
            <a:spLocks noChangeArrowheads="1"/>
          </p:cNvSpPr>
          <p:nvPr/>
        </p:nvSpPr>
        <p:spPr bwMode="auto">
          <a:xfrm>
            <a:off x="2339752" y="2267147"/>
            <a:ext cx="5184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短く簡潔なプログラムを実現できる</a:t>
            </a:r>
            <a:endParaRPr lang="en-US" altLang="ja-JP" sz="24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Text Box 748"/>
          <p:cNvSpPr txBox="1">
            <a:spLocks noChangeArrowheads="1"/>
          </p:cNvSpPr>
          <p:nvPr/>
        </p:nvSpPr>
        <p:spPr bwMode="auto">
          <a:xfrm>
            <a:off x="1979712" y="3833753"/>
            <a:ext cx="37444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ja-JP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merge</a:t>
            </a:r>
            <a:r>
              <a:rPr lang="ja-JP" altLang="en-US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関数</a:t>
            </a:r>
            <a:endParaRPr lang="en-US" altLang="ja-JP" sz="32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ja-JP" sz="3200" dirty="0" err="1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mergesort</a:t>
            </a:r>
            <a:r>
              <a:rPr lang="ja-JP" altLang="en-US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関数</a:t>
            </a:r>
            <a:endParaRPr lang="en-US" altLang="ja-JP" sz="32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Text Box 748"/>
          <p:cNvSpPr txBox="1">
            <a:spLocks noChangeArrowheads="1"/>
          </p:cNvSpPr>
          <p:nvPr/>
        </p:nvSpPr>
        <p:spPr bwMode="auto">
          <a:xfrm>
            <a:off x="1345630" y="5498068"/>
            <a:ext cx="7172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28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を定義し，必要に応じて再帰的に呼び出す</a:t>
            </a:r>
            <a:endParaRPr lang="en-US" altLang="ja-JP" sz="28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Text Box 748"/>
          <p:cNvSpPr txBox="1">
            <a:spLocks noChangeArrowheads="1"/>
          </p:cNvSpPr>
          <p:nvPr/>
        </p:nvSpPr>
        <p:spPr bwMode="auto">
          <a:xfrm>
            <a:off x="1345630" y="3120648"/>
            <a:ext cx="22182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28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具体的には，</a:t>
            </a:r>
            <a:endParaRPr lang="en-US" altLang="ja-JP" sz="28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merge</a:t>
            </a:r>
            <a:r>
              <a:rPr kumimoji="1" lang="ja-JP" altLang="en-US" dirty="0"/>
              <a:t>関数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459788" y="6553200"/>
            <a:ext cx="622300" cy="304800"/>
          </a:xfrm>
        </p:spPr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  <p:grpSp>
        <p:nvGrpSpPr>
          <p:cNvPr id="47" name="グループ化 46"/>
          <p:cNvGrpSpPr>
            <a:grpSpLocks noChangeAspect="1"/>
          </p:cNvGrpSpPr>
          <p:nvPr/>
        </p:nvGrpSpPr>
        <p:grpSpPr>
          <a:xfrm>
            <a:off x="1093593" y="1268760"/>
            <a:ext cx="7006799" cy="2262813"/>
            <a:chOff x="3712398" y="3713658"/>
            <a:chExt cx="5380332" cy="1737552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4005064"/>
              <a:ext cx="5303368" cy="1208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正方形/長方形 47"/>
            <p:cNvSpPr/>
            <p:nvPr/>
          </p:nvSpPr>
          <p:spPr>
            <a:xfrm>
              <a:off x="3712398" y="3713658"/>
              <a:ext cx="1786287" cy="241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80000"/>
                </a:lnSpc>
                <a:defRPr/>
              </a:pPr>
              <a:r>
                <a:rPr lang="en-US" altLang="ja-JP" kern="0" dirty="0">
                  <a:solidFill>
                    <a:srgbClr val="000000"/>
                  </a:solidFill>
                  <a:latin typeface="Lucida Sans Unicode" pitchFamily="34" charset="0"/>
                  <a:ea typeface="メイリオ" pitchFamily="50" charset="-128"/>
                </a:rPr>
                <a:t>a[0]  a[1]  a[2]  a[3]</a:t>
              </a: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7306444" y="3713658"/>
              <a:ext cx="1786286" cy="241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80000"/>
                </a:lnSpc>
                <a:defRPr/>
              </a:pPr>
              <a:r>
                <a:rPr lang="en-US" altLang="ja-JP" kern="0" dirty="0">
                  <a:solidFill>
                    <a:srgbClr val="000000"/>
                  </a:solidFill>
                  <a:latin typeface="Lucida Sans Unicode" pitchFamily="34" charset="0"/>
                  <a:ea typeface="メイリオ" pitchFamily="50" charset="-128"/>
                </a:rPr>
                <a:t>a[4]  a[5]  a[6]  a[7]</a:t>
              </a: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611858" y="5210150"/>
              <a:ext cx="3785528" cy="241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en-US" altLang="ja-JP" kern="0" dirty="0">
                  <a:solidFill>
                    <a:srgbClr val="000000"/>
                  </a:solidFill>
                  <a:latin typeface="Lucida Sans Unicode" pitchFamily="34" charset="0"/>
                  <a:ea typeface="メイリオ" pitchFamily="50" charset="-128"/>
                </a:rPr>
                <a:t>a[0]  a[1]  a[2]  a[3]  a[4]  a[5]  a[6]  a[7]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395536" y="3504490"/>
            <a:ext cx="560281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ja-JP" sz="2000" dirty="0"/>
              <a:t>[</a:t>
            </a:r>
            <a:r>
              <a:rPr lang="ja-JP" altLang="en-US" sz="2000" dirty="0"/>
              <a:t>入力</a:t>
            </a:r>
            <a:r>
              <a:rPr lang="en-US" altLang="ja-JP" sz="2000" dirty="0"/>
              <a:t>]</a:t>
            </a:r>
          </a:p>
          <a:p>
            <a:pPr eaLnBrk="1" hangingPunct="1">
              <a:buNone/>
              <a:defRPr/>
            </a:pPr>
            <a:r>
              <a:rPr lang="en-US" altLang="ja-JP" sz="2000" dirty="0"/>
              <a:t>a: </a:t>
            </a:r>
            <a:r>
              <a:rPr lang="ja-JP" altLang="en-US" sz="2000" dirty="0"/>
              <a:t>整列したい値を格納している配列</a:t>
            </a:r>
            <a:r>
              <a:rPr lang="en-US" altLang="ja-JP" sz="2000" dirty="0"/>
              <a:t>(</a:t>
            </a:r>
            <a:r>
              <a:rPr lang="ja-JP" altLang="en-US" sz="2000" dirty="0"/>
              <a:t>長さ </a:t>
            </a:r>
            <a:r>
              <a:rPr lang="en-US" altLang="ja-JP" sz="2000" dirty="0"/>
              <a:t>n)</a:t>
            </a:r>
            <a:endParaRPr lang="ja-JP" altLang="en-US" sz="2000" dirty="0"/>
          </a:p>
          <a:p>
            <a:pPr eaLnBrk="1" hangingPunct="1">
              <a:buNone/>
              <a:defRPr/>
            </a:pPr>
            <a:r>
              <a:rPr lang="en-US" altLang="ja-JP" sz="2000" dirty="0" err="1"/>
              <a:t>p,q,r</a:t>
            </a:r>
            <a:r>
              <a:rPr lang="en-US" altLang="ja-JP" sz="2000" dirty="0"/>
              <a:t>: </a:t>
            </a:r>
            <a:r>
              <a:rPr lang="ja-JP" altLang="en-US" sz="2000" dirty="0"/>
              <a:t>配列</a:t>
            </a:r>
            <a:r>
              <a:rPr lang="en-US" altLang="ja-JP" sz="2000" dirty="0"/>
              <a:t>a</a:t>
            </a:r>
            <a:r>
              <a:rPr lang="ja-JP" altLang="en-US" sz="2000" dirty="0"/>
              <a:t>の部分配列を指定する整数</a:t>
            </a:r>
            <a:r>
              <a:rPr lang="en-US" altLang="ja-JP" sz="2000" dirty="0"/>
              <a:t>(</a:t>
            </a:r>
            <a:r>
              <a:rPr lang="en-US" altLang="ja-JP" sz="2000" dirty="0" err="1"/>
              <a:t>p,q,r</a:t>
            </a:r>
            <a:r>
              <a:rPr lang="en-US" altLang="ja-JP" sz="2000" dirty="0"/>
              <a:t> &lt; n)</a:t>
            </a:r>
            <a:endParaRPr lang="ja-JP" altLang="en-US" sz="2000" dirty="0"/>
          </a:p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536" y="4597385"/>
            <a:ext cx="754604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ja-JP" sz="2000" dirty="0"/>
              <a:t>[</a:t>
            </a:r>
            <a:r>
              <a:rPr lang="ja-JP" altLang="en-US" sz="2000" dirty="0"/>
              <a:t>手順</a:t>
            </a:r>
            <a:r>
              <a:rPr lang="en-US" altLang="ja-JP" sz="2000" dirty="0"/>
              <a:t>]</a:t>
            </a:r>
          </a:p>
          <a:p>
            <a:pPr eaLnBrk="1" hangingPunct="1">
              <a:buNone/>
              <a:defRPr/>
            </a:pPr>
            <a:r>
              <a:rPr lang="en-US" altLang="ja-JP" sz="2000" dirty="0"/>
              <a:t>(1) </a:t>
            </a:r>
            <a:r>
              <a:rPr lang="ja-JP" altLang="en-US" sz="2000" dirty="0"/>
              <a:t>空の作業用配列 </a:t>
            </a:r>
            <a:r>
              <a:rPr lang="en-US" altLang="ja-JP" sz="2000" dirty="0"/>
              <a:t>T </a:t>
            </a:r>
            <a:r>
              <a:rPr lang="ja-JP" altLang="en-US" sz="2000" dirty="0"/>
              <a:t>を用意する</a:t>
            </a:r>
            <a:endParaRPr lang="en-US" altLang="ja-JP" sz="2000" dirty="0"/>
          </a:p>
          <a:p>
            <a:r>
              <a:rPr lang="en-US" altLang="ja-JP" sz="2000" dirty="0"/>
              <a:t>(2) </a:t>
            </a:r>
            <a:r>
              <a:rPr lang="ja-JP" altLang="en-US" sz="2000" dirty="0"/>
              <a:t>二つの部分配列の先頭同士を比較し</a:t>
            </a:r>
            <a:r>
              <a:rPr lang="en-US" altLang="ja-JP" sz="2000" dirty="0"/>
              <a:t>,</a:t>
            </a:r>
            <a:r>
              <a:rPr lang="ja-JP" altLang="en-US" sz="2000" dirty="0"/>
              <a:t> 小さいほうを </a:t>
            </a:r>
            <a:r>
              <a:rPr lang="en-US" altLang="ja-JP" sz="2000" dirty="0"/>
              <a:t>m </a:t>
            </a:r>
            <a:r>
              <a:rPr lang="ja-JP" altLang="en-US" sz="2000" dirty="0"/>
              <a:t>とする</a:t>
            </a:r>
            <a:endParaRPr lang="en-US" altLang="ja-JP" sz="2000" dirty="0"/>
          </a:p>
          <a:p>
            <a:r>
              <a:rPr lang="en-US" altLang="ja-JP" sz="2000" dirty="0"/>
              <a:t>(3) </a:t>
            </a:r>
            <a:r>
              <a:rPr lang="ja-JP" altLang="en-US" sz="2000" dirty="0"/>
              <a:t>部分配列から </a:t>
            </a:r>
            <a:r>
              <a:rPr lang="en-US" altLang="ja-JP" sz="2000" dirty="0"/>
              <a:t>m </a:t>
            </a:r>
            <a:r>
              <a:rPr lang="ja-JP" altLang="en-US" sz="2000" dirty="0"/>
              <a:t>を取り出し作業用配列 </a:t>
            </a:r>
            <a:r>
              <a:rPr lang="en-US" altLang="ja-JP" sz="2000" dirty="0"/>
              <a:t>T </a:t>
            </a:r>
            <a:r>
              <a:rPr lang="ja-JP" altLang="en-US" sz="2000" dirty="0"/>
              <a:t>の最後尾に追加する</a:t>
            </a:r>
            <a:endParaRPr lang="en-US" altLang="ja-JP" sz="2000" dirty="0"/>
          </a:p>
          <a:p>
            <a:r>
              <a:rPr lang="en-US" altLang="ja-JP" sz="2000" dirty="0"/>
              <a:t>(4) (2),(3)</a:t>
            </a:r>
            <a:r>
              <a:rPr lang="ja-JP" altLang="en-US" sz="2000" dirty="0"/>
              <a:t>の操作をどちらかの部分配列が空になるまで繰り返す</a:t>
            </a:r>
            <a:endParaRPr lang="en-US" altLang="ja-JP" sz="2000" dirty="0"/>
          </a:p>
          <a:p>
            <a:r>
              <a:rPr lang="en-US" altLang="ja-JP" sz="2000" dirty="0"/>
              <a:t>(5) </a:t>
            </a:r>
            <a:r>
              <a:rPr lang="ja-JP" altLang="en-US" sz="2000" dirty="0"/>
              <a:t>空でない部分配列を作業用配列 </a:t>
            </a:r>
            <a:r>
              <a:rPr lang="en-US" altLang="ja-JP" sz="2000" dirty="0"/>
              <a:t>T </a:t>
            </a:r>
            <a:r>
              <a:rPr lang="ja-JP" altLang="en-US" sz="2000" dirty="0"/>
              <a:t>の最後尾にそのまま追加する</a:t>
            </a:r>
            <a:endParaRPr lang="en-US" altLang="ja-JP" sz="2000" dirty="0"/>
          </a:p>
          <a:p>
            <a:r>
              <a:rPr lang="en-US" altLang="ja-JP" dirty="0"/>
              <a:t>(6) </a:t>
            </a:r>
            <a:r>
              <a:rPr lang="ja-JP" altLang="en-US" dirty="0"/>
              <a:t>作業用配列 </a:t>
            </a:r>
            <a:r>
              <a:rPr lang="en-US" altLang="ja-JP" dirty="0"/>
              <a:t>T </a:t>
            </a:r>
            <a:r>
              <a:rPr lang="ja-JP" altLang="en-US" dirty="0"/>
              <a:t>の内容を配列 </a:t>
            </a:r>
            <a:r>
              <a:rPr lang="en-US" altLang="ja-JP" dirty="0"/>
              <a:t>a </a:t>
            </a:r>
            <a:r>
              <a:rPr lang="ja-JP" altLang="en-US" dirty="0"/>
              <a:t>の該当部分にコピーする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956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merge</a:t>
            </a:r>
            <a:r>
              <a:rPr kumimoji="1" lang="ja-JP" altLang="en-US" dirty="0"/>
              <a:t>関数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459788" y="6553200"/>
            <a:ext cx="622300" cy="304800"/>
          </a:xfrm>
        </p:spPr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grpSp>
        <p:nvGrpSpPr>
          <p:cNvPr id="47" name="グループ化 46"/>
          <p:cNvGrpSpPr>
            <a:grpSpLocks noChangeAspect="1"/>
          </p:cNvGrpSpPr>
          <p:nvPr/>
        </p:nvGrpSpPr>
        <p:grpSpPr>
          <a:xfrm>
            <a:off x="1093593" y="1268760"/>
            <a:ext cx="7006799" cy="2262813"/>
            <a:chOff x="3712398" y="3713658"/>
            <a:chExt cx="5380332" cy="1737552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4005064"/>
              <a:ext cx="5303368" cy="1208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正方形/長方形 47"/>
            <p:cNvSpPr/>
            <p:nvPr/>
          </p:nvSpPr>
          <p:spPr>
            <a:xfrm>
              <a:off x="3712398" y="3713658"/>
              <a:ext cx="1786287" cy="241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80000"/>
                </a:lnSpc>
                <a:defRPr/>
              </a:pPr>
              <a:r>
                <a:rPr lang="en-US" altLang="ja-JP" kern="0" dirty="0">
                  <a:solidFill>
                    <a:srgbClr val="000000"/>
                  </a:solidFill>
                  <a:latin typeface="Lucida Sans Unicode" pitchFamily="34" charset="0"/>
                  <a:ea typeface="メイリオ" pitchFamily="50" charset="-128"/>
                </a:rPr>
                <a:t>a[0]  a[1]  a[2]  a[3]</a:t>
              </a: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7306444" y="3713658"/>
              <a:ext cx="1786286" cy="241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80000"/>
                </a:lnSpc>
                <a:defRPr/>
              </a:pPr>
              <a:r>
                <a:rPr lang="en-US" altLang="ja-JP" kern="0" dirty="0">
                  <a:solidFill>
                    <a:srgbClr val="000000"/>
                  </a:solidFill>
                  <a:latin typeface="Lucida Sans Unicode" pitchFamily="34" charset="0"/>
                  <a:ea typeface="メイリオ" pitchFamily="50" charset="-128"/>
                </a:rPr>
                <a:t>a[4]  a[5]  a[6]  a[7]</a:t>
              </a: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611858" y="5210150"/>
              <a:ext cx="3785528" cy="241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en-US" altLang="ja-JP" kern="0" dirty="0">
                  <a:solidFill>
                    <a:srgbClr val="000000"/>
                  </a:solidFill>
                  <a:latin typeface="Lucida Sans Unicode" pitchFamily="34" charset="0"/>
                  <a:ea typeface="メイリオ" pitchFamily="50" charset="-128"/>
                </a:rPr>
                <a:t>a[0]  a[1]  a[2]  a[3]  a[4]  a[5]  a[6]  a[7]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395536" y="3504490"/>
            <a:ext cx="560281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ja-JP" sz="2000" dirty="0"/>
              <a:t>[</a:t>
            </a:r>
            <a:r>
              <a:rPr lang="ja-JP" altLang="en-US" sz="2000" dirty="0"/>
              <a:t>入力</a:t>
            </a:r>
            <a:r>
              <a:rPr lang="en-US" altLang="ja-JP" sz="2000" dirty="0"/>
              <a:t>]</a:t>
            </a:r>
          </a:p>
          <a:p>
            <a:pPr eaLnBrk="1" hangingPunct="1">
              <a:buNone/>
              <a:defRPr/>
            </a:pPr>
            <a:r>
              <a:rPr lang="en-US" altLang="ja-JP" sz="2000" dirty="0"/>
              <a:t>a: </a:t>
            </a:r>
            <a:r>
              <a:rPr lang="ja-JP" altLang="en-US" sz="2000" dirty="0"/>
              <a:t>整列したい値を格納している配列</a:t>
            </a:r>
            <a:r>
              <a:rPr lang="en-US" altLang="ja-JP" sz="2000" dirty="0"/>
              <a:t>(</a:t>
            </a:r>
            <a:r>
              <a:rPr lang="ja-JP" altLang="en-US" sz="2000" dirty="0"/>
              <a:t>長さ </a:t>
            </a:r>
            <a:r>
              <a:rPr lang="en-US" altLang="ja-JP" sz="2000" dirty="0"/>
              <a:t>n)</a:t>
            </a:r>
            <a:endParaRPr lang="ja-JP" altLang="en-US" sz="2000" dirty="0"/>
          </a:p>
          <a:p>
            <a:pPr eaLnBrk="1" hangingPunct="1">
              <a:buNone/>
              <a:defRPr/>
            </a:pPr>
            <a:r>
              <a:rPr lang="en-US" altLang="ja-JP" sz="2000" dirty="0" err="1"/>
              <a:t>p,q,r</a:t>
            </a:r>
            <a:r>
              <a:rPr lang="en-US" altLang="ja-JP" sz="2000" dirty="0"/>
              <a:t>: </a:t>
            </a:r>
            <a:r>
              <a:rPr lang="ja-JP" altLang="en-US" sz="2000" dirty="0"/>
              <a:t>配列</a:t>
            </a:r>
            <a:r>
              <a:rPr lang="en-US" altLang="ja-JP" sz="2000" dirty="0"/>
              <a:t>a</a:t>
            </a:r>
            <a:r>
              <a:rPr lang="ja-JP" altLang="en-US" sz="2000" dirty="0"/>
              <a:t>の部分配列を指定する整数</a:t>
            </a:r>
            <a:r>
              <a:rPr lang="en-US" altLang="ja-JP" sz="2000" dirty="0"/>
              <a:t>(</a:t>
            </a:r>
            <a:r>
              <a:rPr lang="en-US" altLang="ja-JP" sz="2000" dirty="0" err="1"/>
              <a:t>p,q,r</a:t>
            </a:r>
            <a:r>
              <a:rPr lang="en-US" altLang="ja-JP" sz="2000" dirty="0"/>
              <a:t> &lt; n)</a:t>
            </a:r>
            <a:endParaRPr lang="ja-JP" altLang="en-US" sz="2000" dirty="0"/>
          </a:p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536" y="4597385"/>
            <a:ext cx="754604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ja-JP" sz="2000" dirty="0"/>
              <a:t>[</a:t>
            </a:r>
            <a:r>
              <a:rPr lang="ja-JP" altLang="en-US" sz="2000" dirty="0"/>
              <a:t>手順</a:t>
            </a:r>
            <a:r>
              <a:rPr lang="en-US" altLang="ja-JP" sz="2000" dirty="0"/>
              <a:t>]</a:t>
            </a:r>
          </a:p>
          <a:p>
            <a:pPr eaLnBrk="1" hangingPunct="1">
              <a:buNone/>
              <a:defRPr/>
            </a:pPr>
            <a:r>
              <a:rPr lang="en-US" altLang="ja-JP" sz="2000" dirty="0"/>
              <a:t>(1) </a:t>
            </a:r>
            <a:r>
              <a:rPr lang="ja-JP" altLang="en-US" sz="2000" dirty="0"/>
              <a:t>空の作業用配列 </a:t>
            </a:r>
            <a:r>
              <a:rPr lang="en-US" altLang="ja-JP" sz="2000" dirty="0"/>
              <a:t>T </a:t>
            </a:r>
            <a:r>
              <a:rPr lang="ja-JP" altLang="en-US" sz="2000" dirty="0"/>
              <a:t>を用意する</a:t>
            </a:r>
            <a:endParaRPr lang="en-US" altLang="ja-JP" sz="2000" dirty="0"/>
          </a:p>
          <a:p>
            <a:r>
              <a:rPr lang="en-US" altLang="ja-JP" sz="2000" dirty="0"/>
              <a:t>(2) </a:t>
            </a:r>
            <a:r>
              <a:rPr lang="ja-JP" altLang="en-US" sz="2000" dirty="0"/>
              <a:t>二つの部分配列の先頭同士を比較し</a:t>
            </a:r>
            <a:r>
              <a:rPr lang="en-US" altLang="ja-JP" sz="2000" dirty="0"/>
              <a:t>,</a:t>
            </a:r>
            <a:r>
              <a:rPr lang="ja-JP" altLang="en-US" sz="2000" dirty="0"/>
              <a:t> 小さいほうを </a:t>
            </a:r>
            <a:r>
              <a:rPr lang="en-US" altLang="ja-JP" sz="2000" dirty="0"/>
              <a:t>m </a:t>
            </a:r>
            <a:r>
              <a:rPr lang="ja-JP" altLang="en-US" sz="2000" dirty="0"/>
              <a:t>とする</a:t>
            </a:r>
            <a:endParaRPr lang="en-US" altLang="ja-JP" sz="2000" dirty="0"/>
          </a:p>
          <a:p>
            <a:r>
              <a:rPr lang="en-US" altLang="ja-JP" sz="2000" dirty="0"/>
              <a:t>(3) </a:t>
            </a:r>
            <a:r>
              <a:rPr lang="ja-JP" altLang="en-US" sz="2000" dirty="0"/>
              <a:t>部分配列から </a:t>
            </a:r>
            <a:r>
              <a:rPr lang="en-US" altLang="ja-JP" sz="2000" dirty="0"/>
              <a:t>m </a:t>
            </a:r>
            <a:r>
              <a:rPr lang="ja-JP" altLang="en-US" sz="2000" dirty="0"/>
              <a:t>を取り出し作業用配列 </a:t>
            </a:r>
            <a:r>
              <a:rPr lang="en-US" altLang="ja-JP" sz="2000" dirty="0"/>
              <a:t>T </a:t>
            </a:r>
            <a:r>
              <a:rPr lang="ja-JP" altLang="en-US" sz="2000" dirty="0"/>
              <a:t>の最後尾に追加する</a:t>
            </a:r>
            <a:endParaRPr lang="en-US" altLang="ja-JP" sz="2000" dirty="0"/>
          </a:p>
          <a:p>
            <a:r>
              <a:rPr lang="en-US" altLang="ja-JP" sz="2000" dirty="0"/>
              <a:t>(4) (2),(3)</a:t>
            </a:r>
            <a:r>
              <a:rPr lang="ja-JP" altLang="en-US" sz="2000" dirty="0"/>
              <a:t>の操作をどちらかの部分配列が空になるまで繰り返す</a:t>
            </a:r>
            <a:endParaRPr lang="en-US" altLang="ja-JP" sz="2000" dirty="0"/>
          </a:p>
          <a:p>
            <a:r>
              <a:rPr lang="en-US" altLang="ja-JP" sz="2000" dirty="0"/>
              <a:t>(5) </a:t>
            </a:r>
            <a:r>
              <a:rPr lang="ja-JP" altLang="en-US" sz="2000" dirty="0"/>
              <a:t>空でない部分配列を作業用配列 </a:t>
            </a:r>
            <a:r>
              <a:rPr lang="en-US" altLang="ja-JP" sz="2000" dirty="0"/>
              <a:t>T </a:t>
            </a:r>
            <a:r>
              <a:rPr lang="ja-JP" altLang="en-US" sz="2000" dirty="0"/>
              <a:t>の最後尾にそのまま追加する</a:t>
            </a:r>
            <a:endParaRPr lang="en-US" altLang="ja-JP" sz="2000" dirty="0"/>
          </a:p>
          <a:p>
            <a:r>
              <a:rPr lang="en-US" altLang="ja-JP" dirty="0"/>
              <a:t>(6) </a:t>
            </a:r>
            <a:r>
              <a:rPr lang="ja-JP" altLang="en-US" dirty="0"/>
              <a:t>作業用配列 </a:t>
            </a:r>
            <a:r>
              <a:rPr lang="en-US" altLang="ja-JP" dirty="0"/>
              <a:t>T </a:t>
            </a:r>
            <a:r>
              <a:rPr lang="ja-JP" altLang="en-US" dirty="0"/>
              <a:t>の内容を配列 </a:t>
            </a:r>
            <a:r>
              <a:rPr lang="en-US" altLang="ja-JP" dirty="0"/>
              <a:t>a </a:t>
            </a:r>
            <a:r>
              <a:rPr lang="ja-JP" altLang="en-US" dirty="0"/>
              <a:t>の該当部分にコピーする</a:t>
            </a:r>
            <a:endParaRPr lang="en-US" altLang="ja-JP" dirty="0"/>
          </a:p>
        </p:txBody>
      </p:sp>
      <p:sp>
        <p:nvSpPr>
          <p:cNvPr id="5" name="吹き出し: 四角形 4"/>
          <p:cNvSpPr/>
          <p:nvPr/>
        </p:nvSpPr>
        <p:spPr>
          <a:xfrm>
            <a:off x="5940152" y="3742512"/>
            <a:ext cx="3096344" cy="1126648"/>
          </a:xfrm>
          <a:prstGeom prst="wedgeRectCallout">
            <a:avLst>
              <a:gd name="adj1" fmla="val -40288"/>
              <a:gd name="adj2" fmla="val 82755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正確には「作業用</a:t>
            </a:r>
            <a:r>
              <a:rPr kumimoji="1" lang="ja-JP" altLang="en-US" dirty="0"/>
              <a:t>配列」と「部分配列」の部分は「線形リスト」と呼ぶ方が適しています．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80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mergesort</a:t>
            </a:r>
            <a:r>
              <a:rPr kumimoji="1" lang="ja-JP" altLang="en-US" dirty="0"/>
              <a:t>関数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428842" y="1478337"/>
            <a:ext cx="47151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400" u="sng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再帰呼び出し</a:t>
            </a:r>
            <a:r>
              <a:rPr lang="ja-JP" altLang="en-US" sz="24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：</a:t>
            </a:r>
            <a:endParaRPr lang="en-US" altLang="ja-JP" sz="2400" dirty="0">
              <a:solidFill>
                <a:srgbClr val="FF0000"/>
              </a:solidFill>
              <a:latin typeface="Lucida Sans Unicode" pitchFamily="34" charset="0"/>
              <a:ea typeface="メイリオ" pitchFamily="50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ja-JP" sz="2400" dirty="0" err="1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mergesort</a:t>
            </a:r>
            <a:r>
              <a:rPr lang="ja-JP" altLang="en-US" sz="24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関数を繰り返し使う</a:t>
            </a:r>
          </a:p>
        </p:txBody>
      </p:sp>
      <p:grpSp>
        <p:nvGrpSpPr>
          <p:cNvPr id="48403" name="グループ化 48402"/>
          <p:cNvGrpSpPr/>
          <p:nvPr/>
        </p:nvGrpSpPr>
        <p:grpSpPr>
          <a:xfrm>
            <a:off x="200293" y="2100504"/>
            <a:ext cx="4083675" cy="3560744"/>
            <a:chOff x="971600" y="2996952"/>
            <a:chExt cx="4083675" cy="3560744"/>
          </a:xfrm>
        </p:grpSpPr>
        <p:sp>
          <p:nvSpPr>
            <p:cNvPr id="11" name="正方形/長方形 10"/>
            <p:cNvSpPr/>
            <p:nvPr/>
          </p:nvSpPr>
          <p:spPr>
            <a:xfrm>
              <a:off x="1288318" y="2996952"/>
              <a:ext cx="3571714" cy="264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latin typeface="Lucida Sans Unicode" pitchFamily="34" charset="0"/>
                  <a:ea typeface="メイリオ" pitchFamily="50" charset="-128"/>
                </a:rPr>
                <a:t>a[0]  a[1]  a[2]  a[3]  a[4]  a[5]  a[6]  a[7</a:t>
              </a:r>
              <a:r>
                <a:rPr lang="en-US" altLang="ja-JP" sz="1300" kern="0" dirty="0">
                  <a:solidFill>
                    <a:srgbClr val="000000"/>
                  </a:solidFill>
                  <a:latin typeface="Lucida Sans Unicode" pitchFamily="34" charset="0"/>
                  <a:ea typeface="メイリオ" pitchFamily="50" charset="-128"/>
                </a:rPr>
                <a:t>]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127820" y="3840581"/>
              <a:ext cx="1008161" cy="28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en-US" altLang="ja-JP" sz="1600" b="1" kern="0" dirty="0">
                  <a:solidFill>
                    <a:srgbClr val="FF0000"/>
                  </a:solidFill>
                  <a:latin typeface="Lucida Sans Unicode" pitchFamily="34" charset="0"/>
                  <a:ea typeface="メイリオ" pitchFamily="50" charset="-128"/>
                </a:rPr>
                <a:t>a</a:t>
              </a:r>
              <a:r>
                <a:rPr lang="ja-JP" altLang="en-US" sz="1600" b="1" kern="0" dirty="0">
                  <a:solidFill>
                    <a:srgbClr val="FF0000"/>
                  </a:solidFill>
                  <a:latin typeface="Lucida Sans Unicode" pitchFamily="34" charset="0"/>
                  <a:ea typeface="メイリオ" pitchFamily="50" charset="-128"/>
                </a:rPr>
                <a:t>の前半</a:t>
              </a:r>
              <a:endParaRPr lang="en-US" altLang="ja-JP" sz="1600" b="1" kern="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959544" y="3864037"/>
              <a:ext cx="1008112" cy="28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en-US" altLang="ja-JP" sz="1600" b="1" kern="0" dirty="0">
                  <a:solidFill>
                    <a:srgbClr val="0000FF"/>
                  </a:solidFill>
                  <a:latin typeface="Lucida Sans Unicode" pitchFamily="34" charset="0"/>
                  <a:ea typeface="メイリオ" pitchFamily="50" charset="-128"/>
                </a:rPr>
                <a:t>a</a:t>
              </a:r>
              <a:r>
                <a:rPr lang="ja-JP" altLang="en-US" sz="1600" b="1" kern="0" dirty="0">
                  <a:solidFill>
                    <a:srgbClr val="0000FF"/>
                  </a:solidFill>
                  <a:latin typeface="Lucida Sans Unicode" pitchFamily="34" charset="0"/>
                  <a:ea typeface="メイリオ" pitchFamily="50" charset="-128"/>
                </a:rPr>
                <a:t>の後半</a:t>
              </a:r>
              <a:endParaRPr lang="en-US" altLang="ja-JP" sz="1600" b="1" kern="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endParaRPr>
            </a:p>
          </p:txBody>
        </p:sp>
        <p:grpSp>
          <p:nvGrpSpPr>
            <p:cNvPr id="48340" name="グループ化 48339"/>
            <p:cNvGrpSpPr/>
            <p:nvPr/>
          </p:nvGrpSpPr>
          <p:grpSpPr>
            <a:xfrm>
              <a:off x="1329500" y="3281733"/>
              <a:ext cx="3360737" cy="338854"/>
              <a:chOff x="5396780" y="2455863"/>
              <a:chExt cx="4298950" cy="441326"/>
            </a:xfrm>
          </p:grpSpPr>
          <p:sp>
            <p:nvSpPr>
              <p:cNvPr id="48140" name="Rectangle 5"/>
              <p:cNvSpPr>
                <a:spLocks noChangeArrowheads="1"/>
              </p:cNvSpPr>
              <p:nvPr/>
            </p:nvSpPr>
            <p:spPr bwMode="auto">
              <a:xfrm>
                <a:off x="5928592" y="245586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41" name="Rectangle 6"/>
              <p:cNvSpPr>
                <a:spLocks noChangeArrowheads="1"/>
              </p:cNvSpPr>
              <p:nvPr/>
            </p:nvSpPr>
            <p:spPr bwMode="auto">
              <a:xfrm>
                <a:off x="6428655" y="245586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42" name="Rectangle 7"/>
              <p:cNvSpPr>
                <a:spLocks noChangeArrowheads="1"/>
              </p:cNvSpPr>
              <p:nvPr/>
            </p:nvSpPr>
            <p:spPr bwMode="auto">
              <a:xfrm>
                <a:off x="6960467" y="245586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43" name="Rectangle 8"/>
              <p:cNvSpPr>
                <a:spLocks noChangeArrowheads="1"/>
              </p:cNvSpPr>
              <p:nvPr/>
            </p:nvSpPr>
            <p:spPr bwMode="auto">
              <a:xfrm>
                <a:off x="7462117" y="245586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44" name="Rectangle 9"/>
              <p:cNvSpPr>
                <a:spLocks noChangeArrowheads="1"/>
              </p:cNvSpPr>
              <p:nvPr/>
            </p:nvSpPr>
            <p:spPr bwMode="auto">
              <a:xfrm>
                <a:off x="7995517" y="2455863"/>
                <a:ext cx="9525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45" name="Rectangle 10"/>
              <p:cNvSpPr>
                <a:spLocks noChangeArrowheads="1"/>
              </p:cNvSpPr>
              <p:nvPr/>
            </p:nvSpPr>
            <p:spPr bwMode="auto">
              <a:xfrm>
                <a:off x="8560667" y="245586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46" name="Rectangle 11"/>
              <p:cNvSpPr>
                <a:spLocks noChangeArrowheads="1"/>
              </p:cNvSpPr>
              <p:nvPr/>
            </p:nvSpPr>
            <p:spPr bwMode="auto">
              <a:xfrm>
                <a:off x="9208367" y="245586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47" name="Rectangle 12"/>
              <p:cNvSpPr>
                <a:spLocks noChangeArrowheads="1"/>
              </p:cNvSpPr>
              <p:nvPr/>
            </p:nvSpPr>
            <p:spPr bwMode="auto">
              <a:xfrm>
                <a:off x="5396780" y="2455863"/>
                <a:ext cx="7938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48" name="Rectangle 13"/>
              <p:cNvSpPr>
                <a:spLocks noChangeArrowheads="1"/>
              </p:cNvSpPr>
              <p:nvPr/>
            </p:nvSpPr>
            <p:spPr bwMode="auto">
              <a:xfrm>
                <a:off x="9687792" y="2455863"/>
                <a:ext cx="7938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49" name="Rectangle 14"/>
              <p:cNvSpPr>
                <a:spLocks noChangeArrowheads="1"/>
              </p:cNvSpPr>
              <p:nvPr/>
            </p:nvSpPr>
            <p:spPr bwMode="auto">
              <a:xfrm>
                <a:off x="5396780" y="2455863"/>
                <a:ext cx="4298950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50" name="Rectangle 15"/>
              <p:cNvSpPr>
                <a:spLocks noChangeArrowheads="1"/>
              </p:cNvSpPr>
              <p:nvPr/>
            </p:nvSpPr>
            <p:spPr bwMode="auto">
              <a:xfrm>
                <a:off x="5396780" y="2889251"/>
                <a:ext cx="4298950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51" name="Rectangle 16"/>
              <p:cNvSpPr>
                <a:spLocks noChangeArrowheads="1"/>
              </p:cNvSpPr>
              <p:nvPr/>
            </p:nvSpPr>
            <p:spPr bwMode="auto">
              <a:xfrm>
                <a:off x="5526955" y="2513013"/>
                <a:ext cx="40640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12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52" name="Rectangle 17"/>
              <p:cNvSpPr>
                <a:spLocks noChangeArrowheads="1"/>
              </p:cNvSpPr>
              <p:nvPr/>
            </p:nvSpPr>
            <p:spPr bwMode="auto">
              <a:xfrm>
                <a:off x="6042892" y="2513013"/>
                <a:ext cx="40481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19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53" name="Rectangle 18"/>
              <p:cNvSpPr>
                <a:spLocks noChangeArrowheads="1"/>
              </p:cNvSpPr>
              <p:nvPr/>
            </p:nvSpPr>
            <p:spPr bwMode="auto">
              <a:xfrm>
                <a:off x="6630267" y="2513013"/>
                <a:ext cx="2603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3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54" name="Rectangle 19"/>
              <p:cNvSpPr>
                <a:spLocks noChangeArrowheads="1"/>
              </p:cNvSpPr>
              <p:nvPr/>
            </p:nvSpPr>
            <p:spPr bwMode="auto">
              <a:xfrm>
                <a:off x="7146205" y="2513013"/>
                <a:ext cx="2603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8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55" name="Rectangle 20"/>
              <p:cNvSpPr>
                <a:spLocks noChangeArrowheads="1"/>
              </p:cNvSpPr>
              <p:nvPr/>
            </p:nvSpPr>
            <p:spPr bwMode="auto">
              <a:xfrm>
                <a:off x="7593880" y="2513013"/>
                <a:ext cx="40640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25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56" name="Rectangle 21"/>
              <p:cNvSpPr>
                <a:spLocks noChangeArrowheads="1"/>
              </p:cNvSpPr>
              <p:nvPr/>
            </p:nvSpPr>
            <p:spPr bwMode="auto">
              <a:xfrm>
                <a:off x="8143155" y="2513013"/>
                <a:ext cx="40481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18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57" name="Rectangle 22"/>
              <p:cNvSpPr>
                <a:spLocks noChangeArrowheads="1"/>
              </p:cNvSpPr>
              <p:nvPr/>
            </p:nvSpPr>
            <p:spPr bwMode="auto">
              <a:xfrm>
                <a:off x="8679730" y="2513013"/>
                <a:ext cx="5524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100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58" name="Rectangle 23"/>
              <p:cNvSpPr>
                <a:spLocks noChangeArrowheads="1"/>
              </p:cNvSpPr>
              <p:nvPr/>
            </p:nvSpPr>
            <p:spPr bwMode="auto">
              <a:xfrm>
                <a:off x="9382992" y="2513013"/>
                <a:ext cx="2603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341" name="グループ化 48340"/>
            <p:cNvGrpSpPr/>
            <p:nvPr/>
          </p:nvGrpSpPr>
          <p:grpSpPr>
            <a:xfrm>
              <a:off x="1276248" y="4134059"/>
              <a:ext cx="1659271" cy="469275"/>
              <a:chOff x="5172942" y="3154363"/>
              <a:chExt cx="2122488" cy="611188"/>
            </a:xfrm>
          </p:grpSpPr>
          <p:sp>
            <p:nvSpPr>
              <p:cNvPr id="48162" name="Freeform 27"/>
              <p:cNvSpPr>
                <a:spLocks noEditPoints="1"/>
              </p:cNvSpPr>
              <p:nvPr/>
            </p:nvSpPr>
            <p:spPr bwMode="auto">
              <a:xfrm>
                <a:off x="5172942" y="3154363"/>
                <a:ext cx="2122488" cy="611188"/>
              </a:xfrm>
              <a:custGeom>
                <a:avLst/>
                <a:gdLst>
                  <a:gd name="T0" fmla="*/ 1 w 1337"/>
                  <a:gd name="T1" fmla="*/ 61 h 385"/>
                  <a:gd name="T2" fmla="*/ 8 w 1337"/>
                  <a:gd name="T3" fmla="*/ 40 h 385"/>
                  <a:gd name="T4" fmla="*/ 21 w 1337"/>
                  <a:gd name="T5" fmla="*/ 23 h 385"/>
                  <a:gd name="T6" fmla="*/ 38 w 1337"/>
                  <a:gd name="T7" fmla="*/ 10 h 385"/>
                  <a:gd name="T8" fmla="*/ 59 w 1337"/>
                  <a:gd name="T9" fmla="*/ 2 h 385"/>
                  <a:gd name="T10" fmla="*/ 1262 w 1337"/>
                  <a:gd name="T11" fmla="*/ 0 h 385"/>
                  <a:gd name="T12" fmla="*/ 1284 w 1337"/>
                  <a:gd name="T13" fmla="*/ 4 h 385"/>
                  <a:gd name="T14" fmla="*/ 1303 w 1337"/>
                  <a:gd name="T15" fmla="*/ 13 h 385"/>
                  <a:gd name="T16" fmla="*/ 1319 w 1337"/>
                  <a:gd name="T17" fmla="*/ 27 h 385"/>
                  <a:gd name="T18" fmla="*/ 1331 w 1337"/>
                  <a:gd name="T19" fmla="*/ 45 h 385"/>
                  <a:gd name="T20" fmla="*/ 1336 w 1337"/>
                  <a:gd name="T21" fmla="*/ 67 h 385"/>
                  <a:gd name="T22" fmla="*/ 1337 w 1337"/>
                  <a:gd name="T23" fmla="*/ 317 h 385"/>
                  <a:gd name="T24" fmla="*/ 1331 w 1337"/>
                  <a:gd name="T25" fmla="*/ 339 h 385"/>
                  <a:gd name="T26" fmla="*/ 1320 w 1337"/>
                  <a:gd name="T27" fmla="*/ 357 h 385"/>
                  <a:gd name="T28" fmla="*/ 1305 w 1337"/>
                  <a:gd name="T29" fmla="*/ 372 h 385"/>
                  <a:gd name="T30" fmla="*/ 1285 w 1337"/>
                  <a:gd name="T31" fmla="*/ 381 h 385"/>
                  <a:gd name="T32" fmla="*/ 1263 w 1337"/>
                  <a:gd name="T33" fmla="*/ 385 h 385"/>
                  <a:gd name="T34" fmla="*/ 60 w 1337"/>
                  <a:gd name="T35" fmla="*/ 383 h 385"/>
                  <a:gd name="T36" fmla="*/ 40 w 1337"/>
                  <a:gd name="T37" fmla="*/ 376 h 385"/>
                  <a:gd name="T38" fmla="*/ 22 w 1337"/>
                  <a:gd name="T39" fmla="*/ 364 h 385"/>
                  <a:gd name="T40" fmla="*/ 9 w 1337"/>
                  <a:gd name="T41" fmla="*/ 346 h 385"/>
                  <a:gd name="T42" fmla="*/ 1 w 1337"/>
                  <a:gd name="T43" fmla="*/ 326 h 385"/>
                  <a:gd name="T44" fmla="*/ 0 w 1337"/>
                  <a:gd name="T45" fmla="*/ 75 h 385"/>
                  <a:gd name="T46" fmla="*/ 32 w 1337"/>
                  <a:gd name="T47" fmla="*/ 318 h 385"/>
                  <a:gd name="T48" fmla="*/ 36 w 1337"/>
                  <a:gd name="T49" fmla="*/ 330 h 385"/>
                  <a:gd name="T50" fmla="*/ 43 w 1337"/>
                  <a:gd name="T51" fmla="*/ 340 h 385"/>
                  <a:gd name="T52" fmla="*/ 53 w 1337"/>
                  <a:gd name="T53" fmla="*/ 348 h 385"/>
                  <a:gd name="T54" fmla="*/ 65 w 1337"/>
                  <a:gd name="T55" fmla="*/ 352 h 385"/>
                  <a:gd name="T56" fmla="*/ 1262 w 1337"/>
                  <a:gd name="T57" fmla="*/ 353 h 385"/>
                  <a:gd name="T58" fmla="*/ 1274 w 1337"/>
                  <a:gd name="T59" fmla="*/ 351 h 385"/>
                  <a:gd name="T60" fmla="*/ 1286 w 1337"/>
                  <a:gd name="T61" fmla="*/ 346 h 385"/>
                  <a:gd name="T62" fmla="*/ 1295 w 1337"/>
                  <a:gd name="T63" fmla="*/ 338 h 385"/>
                  <a:gd name="T64" fmla="*/ 1302 w 1337"/>
                  <a:gd name="T65" fmla="*/ 328 h 385"/>
                  <a:gd name="T66" fmla="*/ 1305 w 1337"/>
                  <a:gd name="T67" fmla="*/ 315 h 385"/>
                  <a:gd name="T68" fmla="*/ 1305 w 1337"/>
                  <a:gd name="T69" fmla="*/ 71 h 385"/>
                  <a:gd name="T70" fmla="*/ 1302 w 1337"/>
                  <a:gd name="T71" fmla="*/ 59 h 385"/>
                  <a:gd name="T72" fmla="*/ 1296 w 1337"/>
                  <a:gd name="T73" fmla="*/ 48 h 385"/>
                  <a:gd name="T74" fmla="*/ 1287 w 1337"/>
                  <a:gd name="T75" fmla="*/ 40 h 385"/>
                  <a:gd name="T76" fmla="*/ 1276 w 1337"/>
                  <a:gd name="T77" fmla="*/ 34 h 385"/>
                  <a:gd name="T78" fmla="*/ 1262 w 1337"/>
                  <a:gd name="T79" fmla="*/ 32 h 385"/>
                  <a:gd name="T80" fmla="*/ 66 w 1337"/>
                  <a:gd name="T81" fmla="*/ 33 h 385"/>
                  <a:gd name="T82" fmla="*/ 55 w 1337"/>
                  <a:gd name="T83" fmla="*/ 37 h 385"/>
                  <a:gd name="T84" fmla="*/ 45 w 1337"/>
                  <a:gd name="T85" fmla="*/ 44 h 385"/>
                  <a:gd name="T86" fmla="*/ 37 w 1337"/>
                  <a:gd name="T87" fmla="*/ 54 h 385"/>
                  <a:gd name="T88" fmla="*/ 32 w 1337"/>
                  <a:gd name="T89" fmla="*/ 66 h 385"/>
                  <a:gd name="T90" fmla="*/ 31 w 1337"/>
                  <a:gd name="T91" fmla="*/ 309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37" h="385">
                    <a:moveTo>
                      <a:pt x="0" y="75"/>
                    </a:moveTo>
                    <a:lnTo>
                      <a:pt x="0" y="68"/>
                    </a:lnTo>
                    <a:lnTo>
                      <a:pt x="1" y="61"/>
                    </a:lnTo>
                    <a:lnTo>
                      <a:pt x="3" y="54"/>
                    </a:lnTo>
                    <a:lnTo>
                      <a:pt x="5" y="47"/>
                    </a:lnTo>
                    <a:lnTo>
                      <a:pt x="8" y="40"/>
                    </a:lnTo>
                    <a:lnTo>
                      <a:pt x="12" y="34"/>
                    </a:lnTo>
                    <a:lnTo>
                      <a:pt x="16" y="28"/>
                    </a:lnTo>
                    <a:lnTo>
                      <a:pt x="21" y="23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8" y="10"/>
                    </a:lnTo>
                    <a:lnTo>
                      <a:pt x="45" y="7"/>
                    </a:lnTo>
                    <a:lnTo>
                      <a:pt x="52" y="4"/>
                    </a:lnTo>
                    <a:lnTo>
                      <a:pt x="59" y="2"/>
                    </a:lnTo>
                    <a:lnTo>
                      <a:pt x="66" y="1"/>
                    </a:lnTo>
                    <a:lnTo>
                      <a:pt x="74" y="0"/>
                    </a:lnTo>
                    <a:lnTo>
                      <a:pt x="1262" y="0"/>
                    </a:lnTo>
                    <a:lnTo>
                      <a:pt x="1269" y="1"/>
                    </a:lnTo>
                    <a:lnTo>
                      <a:pt x="1277" y="2"/>
                    </a:lnTo>
                    <a:lnTo>
                      <a:pt x="1284" y="4"/>
                    </a:lnTo>
                    <a:lnTo>
                      <a:pt x="1291" y="6"/>
                    </a:lnTo>
                    <a:lnTo>
                      <a:pt x="1297" y="9"/>
                    </a:lnTo>
                    <a:lnTo>
                      <a:pt x="1303" y="13"/>
                    </a:lnTo>
                    <a:lnTo>
                      <a:pt x="1309" y="17"/>
                    </a:lnTo>
                    <a:lnTo>
                      <a:pt x="1314" y="22"/>
                    </a:lnTo>
                    <a:lnTo>
                      <a:pt x="1319" y="27"/>
                    </a:lnTo>
                    <a:lnTo>
                      <a:pt x="1324" y="33"/>
                    </a:lnTo>
                    <a:lnTo>
                      <a:pt x="1327" y="39"/>
                    </a:lnTo>
                    <a:lnTo>
                      <a:pt x="1331" y="45"/>
                    </a:lnTo>
                    <a:lnTo>
                      <a:pt x="1333" y="52"/>
                    </a:lnTo>
                    <a:lnTo>
                      <a:pt x="1335" y="59"/>
                    </a:lnTo>
                    <a:lnTo>
                      <a:pt x="1336" y="67"/>
                    </a:lnTo>
                    <a:lnTo>
                      <a:pt x="1337" y="74"/>
                    </a:lnTo>
                    <a:lnTo>
                      <a:pt x="1337" y="310"/>
                    </a:lnTo>
                    <a:lnTo>
                      <a:pt x="1337" y="317"/>
                    </a:lnTo>
                    <a:lnTo>
                      <a:pt x="1335" y="324"/>
                    </a:lnTo>
                    <a:lnTo>
                      <a:pt x="1334" y="332"/>
                    </a:lnTo>
                    <a:lnTo>
                      <a:pt x="1331" y="339"/>
                    </a:lnTo>
                    <a:lnTo>
                      <a:pt x="1328" y="345"/>
                    </a:lnTo>
                    <a:lnTo>
                      <a:pt x="1325" y="351"/>
                    </a:lnTo>
                    <a:lnTo>
                      <a:pt x="1320" y="357"/>
                    </a:lnTo>
                    <a:lnTo>
                      <a:pt x="1316" y="362"/>
                    </a:lnTo>
                    <a:lnTo>
                      <a:pt x="1310" y="367"/>
                    </a:lnTo>
                    <a:lnTo>
                      <a:pt x="1305" y="372"/>
                    </a:lnTo>
                    <a:lnTo>
                      <a:pt x="1299" y="375"/>
                    </a:lnTo>
                    <a:lnTo>
                      <a:pt x="1292" y="379"/>
                    </a:lnTo>
                    <a:lnTo>
                      <a:pt x="1285" y="381"/>
                    </a:lnTo>
                    <a:lnTo>
                      <a:pt x="1278" y="383"/>
                    </a:lnTo>
                    <a:lnTo>
                      <a:pt x="1271" y="384"/>
                    </a:lnTo>
                    <a:lnTo>
                      <a:pt x="1263" y="385"/>
                    </a:lnTo>
                    <a:lnTo>
                      <a:pt x="74" y="385"/>
                    </a:lnTo>
                    <a:lnTo>
                      <a:pt x="68" y="384"/>
                    </a:lnTo>
                    <a:lnTo>
                      <a:pt x="60" y="383"/>
                    </a:lnTo>
                    <a:lnTo>
                      <a:pt x="53" y="382"/>
                    </a:lnTo>
                    <a:lnTo>
                      <a:pt x="46" y="379"/>
                    </a:lnTo>
                    <a:lnTo>
                      <a:pt x="40" y="376"/>
                    </a:lnTo>
                    <a:lnTo>
                      <a:pt x="33" y="372"/>
                    </a:lnTo>
                    <a:lnTo>
                      <a:pt x="27" y="368"/>
                    </a:lnTo>
                    <a:lnTo>
                      <a:pt x="22" y="364"/>
                    </a:lnTo>
                    <a:lnTo>
                      <a:pt x="17" y="358"/>
                    </a:lnTo>
                    <a:lnTo>
                      <a:pt x="13" y="353"/>
                    </a:lnTo>
                    <a:lnTo>
                      <a:pt x="9" y="346"/>
                    </a:lnTo>
                    <a:lnTo>
                      <a:pt x="6" y="340"/>
                    </a:lnTo>
                    <a:lnTo>
                      <a:pt x="3" y="333"/>
                    </a:lnTo>
                    <a:lnTo>
                      <a:pt x="1" y="326"/>
                    </a:lnTo>
                    <a:lnTo>
                      <a:pt x="0" y="319"/>
                    </a:lnTo>
                    <a:lnTo>
                      <a:pt x="0" y="311"/>
                    </a:lnTo>
                    <a:lnTo>
                      <a:pt x="0" y="75"/>
                    </a:lnTo>
                    <a:close/>
                    <a:moveTo>
                      <a:pt x="31" y="309"/>
                    </a:moveTo>
                    <a:lnTo>
                      <a:pt x="32" y="314"/>
                    </a:lnTo>
                    <a:lnTo>
                      <a:pt x="32" y="318"/>
                    </a:lnTo>
                    <a:lnTo>
                      <a:pt x="33" y="322"/>
                    </a:lnTo>
                    <a:lnTo>
                      <a:pt x="34" y="326"/>
                    </a:lnTo>
                    <a:lnTo>
                      <a:pt x="36" y="330"/>
                    </a:lnTo>
                    <a:lnTo>
                      <a:pt x="38" y="334"/>
                    </a:lnTo>
                    <a:lnTo>
                      <a:pt x="41" y="337"/>
                    </a:lnTo>
                    <a:lnTo>
                      <a:pt x="43" y="340"/>
                    </a:lnTo>
                    <a:lnTo>
                      <a:pt x="46" y="343"/>
                    </a:lnTo>
                    <a:lnTo>
                      <a:pt x="50" y="345"/>
                    </a:lnTo>
                    <a:lnTo>
                      <a:pt x="53" y="348"/>
                    </a:lnTo>
                    <a:lnTo>
                      <a:pt x="57" y="349"/>
                    </a:lnTo>
                    <a:lnTo>
                      <a:pt x="61" y="351"/>
                    </a:lnTo>
                    <a:lnTo>
                      <a:pt x="65" y="352"/>
                    </a:lnTo>
                    <a:lnTo>
                      <a:pt x="69" y="353"/>
                    </a:lnTo>
                    <a:lnTo>
                      <a:pt x="74" y="353"/>
                    </a:lnTo>
                    <a:lnTo>
                      <a:pt x="1262" y="353"/>
                    </a:lnTo>
                    <a:lnTo>
                      <a:pt x="1266" y="353"/>
                    </a:lnTo>
                    <a:lnTo>
                      <a:pt x="1270" y="353"/>
                    </a:lnTo>
                    <a:lnTo>
                      <a:pt x="1274" y="351"/>
                    </a:lnTo>
                    <a:lnTo>
                      <a:pt x="1278" y="350"/>
                    </a:lnTo>
                    <a:lnTo>
                      <a:pt x="1282" y="348"/>
                    </a:lnTo>
                    <a:lnTo>
                      <a:pt x="1286" y="346"/>
                    </a:lnTo>
                    <a:lnTo>
                      <a:pt x="1289" y="344"/>
                    </a:lnTo>
                    <a:lnTo>
                      <a:pt x="1292" y="341"/>
                    </a:lnTo>
                    <a:lnTo>
                      <a:pt x="1295" y="338"/>
                    </a:lnTo>
                    <a:lnTo>
                      <a:pt x="1298" y="335"/>
                    </a:lnTo>
                    <a:lnTo>
                      <a:pt x="1300" y="331"/>
                    </a:lnTo>
                    <a:lnTo>
                      <a:pt x="1302" y="328"/>
                    </a:lnTo>
                    <a:lnTo>
                      <a:pt x="1303" y="324"/>
                    </a:lnTo>
                    <a:lnTo>
                      <a:pt x="1304" y="320"/>
                    </a:lnTo>
                    <a:lnTo>
                      <a:pt x="1305" y="315"/>
                    </a:lnTo>
                    <a:lnTo>
                      <a:pt x="1305" y="310"/>
                    </a:lnTo>
                    <a:lnTo>
                      <a:pt x="1305" y="76"/>
                    </a:lnTo>
                    <a:lnTo>
                      <a:pt x="1305" y="71"/>
                    </a:lnTo>
                    <a:lnTo>
                      <a:pt x="1305" y="67"/>
                    </a:lnTo>
                    <a:lnTo>
                      <a:pt x="1304" y="63"/>
                    </a:lnTo>
                    <a:lnTo>
                      <a:pt x="1302" y="59"/>
                    </a:lnTo>
                    <a:lnTo>
                      <a:pt x="1301" y="55"/>
                    </a:lnTo>
                    <a:lnTo>
                      <a:pt x="1298" y="52"/>
                    </a:lnTo>
                    <a:lnTo>
                      <a:pt x="1296" y="48"/>
                    </a:lnTo>
                    <a:lnTo>
                      <a:pt x="1293" y="45"/>
                    </a:lnTo>
                    <a:lnTo>
                      <a:pt x="1290" y="42"/>
                    </a:lnTo>
                    <a:lnTo>
                      <a:pt x="1287" y="40"/>
                    </a:lnTo>
                    <a:lnTo>
                      <a:pt x="1283" y="38"/>
                    </a:lnTo>
                    <a:lnTo>
                      <a:pt x="1280" y="36"/>
                    </a:lnTo>
                    <a:lnTo>
                      <a:pt x="1276" y="34"/>
                    </a:lnTo>
                    <a:lnTo>
                      <a:pt x="1272" y="33"/>
                    </a:lnTo>
                    <a:lnTo>
                      <a:pt x="1268" y="32"/>
                    </a:lnTo>
                    <a:lnTo>
                      <a:pt x="1262" y="32"/>
                    </a:lnTo>
                    <a:lnTo>
                      <a:pt x="75" y="32"/>
                    </a:lnTo>
                    <a:lnTo>
                      <a:pt x="71" y="32"/>
                    </a:lnTo>
                    <a:lnTo>
                      <a:pt x="66" y="33"/>
                    </a:lnTo>
                    <a:lnTo>
                      <a:pt x="62" y="34"/>
                    </a:lnTo>
                    <a:lnTo>
                      <a:pt x="58" y="35"/>
                    </a:lnTo>
                    <a:lnTo>
                      <a:pt x="55" y="37"/>
                    </a:lnTo>
                    <a:lnTo>
                      <a:pt x="51" y="39"/>
                    </a:lnTo>
                    <a:lnTo>
                      <a:pt x="48" y="41"/>
                    </a:lnTo>
                    <a:lnTo>
                      <a:pt x="45" y="44"/>
                    </a:lnTo>
                    <a:lnTo>
                      <a:pt x="42" y="47"/>
                    </a:lnTo>
                    <a:lnTo>
                      <a:pt x="39" y="50"/>
                    </a:lnTo>
                    <a:lnTo>
                      <a:pt x="37" y="54"/>
                    </a:lnTo>
                    <a:lnTo>
                      <a:pt x="35" y="58"/>
                    </a:lnTo>
                    <a:lnTo>
                      <a:pt x="34" y="61"/>
                    </a:lnTo>
                    <a:lnTo>
                      <a:pt x="32" y="66"/>
                    </a:lnTo>
                    <a:lnTo>
                      <a:pt x="32" y="70"/>
                    </a:lnTo>
                    <a:lnTo>
                      <a:pt x="31" y="75"/>
                    </a:lnTo>
                    <a:lnTo>
                      <a:pt x="31" y="309"/>
                    </a:ln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64" name="Rectangle 29"/>
              <p:cNvSpPr>
                <a:spLocks noChangeArrowheads="1"/>
              </p:cNvSpPr>
              <p:nvPr/>
            </p:nvSpPr>
            <p:spPr bwMode="auto">
              <a:xfrm>
                <a:off x="5726980" y="3238501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65" name="Rectangle 30"/>
              <p:cNvSpPr>
                <a:spLocks noChangeArrowheads="1"/>
              </p:cNvSpPr>
              <p:nvPr/>
            </p:nvSpPr>
            <p:spPr bwMode="auto">
              <a:xfrm>
                <a:off x="6227042" y="3238501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66" name="Rectangle 31"/>
              <p:cNvSpPr>
                <a:spLocks noChangeArrowheads="1"/>
              </p:cNvSpPr>
              <p:nvPr/>
            </p:nvSpPr>
            <p:spPr bwMode="auto">
              <a:xfrm>
                <a:off x="6758855" y="3238501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67" name="Rectangle 32"/>
              <p:cNvSpPr>
                <a:spLocks noChangeArrowheads="1"/>
              </p:cNvSpPr>
              <p:nvPr/>
            </p:nvSpPr>
            <p:spPr bwMode="auto">
              <a:xfrm>
                <a:off x="5195167" y="3238501"/>
                <a:ext cx="7938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68" name="Rectangle 33"/>
              <p:cNvSpPr>
                <a:spLocks noChangeArrowheads="1"/>
              </p:cNvSpPr>
              <p:nvPr/>
            </p:nvSpPr>
            <p:spPr bwMode="auto">
              <a:xfrm>
                <a:off x="7260505" y="3238501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69" name="Rectangle 34"/>
              <p:cNvSpPr>
                <a:spLocks noChangeArrowheads="1"/>
              </p:cNvSpPr>
              <p:nvPr/>
            </p:nvSpPr>
            <p:spPr bwMode="auto">
              <a:xfrm>
                <a:off x="5195167" y="3238501"/>
                <a:ext cx="2076450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70" name="Rectangle 35"/>
              <p:cNvSpPr>
                <a:spLocks noChangeArrowheads="1"/>
              </p:cNvSpPr>
              <p:nvPr/>
            </p:nvSpPr>
            <p:spPr bwMode="auto">
              <a:xfrm>
                <a:off x="5195167" y="3671888"/>
                <a:ext cx="2076450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71" name="Rectangle 36"/>
              <p:cNvSpPr>
                <a:spLocks noChangeArrowheads="1"/>
              </p:cNvSpPr>
              <p:nvPr/>
            </p:nvSpPr>
            <p:spPr bwMode="auto">
              <a:xfrm>
                <a:off x="5325342" y="3295651"/>
                <a:ext cx="40640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12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72" name="Rectangle 37"/>
              <p:cNvSpPr>
                <a:spLocks noChangeArrowheads="1"/>
              </p:cNvSpPr>
              <p:nvPr/>
            </p:nvSpPr>
            <p:spPr bwMode="auto">
              <a:xfrm>
                <a:off x="5841280" y="3295651"/>
                <a:ext cx="40481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19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73" name="Rectangle 38"/>
              <p:cNvSpPr>
                <a:spLocks noChangeArrowheads="1"/>
              </p:cNvSpPr>
              <p:nvPr/>
            </p:nvSpPr>
            <p:spPr bwMode="auto">
              <a:xfrm>
                <a:off x="6428655" y="3295651"/>
                <a:ext cx="2603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3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74" name="Rectangle 39"/>
              <p:cNvSpPr>
                <a:spLocks noChangeArrowheads="1"/>
              </p:cNvSpPr>
              <p:nvPr/>
            </p:nvSpPr>
            <p:spPr bwMode="auto">
              <a:xfrm>
                <a:off x="6944592" y="3295651"/>
                <a:ext cx="2603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8</a:t>
                </a:r>
                <a:endParaRPr kumimoji="0" lang="ja-JP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342" name="グループ化 48341"/>
            <p:cNvGrpSpPr/>
            <p:nvPr/>
          </p:nvGrpSpPr>
          <p:grpSpPr>
            <a:xfrm>
              <a:off x="2990124" y="4149305"/>
              <a:ext cx="1799509" cy="468056"/>
              <a:chOff x="7644680" y="3151188"/>
              <a:chExt cx="2301875" cy="609600"/>
            </a:xfrm>
          </p:grpSpPr>
          <p:sp>
            <p:nvSpPr>
              <p:cNvPr id="48163" name="Freeform 28"/>
              <p:cNvSpPr>
                <a:spLocks noEditPoints="1"/>
              </p:cNvSpPr>
              <p:nvPr/>
            </p:nvSpPr>
            <p:spPr bwMode="auto">
              <a:xfrm>
                <a:off x="7644680" y="3151188"/>
                <a:ext cx="2301875" cy="609600"/>
              </a:xfrm>
              <a:custGeom>
                <a:avLst/>
                <a:gdLst>
                  <a:gd name="T0" fmla="*/ 2 w 1450"/>
                  <a:gd name="T1" fmla="*/ 60 h 384"/>
                  <a:gd name="T2" fmla="*/ 9 w 1450"/>
                  <a:gd name="T3" fmla="*/ 40 h 384"/>
                  <a:gd name="T4" fmla="*/ 22 w 1450"/>
                  <a:gd name="T5" fmla="*/ 22 h 384"/>
                  <a:gd name="T6" fmla="*/ 39 w 1450"/>
                  <a:gd name="T7" fmla="*/ 9 h 384"/>
                  <a:gd name="T8" fmla="*/ 59 w 1450"/>
                  <a:gd name="T9" fmla="*/ 2 h 384"/>
                  <a:gd name="T10" fmla="*/ 1375 w 1450"/>
                  <a:gd name="T11" fmla="*/ 0 h 384"/>
                  <a:gd name="T12" fmla="*/ 1397 w 1450"/>
                  <a:gd name="T13" fmla="*/ 3 h 384"/>
                  <a:gd name="T14" fmla="*/ 1416 w 1450"/>
                  <a:gd name="T15" fmla="*/ 12 h 384"/>
                  <a:gd name="T16" fmla="*/ 1432 w 1450"/>
                  <a:gd name="T17" fmla="*/ 27 h 384"/>
                  <a:gd name="T18" fmla="*/ 1444 w 1450"/>
                  <a:gd name="T19" fmla="*/ 45 h 384"/>
                  <a:gd name="T20" fmla="*/ 1449 w 1450"/>
                  <a:gd name="T21" fmla="*/ 66 h 384"/>
                  <a:gd name="T22" fmla="*/ 1449 w 1450"/>
                  <a:gd name="T23" fmla="*/ 317 h 384"/>
                  <a:gd name="T24" fmla="*/ 1444 w 1450"/>
                  <a:gd name="T25" fmla="*/ 338 h 384"/>
                  <a:gd name="T26" fmla="*/ 1433 w 1450"/>
                  <a:gd name="T27" fmla="*/ 357 h 384"/>
                  <a:gd name="T28" fmla="*/ 1418 w 1450"/>
                  <a:gd name="T29" fmla="*/ 371 h 384"/>
                  <a:gd name="T30" fmla="*/ 1398 w 1450"/>
                  <a:gd name="T31" fmla="*/ 381 h 384"/>
                  <a:gd name="T32" fmla="*/ 1376 w 1450"/>
                  <a:gd name="T33" fmla="*/ 384 h 384"/>
                  <a:gd name="T34" fmla="*/ 61 w 1450"/>
                  <a:gd name="T35" fmla="*/ 383 h 384"/>
                  <a:gd name="T36" fmla="*/ 40 w 1450"/>
                  <a:gd name="T37" fmla="*/ 376 h 384"/>
                  <a:gd name="T38" fmla="*/ 23 w 1450"/>
                  <a:gd name="T39" fmla="*/ 363 h 384"/>
                  <a:gd name="T40" fmla="*/ 10 w 1450"/>
                  <a:gd name="T41" fmla="*/ 346 h 384"/>
                  <a:gd name="T42" fmla="*/ 2 w 1450"/>
                  <a:gd name="T43" fmla="*/ 326 h 384"/>
                  <a:gd name="T44" fmla="*/ 0 w 1450"/>
                  <a:gd name="T45" fmla="*/ 74 h 384"/>
                  <a:gd name="T46" fmla="*/ 33 w 1450"/>
                  <a:gd name="T47" fmla="*/ 318 h 384"/>
                  <a:gd name="T48" fmla="*/ 37 w 1450"/>
                  <a:gd name="T49" fmla="*/ 330 h 384"/>
                  <a:gd name="T50" fmla="*/ 44 w 1450"/>
                  <a:gd name="T51" fmla="*/ 340 h 384"/>
                  <a:gd name="T52" fmla="*/ 54 w 1450"/>
                  <a:gd name="T53" fmla="*/ 347 h 384"/>
                  <a:gd name="T54" fmla="*/ 66 w 1450"/>
                  <a:gd name="T55" fmla="*/ 352 h 384"/>
                  <a:gd name="T56" fmla="*/ 1375 w 1450"/>
                  <a:gd name="T57" fmla="*/ 353 h 384"/>
                  <a:gd name="T58" fmla="*/ 1387 w 1450"/>
                  <a:gd name="T59" fmla="*/ 351 h 384"/>
                  <a:gd name="T60" fmla="*/ 1399 w 1450"/>
                  <a:gd name="T61" fmla="*/ 346 h 384"/>
                  <a:gd name="T62" fmla="*/ 1408 w 1450"/>
                  <a:gd name="T63" fmla="*/ 338 h 384"/>
                  <a:gd name="T64" fmla="*/ 1415 w 1450"/>
                  <a:gd name="T65" fmla="*/ 327 h 384"/>
                  <a:gd name="T66" fmla="*/ 1418 w 1450"/>
                  <a:gd name="T67" fmla="*/ 315 h 384"/>
                  <a:gd name="T68" fmla="*/ 1418 w 1450"/>
                  <a:gd name="T69" fmla="*/ 71 h 384"/>
                  <a:gd name="T70" fmla="*/ 1415 w 1450"/>
                  <a:gd name="T71" fmla="*/ 58 h 384"/>
                  <a:gd name="T72" fmla="*/ 1409 w 1450"/>
                  <a:gd name="T73" fmla="*/ 48 h 384"/>
                  <a:gd name="T74" fmla="*/ 1400 w 1450"/>
                  <a:gd name="T75" fmla="*/ 39 h 384"/>
                  <a:gd name="T76" fmla="*/ 1389 w 1450"/>
                  <a:gd name="T77" fmla="*/ 34 h 384"/>
                  <a:gd name="T78" fmla="*/ 1375 w 1450"/>
                  <a:gd name="T79" fmla="*/ 31 h 384"/>
                  <a:gd name="T80" fmla="*/ 67 w 1450"/>
                  <a:gd name="T81" fmla="*/ 32 h 384"/>
                  <a:gd name="T82" fmla="*/ 55 w 1450"/>
                  <a:gd name="T83" fmla="*/ 36 h 384"/>
                  <a:gd name="T84" fmla="*/ 45 w 1450"/>
                  <a:gd name="T85" fmla="*/ 43 h 384"/>
                  <a:gd name="T86" fmla="*/ 38 w 1450"/>
                  <a:gd name="T87" fmla="*/ 53 h 384"/>
                  <a:gd name="T88" fmla="*/ 33 w 1450"/>
                  <a:gd name="T89" fmla="*/ 65 h 384"/>
                  <a:gd name="T90" fmla="*/ 32 w 1450"/>
                  <a:gd name="T91" fmla="*/ 30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50" h="384">
                    <a:moveTo>
                      <a:pt x="0" y="74"/>
                    </a:move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40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7" y="17"/>
                    </a:lnTo>
                    <a:lnTo>
                      <a:pt x="33" y="13"/>
                    </a:lnTo>
                    <a:lnTo>
                      <a:pt x="39" y="9"/>
                    </a:lnTo>
                    <a:lnTo>
                      <a:pt x="45" y="6"/>
                    </a:lnTo>
                    <a:lnTo>
                      <a:pt x="52" y="3"/>
                    </a:lnTo>
                    <a:lnTo>
                      <a:pt x="59" y="2"/>
                    </a:lnTo>
                    <a:lnTo>
                      <a:pt x="67" y="0"/>
                    </a:lnTo>
                    <a:lnTo>
                      <a:pt x="74" y="0"/>
                    </a:lnTo>
                    <a:lnTo>
                      <a:pt x="1375" y="0"/>
                    </a:lnTo>
                    <a:lnTo>
                      <a:pt x="1382" y="0"/>
                    </a:lnTo>
                    <a:lnTo>
                      <a:pt x="1389" y="1"/>
                    </a:lnTo>
                    <a:lnTo>
                      <a:pt x="1397" y="3"/>
                    </a:lnTo>
                    <a:lnTo>
                      <a:pt x="1404" y="5"/>
                    </a:lnTo>
                    <a:lnTo>
                      <a:pt x="1410" y="9"/>
                    </a:lnTo>
                    <a:lnTo>
                      <a:pt x="1416" y="12"/>
                    </a:lnTo>
                    <a:lnTo>
                      <a:pt x="1422" y="16"/>
                    </a:lnTo>
                    <a:lnTo>
                      <a:pt x="1427" y="21"/>
                    </a:lnTo>
                    <a:lnTo>
                      <a:pt x="1432" y="27"/>
                    </a:lnTo>
                    <a:lnTo>
                      <a:pt x="1437" y="32"/>
                    </a:lnTo>
                    <a:lnTo>
                      <a:pt x="1440" y="38"/>
                    </a:lnTo>
                    <a:lnTo>
                      <a:pt x="1444" y="45"/>
                    </a:lnTo>
                    <a:lnTo>
                      <a:pt x="1446" y="52"/>
                    </a:lnTo>
                    <a:lnTo>
                      <a:pt x="1448" y="59"/>
                    </a:lnTo>
                    <a:lnTo>
                      <a:pt x="1449" y="66"/>
                    </a:lnTo>
                    <a:lnTo>
                      <a:pt x="1450" y="74"/>
                    </a:lnTo>
                    <a:lnTo>
                      <a:pt x="1450" y="310"/>
                    </a:lnTo>
                    <a:lnTo>
                      <a:pt x="1449" y="317"/>
                    </a:lnTo>
                    <a:lnTo>
                      <a:pt x="1448" y="324"/>
                    </a:lnTo>
                    <a:lnTo>
                      <a:pt x="1447" y="331"/>
                    </a:lnTo>
                    <a:lnTo>
                      <a:pt x="1444" y="338"/>
                    </a:lnTo>
                    <a:lnTo>
                      <a:pt x="1441" y="345"/>
                    </a:lnTo>
                    <a:lnTo>
                      <a:pt x="1438" y="351"/>
                    </a:lnTo>
                    <a:lnTo>
                      <a:pt x="1433" y="357"/>
                    </a:lnTo>
                    <a:lnTo>
                      <a:pt x="1428" y="362"/>
                    </a:lnTo>
                    <a:lnTo>
                      <a:pt x="1423" y="367"/>
                    </a:lnTo>
                    <a:lnTo>
                      <a:pt x="1418" y="371"/>
                    </a:lnTo>
                    <a:lnTo>
                      <a:pt x="1412" y="375"/>
                    </a:lnTo>
                    <a:lnTo>
                      <a:pt x="1405" y="378"/>
                    </a:lnTo>
                    <a:lnTo>
                      <a:pt x="1398" y="381"/>
                    </a:lnTo>
                    <a:lnTo>
                      <a:pt x="1391" y="383"/>
                    </a:lnTo>
                    <a:lnTo>
                      <a:pt x="1384" y="384"/>
                    </a:lnTo>
                    <a:lnTo>
                      <a:pt x="1376" y="384"/>
                    </a:lnTo>
                    <a:lnTo>
                      <a:pt x="75" y="384"/>
                    </a:lnTo>
                    <a:lnTo>
                      <a:pt x="68" y="384"/>
                    </a:lnTo>
                    <a:lnTo>
                      <a:pt x="61" y="383"/>
                    </a:lnTo>
                    <a:lnTo>
                      <a:pt x="54" y="381"/>
                    </a:lnTo>
                    <a:lnTo>
                      <a:pt x="47" y="379"/>
                    </a:lnTo>
                    <a:lnTo>
                      <a:pt x="40" y="376"/>
                    </a:lnTo>
                    <a:lnTo>
                      <a:pt x="34" y="372"/>
                    </a:lnTo>
                    <a:lnTo>
                      <a:pt x="28" y="368"/>
                    </a:lnTo>
                    <a:lnTo>
                      <a:pt x="23" y="363"/>
                    </a:lnTo>
                    <a:lnTo>
                      <a:pt x="18" y="358"/>
                    </a:lnTo>
                    <a:lnTo>
                      <a:pt x="14" y="352"/>
                    </a:lnTo>
                    <a:lnTo>
                      <a:pt x="10" y="346"/>
                    </a:lnTo>
                    <a:lnTo>
                      <a:pt x="7" y="340"/>
                    </a:lnTo>
                    <a:lnTo>
                      <a:pt x="4" y="333"/>
                    </a:lnTo>
                    <a:lnTo>
                      <a:pt x="2" y="326"/>
                    </a:lnTo>
                    <a:lnTo>
                      <a:pt x="1" y="318"/>
                    </a:lnTo>
                    <a:lnTo>
                      <a:pt x="0" y="311"/>
                    </a:lnTo>
                    <a:lnTo>
                      <a:pt x="0" y="74"/>
                    </a:lnTo>
                    <a:close/>
                    <a:moveTo>
                      <a:pt x="32" y="309"/>
                    </a:moveTo>
                    <a:lnTo>
                      <a:pt x="32" y="313"/>
                    </a:lnTo>
                    <a:lnTo>
                      <a:pt x="33" y="318"/>
                    </a:lnTo>
                    <a:lnTo>
                      <a:pt x="34" y="322"/>
                    </a:lnTo>
                    <a:lnTo>
                      <a:pt x="35" y="326"/>
                    </a:lnTo>
                    <a:lnTo>
                      <a:pt x="37" y="330"/>
                    </a:lnTo>
                    <a:lnTo>
                      <a:pt x="39" y="333"/>
                    </a:lnTo>
                    <a:lnTo>
                      <a:pt x="41" y="337"/>
                    </a:lnTo>
                    <a:lnTo>
                      <a:pt x="44" y="340"/>
                    </a:lnTo>
                    <a:lnTo>
                      <a:pt x="47" y="342"/>
                    </a:lnTo>
                    <a:lnTo>
                      <a:pt x="50" y="345"/>
                    </a:lnTo>
                    <a:lnTo>
                      <a:pt x="54" y="347"/>
                    </a:lnTo>
                    <a:lnTo>
                      <a:pt x="58" y="349"/>
                    </a:lnTo>
                    <a:lnTo>
                      <a:pt x="62" y="351"/>
                    </a:lnTo>
                    <a:lnTo>
                      <a:pt x="66" y="352"/>
                    </a:lnTo>
                    <a:lnTo>
                      <a:pt x="70" y="352"/>
                    </a:lnTo>
                    <a:lnTo>
                      <a:pt x="75" y="353"/>
                    </a:lnTo>
                    <a:lnTo>
                      <a:pt x="1375" y="353"/>
                    </a:lnTo>
                    <a:lnTo>
                      <a:pt x="1379" y="353"/>
                    </a:lnTo>
                    <a:lnTo>
                      <a:pt x="1383" y="352"/>
                    </a:lnTo>
                    <a:lnTo>
                      <a:pt x="1387" y="351"/>
                    </a:lnTo>
                    <a:lnTo>
                      <a:pt x="1391" y="350"/>
                    </a:lnTo>
                    <a:lnTo>
                      <a:pt x="1395" y="348"/>
                    </a:lnTo>
                    <a:lnTo>
                      <a:pt x="1399" y="346"/>
                    </a:lnTo>
                    <a:lnTo>
                      <a:pt x="1402" y="343"/>
                    </a:lnTo>
                    <a:lnTo>
                      <a:pt x="1405" y="341"/>
                    </a:lnTo>
                    <a:lnTo>
                      <a:pt x="1408" y="338"/>
                    </a:lnTo>
                    <a:lnTo>
                      <a:pt x="1410" y="334"/>
                    </a:lnTo>
                    <a:lnTo>
                      <a:pt x="1413" y="331"/>
                    </a:lnTo>
                    <a:lnTo>
                      <a:pt x="1415" y="327"/>
                    </a:lnTo>
                    <a:lnTo>
                      <a:pt x="1416" y="323"/>
                    </a:lnTo>
                    <a:lnTo>
                      <a:pt x="1417" y="319"/>
                    </a:lnTo>
                    <a:lnTo>
                      <a:pt x="1418" y="315"/>
                    </a:lnTo>
                    <a:lnTo>
                      <a:pt x="1418" y="310"/>
                    </a:lnTo>
                    <a:lnTo>
                      <a:pt x="1418" y="75"/>
                    </a:lnTo>
                    <a:lnTo>
                      <a:pt x="1418" y="71"/>
                    </a:lnTo>
                    <a:lnTo>
                      <a:pt x="1418" y="67"/>
                    </a:lnTo>
                    <a:lnTo>
                      <a:pt x="1417" y="62"/>
                    </a:lnTo>
                    <a:lnTo>
                      <a:pt x="1415" y="58"/>
                    </a:lnTo>
                    <a:lnTo>
                      <a:pt x="1414" y="55"/>
                    </a:lnTo>
                    <a:lnTo>
                      <a:pt x="1411" y="51"/>
                    </a:lnTo>
                    <a:lnTo>
                      <a:pt x="1409" y="48"/>
                    </a:lnTo>
                    <a:lnTo>
                      <a:pt x="1406" y="45"/>
                    </a:lnTo>
                    <a:lnTo>
                      <a:pt x="1403" y="42"/>
                    </a:lnTo>
                    <a:lnTo>
                      <a:pt x="1400" y="39"/>
                    </a:lnTo>
                    <a:lnTo>
                      <a:pt x="1396" y="37"/>
                    </a:lnTo>
                    <a:lnTo>
                      <a:pt x="1393" y="35"/>
                    </a:lnTo>
                    <a:lnTo>
                      <a:pt x="1389" y="34"/>
                    </a:lnTo>
                    <a:lnTo>
                      <a:pt x="1385" y="32"/>
                    </a:lnTo>
                    <a:lnTo>
                      <a:pt x="1381" y="32"/>
                    </a:lnTo>
                    <a:lnTo>
                      <a:pt x="1375" y="31"/>
                    </a:lnTo>
                    <a:lnTo>
                      <a:pt x="76" y="31"/>
                    </a:lnTo>
                    <a:lnTo>
                      <a:pt x="71" y="32"/>
                    </a:lnTo>
                    <a:lnTo>
                      <a:pt x="67" y="32"/>
                    </a:lnTo>
                    <a:lnTo>
                      <a:pt x="63" y="33"/>
                    </a:lnTo>
                    <a:lnTo>
                      <a:pt x="59" y="35"/>
                    </a:lnTo>
                    <a:lnTo>
                      <a:pt x="55" y="36"/>
                    </a:lnTo>
                    <a:lnTo>
                      <a:pt x="52" y="38"/>
                    </a:lnTo>
                    <a:lnTo>
                      <a:pt x="48" y="41"/>
                    </a:lnTo>
                    <a:lnTo>
                      <a:pt x="45" y="43"/>
                    </a:lnTo>
                    <a:lnTo>
                      <a:pt x="42" y="47"/>
                    </a:lnTo>
                    <a:lnTo>
                      <a:pt x="40" y="50"/>
                    </a:lnTo>
                    <a:lnTo>
                      <a:pt x="38" y="53"/>
                    </a:lnTo>
                    <a:lnTo>
                      <a:pt x="36" y="57"/>
                    </a:lnTo>
                    <a:lnTo>
                      <a:pt x="34" y="61"/>
                    </a:lnTo>
                    <a:lnTo>
                      <a:pt x="33" y="65"/>
                    </a:lnTo>
                    <a:lnTo>
                      <a:pt x="32" y="69"/>
                    </a:lnTo>
                    <a:lnTo>
                      <a:pt x="32" y="74"/>
                    </a:lnTo>
                    <a:lnTo>
                      <a:pt x="32" y="309"/>
                    </a:lnTo>
                    <a:close/>
                  </a:path>
                </a:pathLst>
              </a:custGeom>
              <a:solidFill>
                <a:srgbClr val="0000FF"/>
              </a:solidFill>
              <a:ln w="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75" name="Rectangle 40"/>
              <p:cNvSpPr>
                <a:spLocks noChangeArrowheads="1"/>
              </p:cNvSpPr>
              <p:nvPr/>
            </p:nvSpPr>
            <p:spPr bwMode="auto">
              <a:xfrm>
                <a:off x="8206655" y="3238501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76" name="Rectangle 41"/>
              <p:cNvSpPr>
                <a:spLocks noChangeArrowheads="1"/>
              </p:cNvSpPr>
              <p:nvPr/>
            </p:nvSpPr>
            <p:spPr bwMode="auto">
              <a:xfrm>
                <a:off x="8773392" y="3238501"/>
                <a:ext cx="9525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77" name="Rectangle 42"/>
              <p:cNvSpPr>
                <a:spLocks noChangeArrowheads="1"/>
              </p:cNvSpPr>
              <p:nvPr/>
            </p:nvSpPr>
            <p:spPr bwMode="auto">
              <a:xfrm>
                <a:off x="9421092" y="3238501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78" name="Rectangle 43"/>
              <p:cNvSpPr>
                <a:spLocks noChangeArrowheads="1"/>
              </p:cNvSpPr>
              <p:nvPr/>
            </p:nvSpPr>
            <p:spPr bwMode="auto">
              <a:xfrm>
                <a:off x="7674842" y="3238501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79" name="Rectangle 44"/>
              <p:cNvSpPr>
                <a:spLocks noChangeArrowheads="1"/>
              </p:cNvSpPr>
              <p:nvPr/>
            </p:nvSpPr>
            <p:spPr bwMode="auto">
              <a:xfrm>
                <a:off x="9898930" y="3238501"/>
                <a:ext cx="9525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80" name="Rectangle 45"/>
              <p:cNvSpPr>
                <a:spLocks noChangeArrowheads="1"/>
              </p:cNvSpPr>
              <p:nvPr/>
            </p:nvSpPr>
            <p:spPr bwMode="auto">
              <a:xfrm>
                <a:off x="7674842" y="3238501"/>
                <a:ext cx="2233613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81" name="Rectangle 46"/>
              <p:cNvSpPr>
                <a:spLocks noChangeArrowheads="1"/>
              </p:cNvSpPr>
              <p:nvPr/>
            </p:nvSpPr>
            <p:spPr bwMode="auto">
              <a:xfrm>
                <a:off x="7674842" y="3671888"/>
                <a:ext cx="2233613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82" name="Rectangle 47"/>
              <p:cNvSpPr>
                <a:spLocks noChangeArrowheads="1"/>
              </p:cNvSpPr>
              <p:nvPr/>
            </p:nvSpPr>
            <p:spPr bwMode="auto">
              <a:xfrm>
                <a:off x="7806605" y="3295651"/>
                <a:ext cx="40481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25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83" name="Rectangle 48"/>
              <p:cNvSpPr>
                <a:spLocks noChangeArrowheads="1"/>
              </p:cNvSpPr>
              <p:nvPr/>
            </p:nvSpPr>
            <p:spPr bwMode="auto">
              <a:xfrm>
                <a:off x="8354292" y="3295651"/>
                <a:ext cx="40640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18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84" name="Rectangle 49"/>
              <p:cNvSpPr>
                <a:spLocks noChangeArrowheads="1"/>
              </p:cNvSpPr>
              <p:nvPr/>
            </p:nvSpPr>
            <p:spPr bwMode="auto">
              <a:xfrm>
                <a:off x="8890867" y="3295651"/>
                <a:ext cx="55086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100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85" name="Rectangle 50"/>
              <p:cNvSpPr>
                <a:spLocks noChangeArrowheads="1"/>
              </p:cNvSpPr>
              <p:nvPr/>
            </p:nvSpPr>
            <p:spPr bwMode="auto">
              <a:xfrm>
                <a:off x="9595717" y="3295651"/>
                <a:ext cx="2603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346" name="グループ化 48345"/>
            <p:cNvGrpSpPr/>
            <p:nvPr/>
          </p:nvGrpSpPr>
          <p:grpSpPr>
            <a:xfrm>
              <a:off x="1130853" y="5107071"/>
              <a:ext cx="875631" cy="459525"/>
              <a:chOff x="5148064" y="3989388"/>
              <a:chExt cx="1120079" cy="598488"/>
            </a:xfrm>
          </p:grpSpPr>
          <p:sp>
            <p:nvSpPr>
              <p:cNvPr id="48186" name="Freeform 51"/>
              <p:cNvSpPr>
                <a:spLocks noEditPoints="1"/>
              </p:cNvSpPr>
              <p:nvPr/>
            </p:nvSpPr>
            <p:spPr bwMode="auto">
              <a:xfrm>
                <a:off x="5148064" y="3989388"/>
                <a:ext cx="1120079" cy="598488"/>
              </a:xfrm>
              <a:custGeom>
                <a:avLst/>
                <a:gdLst>
                  <a:gd name="T0" fmla="*/ 1 w 685"/>
                  <a:gd name="T1" fmla="*/ 60 h 377"/>
                  <a:gd name="T2" fmla="*/ 9 w 685"/>
                  <a:gd name="T3" fmla="*/ 39 h 377"/>
                  <a:gd name="T4" fmla="*/ 21 w 685"/>
                  <a:gd name="T5" fmla="*/ 22 h 377"/>
                  <a:gd name="T6" fmla="*/ 38 w 685"/>
                  <a:gd name="T7" fmla="*/ 9 h 377"/>
                  <a:gd name="T8" fmla="*/ 58 w 685"/>
                  <a:gd name="T9" fmla="*/ 2 h 377"/>
                  <a:gd name="T10" fmla="*/ 612 w 685"/>
                  <a:gd name="T11" fmla="*/ 0 h 377"/>
                  <a:gd name="T12" fmla="*/ 633 w 685"/>
                  <a:gd name="T13" fmla="*/ 3 h 377"/>
                  <a:gd name="T14" fmla="*/ 652 w 685"/>
                  <a:gd name="T15" fmla="*/ 12 h 377"/>
                  <a:gd name="T16" fmla="*/ 668 w 685"/>
                  <a:gd name="T17" fmla="*/ 26 h 377"/>
                  <a:gd name="T18" fmla="*/ 679 w 685"/>
                  <a:gd name="T19" fmla="*/ 44 h 377"/>
                  <a:gd name="T20" fmla="*/ 684 w 685"/>
                  <a:gd name="T21" fmla="*/ 65 h 377"/>
                  <a:gd name="T22" fmla="*/ 685 w 685"/>
                  <a:gd name="T23" fmla="*/ 311 h 377"/>
                  <a:gd name="T24" fmla="*/ 679 w 685"/>
                  <a:gd name="T25" fmla="*/ 332 h 377"/>
                  <a:gd name="T26" fmla="*/ 669 w 685"/>
                  <a:gd name="T27" fmla="*/ 350 h 377"/>
                  <a:gd name="T28" fmla="*/ 653 w 685"/>
                  <a:gd name="T29" fmla="*/ 364 h 377"/>
                  <a:gd name="T30" fmla="*/ 634 w 685"/>
                  <a:gd name="T31" fmla="*/ 374 h 377"/>
                  <a:gd name="T32" fmla="*/ 612 w 685"/>
                  <a:gd name="T33" fmla="*/ 377 h 377"/>
                  <a:gd name="T34" fmla="*/ 60 w 685"/>
                  <a:gd name="T35" fmla="*/ 376 h 377"/>
                  <a:gd name="T36" fmla="*/ 39 w 685"/>
                  <a:gd name="T37" fmla="*/ 369 h 377"/>
                  <a:gd name="T38" fmla="*/ 22 w 685"/>
                  <a:gd name="T39" fmla="*/ 356 h 377"/>
                  <a:gd name="T40" fmla="*/ 9 w 685"/>
                  <a:gd name="T41" fmla="*/ 339 h 377"/>
                  <a:gd name="T42" fmla="*/ 2 w 685"/>
                  <a:gd name="T43" fmla="*/ 319 h 377"/>
                  <a:gd name="T44" fmla="*/ 0 w 685"/>
                  <a:gd name="T45" fmla="*/ 74 h 377"/>
                  <a:gd name="T46" fmla="*/ 32 w 685"/>
                  <a:gd name="T47" fmla="*/ 312 h 377"/>
                  <a:gd name="T48" fmla="*/ 36 w 685"/>
                  <a:gd name="T49" fmla="*/ 323 h 377"/>
                  <a:gd name="T50" fmla="*/ 43 w 685"/>
                  <a:gd name="T51" fmla="*/ 333 h 377"/>
                  <a:gd name="T52" fmla="*/ 53 w 685"/>
                  <a:gd name="T53" fmla="*/ 340 h 377"/>
                  <a:gd name="T54" fmla="*/ 64 w 685"/>
                  <a:gd name="T55" fmla="*/ 345 h 377"/>
                  <a:gd name="T56" fmla="*/ 611 w 685"/>
                  <a:gd name="T57" fmla="*/ 346 h 377"/>
                  <a:gd name="T58" fmla="*/ 623 w 685"/>
                  <a:gd name="T59" fmla="*/ 344 h 377"/>
                  <a:gd name="T60" fmla="*/ 634 w 685"/>
                  <a:gd name="T61" fmla="*/ 339 h 377"/>
                  <a:gd name="T62" fmla="*/ 643 w 685"/>
                  <a:gd name="T63" fmla="*/ 331 h 377"/>
                  <a:gd name="T64" fmla="*/ 650 w 685"/>
                  <a:gd name="T65" fmla="*/ 321 h 377"/>
                  <a:gd name="T66" fmla="*/ 653 w 685"/>
                  <a:gd name="T67" fmla="*/ 309 h 377"/>
                  <a:gd name="T68" fmla="*/ 653 w 685"/>
                  <a:gd name="T69" fmla="*/ 70 h 377"/>
                  <a:gd name="T70" fmla="*/ 650 w 685"/>
                  <a:gd name="T71" fmla="*/ 58 h 377"/>
                  <a:gd name="T72" fmla="*/ 644 w 685"/>
                  <a:gd name="T73" fmla="*/ 48 h 377"/>
                  <a:gd name="T74" fmla="*/ 636 w 685"/>
                  <a:gd name="T75" fmla="*/ 39 h 377"/>
                  <a:gd name="T76" fmla="*/ 625 w 685"/>
                  <a:gd name="T77" fmla="*/ 34 h 377"/>
                  <a:gd name="T78" fmla="*/ 612 w 685"/>
                  <a:gd name="T79" fmla="*/ 32 h 377"/>
                  <a:gd name="T80" fmla="*/ 66 w 685"/>
                  <a:gd name="T81" fmla="*/ 33 h 377"/>
                  <a:gd name="T82" fmla="*/ 54 w 685"/>
                  <a:gd name="T83" fmla="*/ 37 h 377"/>
                  <a:gd name="T84" fmla="*/ 45 w 685"/>
                  <a:gd name="T85" fmla="*/ 43 h 377"/>
                  <a:gd name="T86" fmla="*/ 37 w 685"/>
                  <a:gd name="T87" fmla="*/ 53 h 377"/>
                  <a:gd name="T88" fmla="*/ 33 w 685"/>
                  <a:gd name="T89" fmla="*/ 64 h 377"/>
                  <a:gd name="T90" fmla="*/ 32 w 685"/>
                  <a:gd name="T91" fmla="*/ 303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85" h="377">
                    <a:moveTo>
                      <a:pt x="0" y="74"/>
                    </a:moveTo>
                    <a:lnTo>
                      <a:pt x="0" y="67"/>
                    </a:lnTo>
                    <a:lnTo>
                      <a:pt x="1" y="60"/>
                    </a:lnTo>
                    <a:lnTo>
                      <a:pt x="3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2" y="33"/>
                    </a:lnTo>
                    <a:lnTo>
                      <a:pt x="16" y="28"/>
                    </a:lnTo>
                    <a:lnTo>
                      <a:pt x="21" y="22"/>
                    </a:lnTo>
                    <a:lnTo>
                      <a:pt x="26" y="17"/>
                    </a:lnTo>
                    <a:lnTo>
                      <a:pt x="32" y="13"/>
                    </a:lnTo>
                    <a:lnTo>
                      <a:pt x="38" y="9"/>
                    </a:lnTo>
                    <a:lnTo>
                      <a:pt x="44" y="6"/>
                    </a:lnTo>
                    <a:lnTo>
                      <a:pt x="51" y="4"/>
                    </a:lnTo>
                    <a:lnTo>
                      <a:pt x="58" y="2"/>
                    </a:lnTo>
                    <a:lnTo>
                      <a:pt x="65" y="1"/>
                    </a:lnTo>
                    <a:lnTo>
                      <a:pt x="73" y="0"/>
                    </a:lnTo>
                    <a:lnTo>
                      <a:pt x="612" y="0"/>
                    </a:lnTo>
                    <a:lnTo>
                      <a:pt x="618" y="1"/>
                    </a:lnTo>
                    <a:lnTo>
                      <a:pt x="626" y="2"/>
                    </a:lnTo>
                    <a:lnTo>
                      <a:pt x="633" y="3"/>
                    </a:lnTo>
                    <a:lnTo>
                      <a:pt x="639" y="6"/>
                    </a:lnTo>
                    <a:lnTo>
                      <a:pt x="646" y="9"/>
                    </a:lnTo>
                    <a:lnTo>
                      <a:pt x="652" y="12"/>
                    </a:lnTo>
                    <a:lnTo>
                      <a:pt x="658" y="17"/>
                    </a:lnTo>
                    <a:lnTo>
                      <a:pt x="663" y="21"/>
                    </a:lnTo>
                    <a:lnTo>
                      <a:pt x="668" y="26"/>
                    </a:lnTo>
                    <a:lnTo>
                      <a:pt x="672" y="32"/>
                    </a:lnTo>
                    <a:lnTo>
                      <a:pt x="676" y="38"/>
                    </a:lnTo>
                    <a:lnTo>
                      <a:pt x="679" y="44"/>
                    </a:lnTo>
                    <a:lnTo>
                      <a:pt x="681" y="51"/>
                    </a:lnTo>
                    <a:lnTo>
                      <a:pt x="683" y="58"/>
                    </a:lnTo>
                    <a:lnTo>
                      <a:pt x="684" y="65"/>
                    </a:lnTo>
                    <a:lnTo>
                      <a:pt x="685" y="73"/>
                    </a:lnTo>
                    <a:lnTo>
                      <a:pt x="685" y="304"/>
                    </a:lnTo>
                    <a:lnTo>
                      <a:pt x="685" y="311"/>
                    </a:lnTo>
                    <a:lnTo>
                      <a:pt x="684" y="318"/>
                    </a:lnTo>
                    <a:lnTo>
                      <a:pt x="682" y="325"/>
                    </a:lnTo>
                    <a:lnTo>
                      <a:pt x="679" y="332"/>
                    </a:lnTo>
                    <a:lnTo>
                      <a:pt x="676" y="338"/>
                    </a:lnTo>
                    <a:lnTo>
                      <a:pt x="673" y="344"/>
                    </a:lnTo>
                    <a:lnTo>
                      <a:pt x="669" y="350"/>
                    </a:lnTo>
                    <a:lnTo>
                      <a:pt x="664" y="355"/>
                    </a:lnTo>
                    <a:lnTo>
                      <a:pt x="659" y="360"/>
                    </a:lnTo>
                    <a:lnTo>
                      <a:pt x="653" y="364"/>
                    </a:lnTo>
                    <a:lnTo>
                      <a:pt x="647" y="368"/>
                    </a:lnTo>
                    <a:lnTo>
                      <a:pt x="641" y="371"/>
                    </a:lnTo>
                    <a:lnTo>
                      <a:pt x="634" y="374"/>
                    </a:lnTo>
                    <a:lnTo>
                      <a:pt x="627" y="376"/>
                    </a:lnTo>
                    <a:lnTo>
                      <a:pt x="620" y="377"/>
                    </a:lnTo>
                    <a:lnTo>
                      <a:pt x="612" y="377"/>
                    </a:lnTo>
                    <a:lnTo>
                      <a:pt x="73" y="377"/>
                    </a:lnTo>
                    <a:lnTo>
                      <a:pt x="67" y="377"/>
                    </a:lnTo>
                    <a:lnTo>
                      <a:pt x="60" y="376"/>
                    </a:lnTo>
                    <a:lnTo>
                      <a:pt x="52" y="374"/>
                    </a:lnTo>
                    <a:lnTo>
                      <a:pt x="46" y="372"/>
                    </a:lnTo>
                    <a:lnTo>
                      <a:pt x="39" y="369"/>
                    </a:lnTo>
                    <a:lnTo>
                      <a:pt x="33" y="365"/>
                    </a:lnTo>
                    <a:lnTo>
                      <a:pt x="27" y="361"/>
                    </a:lnTo>
                    <a:lnTo>
                      <a:pt x="22" y="356"/>
                    </a:lnTo>
                    <a:lnTo>
                      <a:pt x="17" y="351"/>
                    </a:lnTo>
                    <a:lnTo>
                      <a:pt x="13" y="345"/>
                    </a:lnTo>
                    <a:lnTo>
                      <a:pt x="9" y="339"/>
                    </a:lnTo>
                    <a:lnTo>
                      <a:pt x="6" y="333"/>
                    </a:lnTo>
                    <a:lnTo>
                      <a:pt x="4" y="326"/>
                    </a:lnTo>
                    <a:lnTo>
                      <a:pt x="2" y="319"/>
                    </a:lnTo>
                    <a:lnTo>
                      <a:pt x="1" y="312"/>
                    </a:lnTo>
                    <a:lnTo>
                      <a:pt x="0" y="305"/>
                    </a:lnTo>
                    <a:lnTo>
                      <a:pt x="0" y="74"/>
                    </a:lnTo>
                    <a:close/>
                    <a:moveTo>
                      <a:pt x="32" y="303"/>
                    </a:moveTo>
                    <a:lnTo>
                      <a:pt x="32" y="307"/>
                    </a:lnTo>
                    <a:lnTo>
                      <a:pt x="32" y="312"/>
                    </a:lnTo>
                    <a:lnTo>
                      <a:pt x="33" y="316"/>
                    </a:lnTo>
                    <a:lnTo>
                      <a:pt x="35" y="319"/>
                    </a:lnTo>
                    <a:lnTo>
                      <a:pt x="36" y="323"/>
                    </a:lnTo>
                    <a:lnTo>
                      <a:pt x="38" y="327"/>
                    </a:lnTo>
                    <a:lnTo>
                      <a:pt x="41" y="330"/>
                    </a:lnTo>
                    <a:lnTo>
                      <a:pt x="43" y="333"/>
                    </a:lnTo>
                    <a:lnTo>
                      <a:pt x="46" y="336"/>
                    </a:lnTo>
                    <a:lnTo>
                      <a:pt x="50" y="338"/>
                    </a:lnTo>
                    <a:lnTo>
                      <a:pt x="53" y="340"/>
                    </a:lnTo>
                    <a:lnTo>
                      <a:pt x="56" y="342"/>
                    </a:lnTo>
                    <a:lnTo>
                      <a:pt x="60" y="344"/>
                    </a:lnTo>
                    <a:lnTo>
                      <a:pt x="64" y="345"/>
                    </a:lnTo>
                    <a:lnTo>
                      <a:pt x="68" y="345"/>
                    </a:lnTo>
                    <a:lnTo>
                      <a:pt x="73" y="346"/>
                    </a:lnTo>
                    <a:lnTo>
                      <a:pt x="611" y="346"/>
                    </a:lnTo>
                    <a:lnTo>
                      <a:pt x="615" y="345"/>
                    </a:lnTo>
                    <a:lnTo>
                      <a:pt x="619" y="345"/>
                    </a:lnTo>
                    <a:lnTo>
                      <a:pt x="623" y="344"/>
                    </a:lnTo>
                    <a:lnTo>
                      <a:pt x="627" y="343"/>
                    </a:lnTo>
                    <a:lnTo>
                      <a:pt x="631" y="341"/>
                    </a:lnTo>
                    <a:lnTo>
                      <a:pt x="634" y="339"/>
                    </a:lnTo>
                    <a:lnTo>
                      <a:pt x="638" y="337"/>
                    </a:lnTo>
                    <a:lnTo>
                      <a:pt x="641" y="334"/>
                    </a:lnTo>
                    <a:lnTo>
                      <a:pt x="643" y="331"/>
                    </a:lnTo>
                    <a:lnTo>
                      <a:pt x="646" y="328"/>
                    </a:lnTo>
                    <a:lnTo>
                      <a:pt x="648" y="324"/>
                    </a:lnTo>
                    <a:lnTo>
                      <a:pt x="650" y="321"/>
                    </a:lnTo>
                    <a:lnTo>
                      <a:pt x="651" y="317"/>
                    </a:lnTo>
                    <a:lnTo>
                      <a:pt x="652" y="313"/>
                    </a:lnTo>
                    <a:lnTo>
                      <a:pt x="653" y="309"/>
                    </a:lnTo>
                    <a:lnTo>
                      <a:pt x="653" y="304"/>
                    </a:lnTo>
                    <a:lnTo>
                      <a:pt x="653" y="74"/>
                    </a:lnTo>
                    <a:lnTo>
                      <a:pt x="653" y="70"/>
                    </a:lnTo>
                    <a:lnTo>
                      <a:pt x="653" y="66"/>
                    </a:lnTo>
                    <a:lnTo>
                      <a:pt x="652" y="62"/>
                    </a:lnTo>
                    <a:lnTo>
                      <a:pt x="650" y="58"/>
                    </a:lnTo>
                    <a:lnTo>
                      <a:pt x="649" y="54"/>
                    </a:lnTo>
                    <a:lnTo>
                      <a:pt x="647" y="51"/>
                    </a:lnTo>
                    <a:lnTo>
                      <a:pt x="644" y="48"/>
                    </a:lnTo>
                    <a:lnTo>
                      <a:pt x="642" y="45"/>
                    </a:lnTo>
                    <a:lnTo>
                      <a:pt x="639" y="42"/>
                    </a:lnTo>
                    <a:lnTo>
                      <a:pt x="636" y="39"/>
                    </a:lnTo>
                    <a:lnTo>
                      <a:pt x="632" y="37"/>
                    </a:lnTo>
                    <a:lnTo>
                      <a:pt x="629" y="35"/>
                    </a:lnTo>
                    <a:lnTo>
                      <a:pt x="625" y="34"/>
                    </a:lnTo>
                    <a:lnTo>
                      <a:pt x="621" y="33"/>
                    </a:lnTo>
                    <a:lnTo>
                      <a:pt x="617" y="32"/>
                    </a:lnTo>
                    <a:lnTo>
                      <a:pt x="612" y="32"/>
                    </a:lnTo>
                    <a:lnTo>
                      <a:pt x="74" y="32"/>
                    </a:lnTo>
                    <a:lnTo>
                      <a:pt x="70" y="32"/>
                    </a:lnTo>
                    <a:lnTo>
                      <a:pt x="66" y="33"/>
                    </a:lnTo>
                    <a:lnTo>
                      <a:pt x="62" y="33"/>
                    </a:lnTo>
                    <a:lnTo>
                      <a:pt x="58" y="35"/>
                    </a:lnTo>
                    <a:lnTo>
                      <a:pt x="54" y="37"/>
                    </a:lnTo>
                    <a:lnTo>
                      <a:pt x="51" y="38"/>
                    </a:lnTo>
                    <a:lnTo>
                      <a:pt x="47" y="41"/>
                    </a:lnTo>
                    <a:lnTo>
                      <a:pt x="45" y="43"/>
                    </a:lnTo>
                    <a:lnTo>
                      <a:pt x="42" y="47"/>
                    </a:lnTo>
                    <a:lnTo>
                      <a:pt x="39" y="50"/>
                    </a:lnTo>
                    <a:lnTo>
                      <a:pt x="37" y="53"/>
                    </a:lnTo>
                    <a:lnTo>
                      <a:pt x="35" y="57"/>
                    </a:lnTo>
                    <a:lnTo>
                      <a:pt x="34" y="60"/>
                    </a:lnTo>
                    <a:lnTo>
                      <a:pt x="33" y="64"/>
                    </a:lnTo>
                    <a:lnTo>
                      <a:pt x="32" y="69"/>
                    </a:lnTo>
                    <a:lnTo>
                      <a:pt x="32" y="74"/>
                    </a:lnTo>
                    <a:lnTo>
                      <a:pt x="32" y="303"/>
                    </a:ln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90" name="Rectangle 55"/>
              <p:cNvSpPr>
                <a:spLocks noChangeArrowheads="1"/>
              </p:cNvSpPr>
              <p:nvPr/>
            </p:nvSpPr>
            <p:spPr bwMode="auto">
              <a:xfrm>
                <a:off x="5730178" y="4076701"/>
                <a:ext cx="11447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91" name="Rectangle 56"/>
              <p:cNvSpPr>
                <a:spLocks noChangeArrowheads="1"/>
              </p:cNvSpPr>
              <p:nvPr/>
            </p:nvSpPr>
            <p:spPr bwMode="auto">
              <a:xfrm>
                <a:off x="5182403" y="4076701"/>
                <a:ext cx="9811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92" name="Rectangle 57"/>
              <p:cNvSpPr>
                <a:spLocks noChangeArrowheads="1"/>
              </p:cNvSpPr>
              <p:nvPr/>
            </p:nvSpPr>
            <p:spPr bwMode="auto">
              <a:xfrm>
                <a:off x="6246886" y="4076701"/>
                <a:ext cx="9811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93" name="Rectangle 58"/>
              <p:cNvSpPr>
                <a:spLocks noChangeArrowheads="1"/>
              </p:cNvSpPr>
              <p:nvPr/>
            </p:nvSpPr>
            <p:spPr bwMode="auto">
              <a:xfrm>
                <a:off x="5182403" y="4076701"/>
                <a:ext cx="1074295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94" name="Rectangle 59"/>
              <p:cNvSpPr>
                <a:spLocks noChangeArrowheads="1"/>
              </p:cNvSpPr>
              <p:nvPr/>
            </p:nvSpPr>
            <p:spPr bwMode="auto">
              <a:xfrm>
                <a:off x="5182403" y="4510088"/>
                <a:ext cx="1074295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95" name="Rectangle 60"/>
              <p:cNvSpPr>
                <a:spLocks noChangeArrowheads="1"/>
              </p:cNvSpPr>
              <p:nvPr/>
            </p:nvSpPr>
            <p:spPr bwMode="auto">
              <a:xfrm>
                <a:off x="5318120" y="4133851"/>
                <a:ext cx="416964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12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96" name="Rectangle 61"/>
              <p:cNvSpPr>
                <a:spLocks noChangeArrowheads="1"/>
              </p:cNvSpPr>
              <p:nvPr/>
            </p:nvSpPr>
            <p:spPr bwMode="auto">
              <a:xfrm>
                <a:off x="5847909" y="4133851"/>
                <a:ext cx="418599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19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358" name="グループ化 48357"/>
            <p:cNvGrpSpPr/>
            <p:nvPr/>
          </p:nvGrpSpPr>
          <p:grpSpPr>
            <a:xfrm>
              <a:off x="2059659" y="5119913"/>
              <a:ext cx="859013" cy="459525"/>
              <a:chOff x="6362982" y="3989388"/>
              <a:chExt cx="1098822" cy="598488"/>
            </a:xfrm>
          </p:grpSpPr>
          <p:sp>
            <p:nvSpPr>
              <p:cNvPr id="48188" name="Freeform 53"/>
              <p:cNvSpPr>
                <a:spLocks noEditPoints="1"/>
              </p:cNvSpPr>
              <p:nvPr/>
            </p:nvSpPr>
            <p:spPr bwMode="auto">
              <a:xfrm>
                <a:off x="6362982" y="3989388"/>
                <a:ext cx="1098822" cy="598488"/>
              </a:xfrm>
              <a:custGeom>
                <a:avLst/>
                <a:gdLst>
                  <a:gd name="T0" fmla="*/ 2 w 672"/>
                  <a:gd name="T1" fmla="*/ 60 h 377"/>
                  <a:gd name="T2" fmla="*/ 9 w 672"/>
                  <a:gd name="T3" fmla="*/ 39 h 377"/>
                  <a:gd name="T4" fmla="*/ 21 w 672"/>
                  <a:gd name="T5" fmla="*/ 22 h 377"/>
                  <a:gd name="T6" fmla="*/ 38 w 672"/>
                  <a:gd name="T7" fmla="*/ 9 h 377"/>
                  <a:gd name="T8" fmla="*/ 58 w 672"/>
                  <a:gd name="T9" fmla="*/ 2 h 377"/>
                  <a:gd name="T10" fmla="*/ 599 w 672"/>
                  <a:gd name="T11" fmla="*/ 0 h 377"/>
                  <a:gd name="T12" fmla="*/ 620 w 672"/>
                  <a:gd name="T13" fmla="*/ 3 h 377"/>
                  <a:gd name="T14" fmla="*/ 639 w 672"/>
                  <a:gd name="T15" fmla="*/ 12 h 377"/>
                  <a:gd name="T16" fmla="*/ 655 w 672"/>
                  <a:gd name="T17" fmla="*/ 26 h 377"/>
                  <a:gd name="T18" fmla="*/ 666 w 672"/>
                  <a:gd name="T19" fmla="*/ 44 h 377"/>
                  <a:gd name="T20" fmla="*/ 672 w 672"/>
                  <a:gd name="T21" fmla="*/ 66 h 377"/>
                  <a:gd name="T22" fmla="*/ 672 w 672"/>
                  <a:gd name="T23" fmla="*/ 311 h 377"/>
                  <a:gd name="T24" fmla="*/ 667 w 672"/>
                  <a:gd name="T25" fmla="*/ 332 h 377"/>
                  <a:gd name="T26" fmla="*/ 656 w 672"/>
                  <a:gd name="T27" fmla="*/ 350 h 377"/>
                  <a:gd name="T28" fmla="*/ 641 w 672"/>
                  <a:gd name="T29" fmla="*/ 364 h 377"/>
                  <a:gd name="T30" fmla="*/ 622 w 672"/>
                  <a:gd name="T31" fmla="*/ 374 h 377"/>
                  <a:gd name="T32" fmla="*/ 600 w 672"/>
                  <a:gd name="T33" fmla="*/ 377 h 377"/>
                  <a:gd name="T34" fmla="*/ 60 w 672"/>
                  <a:gd name="T35" fmla="*/ 376 h 377"/>
                  <a:gd name="T36" fmla="*/ 39 w 672"/>
                  <a:gd name="T37" fmla="*/ 369 h 377"/>
                  <a:gd name="T38" fmla="*/ 22 w 672"/>
                  <a:gd name="T39" fmla="*/ 356 h 377"/>
                  <a:gd name="T40" fmla="*/ 9 w 672"/>
                  <a:gd name="T41" fmla="*/ 340 h 377"/>
                  <a:gd name="T42" fmla="*/ 2 w 672"/>
                  <a:gd name="T43" fmla="*/ 319 h 377"/>
                  <a:gd name="T44" fmla="*/ 0 w 672"/>
                  <a:gd name="T45" fmla="*/ 74 h 377"/>
                  <a:gd name="T46" fmla="*/ 32 w 672"/>
                  <a:gd name="T47" fmla="*/ 312 h 377"/>
                  <a:gd name="T48" fmla="*/ 37 w 672"/>
                  <a:gd name="T49" fmla="*/ 323 h 377"/>
                  <a:gd name="T50" fmla="*/ 44 w 672"/>
                  <a:gd name="T51" fmla="*/ 333 h 377"/>
                  <a:gd name="T52" fmla="*/ 53 w 672"/>
                  <a:gd name="T53" fmla="*/ 340 h 377"/>
                  <a:gd name="T54" fmla="*/ 64 w 672"/>
                  <a:gd name="T55" fmla="*/ 345 h 377"/>
                  <a:gd name="T56" fmla="*/ 598 w 672"/>
                  <a:gd name="T57" fmla="*/ 346 h 377"/>
                  <a:gd name="T58" fmla="*/ 611 w 672"/>
                  <a:gd name="T59" fmla="*/ 344 h 377"/>
                  <a:gd name="T60" fmla="*/ 622 w 672"/>
                  <a:gd name="T61" fmla="*/ 339 h 377"/>
                  <a:gd name="T62" fmla="*/ 631 w 672"/>
                  <a:gd name="T63" fmla="*/ 331 h 377"/>
                  <a:gd name="T64" fmla="*/ 637 w 672"/>
                  <a:gd name="T65" fmla="*/ 321 h 377"/>
                  <a:gd name="T66" fmla="*/ 641 w 672"/>
                  <a:gd name="T67" fmla="*/ 309 h 377"/>
                  <a:gd name="T68" fmla="*/ 641 w 672"/>
                  <a:gd name="T69" fmla="*/ 70 h 377"/>
                  <a:gd name="T70" fmla="*/ 638 w 672"/>
                  <a:gd name="T71" fmla="*/ 58 h 377"/>
                  <a:gd name="T72" fmla="*/ 632 w 672"/>
                  <a:gd name="T73" fmla="*/ 48 h 377"/>
                  <a:gd name="T74" fmla="*/ 623 w 672"/>
                  <a:gd name="T75" fmla="*/ 39 h 377"/>
                  <a:gd name="T76" fmla="*/ 612 w 672"/>
                  <a:gd name="T77" fmla="*/ 34 h 377"/>
                  <a:gd name="T78" fmla="*/ 599 w 672"/>
                  <a:gd name="T79" fmla="*/ 32 h 377"/>
                  <a:gd name="T80" fmla="*/ 66 w 672"/>
                  <a:gd name="T81" fmla="*/ 33 h 377"/>
                  <a:gd name="T82" fmla="*/ 54 w 672"/>
                  <a:gd name="T83" fmla="*/ 37 h 377"/>
                  <a:gd name="T84" fmla="*/ 45 w 672"/>
                  <a:gd name="T85" fmla="*/ 43 h 377"/>
                  <a:gd name="T86" fmla="*/ 37 w 672"/>
                  <a:gd name="T87" fmla="*/ 53 h 377"/>
                  <a:gd name="T88" fmla="*/ 33 w 672"/>
                  <a:gd name="T89" fmla="*/ 64 h 377"/>
                  <a:gd name="T90" fmla="*/ 32 w 672"/>
                  <a:gd name="T91" fmla="*/ 303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72" h="377">
                    <a:moveTo>
                      <a:pt x="0" y="74"/>
                    </a:moveTo>
                    <a:lnTo>
                      <a:pt x="1" y="67"/>
                    </a:lnTo>
                    <a:lnTo>
                      <a:pt x="2" y="60"/>
                    </a:lnTo>
                    <a:lnTo>
                      <a:pt x="3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2" y="33"/>
                    </a:lnTo>
                    <a:lnTo>
                      <a:pt x="17" y="28"/>
                    </a:lnTo>
                    <a:lnTo>
                      <a:pt x="21" y="22"/>
                    </a:lnTo>
                    <a:lnTo>
                      <a:pt x="26" y="17"/>
                    </a:lnTo>
                    <a:lnTo>
                      <a:pt x="32" y="13"/>
                    </a:lnTo>
                    <a:lnTo>
                      <a:pt x="38" y="9"/>
                    </a:lnTo>
                    <a:lnTo>
                      <a:pt x="44" y="6"/>
                    </a:lnTo>
                    <a:lnTo>
                      <a:pt x="51" y="4"/>
                    </a:lnTo>
                    <a:lnTo>
                      <a:pt x="58" y="2"/>
                    </a:lnTo>
                    <a:lnTo>
                      <a:pt x="65" y="1"/>
                    </a:lnTo>
                    <a:lnTo>
                      <a:pt x="73" y="0"/>
                    </a:lnTo>
                    <a:lnTo>
                      <a:pt x="599" y="0"/>
                    </a:lnTo>
                    <a:lnTo>
                      <a:pt x="606" y="1"/>
                    </a:lnTo>
                    <a:lnTo>
                      <a:pt x="613" y="2"/>
                    </a:lnTo>
                    <a:lnTo>
                      <a:pt x="620" y="3"/>
                    </a:lnTo>
                    <a:lnTo>
                      <a:pt x="627" y="6"/>
                    </a:lnTo>
                    <a:lnTo>
                      <a:pt x="634" y="9"/>
                    </a:lnTo>
                    <a:lnTo>
                      <a:pt x="639" y="12"/>
                    </a:lnTo>
                    <a:lnTo>
                      <a:pt x="645" y="17"/>
                    </a:lnTo>
                    <a:lnTo>
                      <a:pt x="650" y="21"/>
                    </a:lnTo>
                    <a:lnTo>
                      <a:pt x="655" y="26"/>
                    </a:lnTo>
                    <a:lnTo>
                      <a:pt x="659" y="32"/>
                    </a:lnTo>
                    <a:lnTo>
                      <a:pt x="663" y="38"/>
                    </a:lnTo>
                    <a:lnTo>
                      <a:pt x="666" y="44"/>
                    </a:lnTo>
                    <a:lnTo>
                      <a:pt x="669" y="51"/>
                    </a:lnTo>
                    <a:lnTo>
                      <a:pt x="671" y="58"/>
                    </a:lnTo>
                    <a:lnTo>
                      <a:pt x="672" y="66"/>
                    </a:lnTo>
                    <a:lnTo>
                      <a:pt x="672" y="73"/>
                    </a:lnTo>
                    <a:lnTo>
                      <a:pt x="672" y="304"/>
                    </a:lnTo>
                    <a:lnTo>
                      <a:pt x="672" y="311"/>
                    </a:lnTo>
                    <a:lnTo>
                      <a:pt x="671" y="318"/>
                    </a:lnTo>
                    <a:lnTo>
                      <a:pt x="669" y="325"/>
                    </a:lnTo>
                    <a:lnTo>
                      <a:pt x="667" y="332"/>
                    </a:lnTo>
                    <a:lnTo>
                      <a:pt x="664" y="338"/>
                    </a:lnTo>
                    <a:lnTo>
                      <a:pt x="660" y="344"/>
                    </a:lnTo>
                    <a:lnTo>
                      <a:pt x="656" y="350"/>
                    </a:lnTo>
                    <a:lnTo>
                      <a:pt x="651" y="355"/>
                    </a:lnTo>
                    <a:lnTo>
                      <a:pt x="646" y="360"/>
                    </a:lnTo>
                    <a:lnTo>
                      <a:pt x="641" y="364"/>
                    </a:lnTo>
                    <a:lnTo>
                      <a:pt x="635" y="368"/>
                    </a:lnTo>
                    <a:lnTo>
                      <a:pt x="628" y="371"/>
                    </a:lnTo>
                    <a:lnTo>
                      <a:pt x="622" y="374"/>
                    </a:lnTo>
                    <a:lnTo>
                      <a:pt x="615" y="376"/>
                    </a:lnTo>
                    <a:lnTo>
                      <a:pt x="607" y="377"/>
                    </a:lnTo>
                    <a:lnTo>
                      <a:pt x="600" y="377"/>
                    </a:lnTo>
                    <a:lnTo>
                      <a:pt x="74" y="377"/>
                    </a:lnTo>
                    <a:lnTo>
                      <a:pt x="67" y="377"/>
                    </a:lnTo>
                    <a:lnTo>
                      <a:pt x="60" y="376"/>
                    </a:lnTo>
                    <a:lnTo>
                      <a:pt x="52" y="374"/>
                    </a:lnTo>
                    <a:lnTo>
                      <a:pt x="46" y="372"/>
                    </a:lnTo>
                    <a:lnTo>
                      <a:pt x="39" y="369"/>
                    </a:lnTo>
                    <a:lnTo>
                      <a:pt x="33" y="365"/>
                    </a:lnTo>
                    <a:lnTo>
                      <a:pt x="27" y="361"/>
                    </a:lnTo>
                    <a:lnTo>
                      <a:pt x="22" y="356"/>
                    </a:lnTo>
                    <a:lnTo>
                      <a:pt x="17" y="351"/>
                    </a:lnTo>
                    <a:lnTo>
                      <a:pt x="13" y="345"/>
                    </a:lnTo>
                    <a:lnTo>
                      <a:pt x="9" y="340"/>
                    </a:lnTo>
                    <a:lnTo>
                      <a:pt x="6" y="333"/>
                    </a:lnTo>
                    <a:lnTo>
                      <a:pt x="4" y="326"/>
                    </a:lnTo>
                    <a:lnTo>
                      <a:pt x="2" y="319"/>
                    </a:lnTo>
                    <a:lnTo>
                      <a:pt x="1" y="312"/>
                    </a:lnTo>
                    <a:lnTo>
                      <a:pt x="0" y="305"/>
                    </a:lnTo>
                    <a:lnTo>
                      <a:pt x="0" y="74"/>
                    </a:lnTo>
                    <a:close/>
                    <a:moveTo>
                      <a:pt x="32" y="303"/>
                    </a:moveTo>
                    <a:lnTo>
                      <a:pt x="32" y="307"/>
                    </a:lnTo>
                    <a:lnTo>
                      <a:pt x="32" y="312"/>
                    </a:lnTo>
                    <a:lnTo>
                      <a:pt x="33" y="316"/>
                    </a:lnTo>
                    <a:lnTo>
                      <a:pt x="35" y="319"/>
                    </a:lnTo>
                    <a:lnTo>
                      <a:pt x="37" y="323"/>
                    </a:lnTo>
                    <a:lnTo>
                      <a:pt x="39" y="327"/>
                    </a:lnTo>
                    <a:lnTo>
                      <a:pt x="41" y="330"/>
                    </a:lnTo>
                    <a:lnTo>
                      <a:pt x="44" y="333"/>
                    </a:lnTo>
                    <a:lnTo>
                      <a:pt x="46" y="336"/>
                    </a:lnTo>
                    <a:lnTo>
                      <a:pt x="50" y="338"/>
                    </a:lnTo>
                    <a:lnTo>
                      <a:pt x="53" y="340"/>
                    </a:lnTo>
                    <a:lnTo>
                      <a:pt x="57" y="342"/>
                    </a:lnTo>
                    <a:lnTo>
                      <a:pt x="60" y="344"/>
                    </a:lnTo>
                    <a:lnTo>
                      <a:pt x="64" y="345"/>
                    </a:lnTo>
                    <a:lnTo>
                      <a:pt x="69" y="345"/>
                    </a:lnTo>
                    <a:lnTo>
                      <a:pt x="74" y="346"/>
                    </a:lnTo>
                    <a:lnTo>
                      <a:pt x="598" y="346"/>
                    </a:lnTo>
                    <a:lnTo>
                      <a:pt x="603" y="345"/>
                    </a:lnTo>
                    <a:lnTo>
                      <a:pt x="607" y="345"/>
                    </a:lnTo>
                    <a:lnTo>
                      <a:pt x="611" y="344"/>
                    </a:lnTo>
                    <a:lnTo>
                      <a:pt x="615" y="343"/>
                    </a:lnTo>
                    <a:lnTo>
                      <a:pt x="618" y="341"/>
                    </a:lnTo>
                    <a:lnTo>
                      <a:pt x="622" y="339"/>
                    </a:lnTo>
                    <a:lnTo>
                      <a:pt x="625" y="337"/>
                    </a:lnTo>
                    <a:lnTo>
                      <a:pt x="628" y="334"/>
                    </a:lnTo>
                    <a:lnTo>
                      <a:pt x="631" y="331"/>
                    </a:lnTo>
                    <a:lnTo>
                      <a:pt x="633" y="328"/>
                    </a:lnTo>
                    <a:lnTo>
                      <a:pt x="636" y="324"/>
                    </a:lnTo>
                    <a:lnTo>
                      <a:pt x="637" y="321"/>
                    </a:lnTo>
                    <a:lnTo>
                      <a:pt x="639" y="317"/>
                    </a:lnTo>
                    <a:lnTo>
                      <a:pt x="640" y="313"/>
                    </a:lnTo>
                    <a:lnTo>
                      <a:pt x="641" y="309"/>
                    </a:lnTo>
                    <a:lnTo>
                      <a:pt x="641" y="304"/>
                    </a:lnTo>
                    <a:lnTo>
                      <a:pt x="641" y="74"/>
                    </a:lnTo>
                    <a:lnTo>
                      <a:pt x="641" y="70"/>
                    </a:lnTo>
                    <a:lnTo>
                      <a:pt x="640" y="66"/>
                    </a:lnTo>
                    <a:lnTo>
                      <a:pt x="639" y="62"/>
                    </a:lnTo>
                    <a:lnTo>
                      <a:pt x="638" y="58"/>
                    </a:lnTo>
                    <a:lnTo>
                      <a:pt x="636" y="54"/>
                    </a:lnTo>
                    <a:lnTo>
                      <a:pt x="634" y="51"/>
                    </a:lnTo>
                    <a:lnTo>
                      <a:pt x="632" y="48"/>
                    </a:lnTo>
                    <a:lnTo>
                      <a:pt x="629" y="45"/>
                    </a:lnTo>
                    <a:lnTo>
                      <a:pt x="626" y="42"/>
                    </a:lnTo>
                    <a:lnTo>
                      <a:pt x="623" y="39"/>
                    </a:lnTo>
                    <a:lnTo>
                      <a:pt x="620" y="37"/>
                    </a:lnTo>
                    <a:lnTo>
                      <a:pt x="616" y="35"/>
                    </a:lnTo>
                    <a:lnTo>
                      <a:pt x="612" y="34"/>
                    </a:lnTo>
                    <a:lnTo>
                      <a:pt x="608" y="33"/>
                    </a:lnTo>
                    <a:lnTo>
                      <a:pt x="604" y="32"/>
                    </a:lnTo>
                    <a:lnTo>
                      <a:pt x="599" y="32"/>
                    </a:lnTo>
                    <a:lnTo>
                      <a:pt x="74" y="32"/>
                    </a:lnTo>
                    <a:lnTo>
                      <a:pt x="70" y="32"/>
                    </a:lnTo>
                    <a:lnTo>
                      <a:pt x="66" y="33"/>
                    </a:lnTo>
                    <a:lnTo>
                      <a:pt x="62" y="33"/>
                    </a:lnTo>
                    <a:lnTo>
                      <a:pt x="58" y="35"/>
                    </a:lnTo>
                    <a:lnTo>
                      <a:pt x="54" y="37"/>
                    </a:lnTo>
                    <a:lnTo>
                      <a:pt x="51" y="38"/>
                    </a:lnTo>
                    <a:lnTo>
                      <a:pt x="48" y="41"/>
                    </a:lnTo>
                    <a:lnTo>
                      <a:pt x="45" y="43"/>
                    </a:lnTo>
                    <a:lnTo>
                      <a:pt x="42" y="47"/>
                    </a:lnTo>
                    <a:lnTo>
                      <a:pt x="39" y="50"/>
                    </a:lnTo>
                    <a:lnTo>
                      <a:pt x="37" y="53"/>
                    </a:lnTo>
                    <a:lnTo>
                      <a:pt x="35" y="57"/>
                    </a:lnTo>
                    <a:lnTo>
                      <a:pt x="34" y="60"/>
                    </a:lnTo>
                    <a:lnTo>
                      <a:pt x="33" y="64"/>
                    </a:lnTo>
                    <a:lnTo>
                      <a:pt x="32" y="69"/>
                    </a:lnTo>
                    <a:lnTo>
                      <a:pt x="32" y="74"/>
                    </a:lnTo>
                    <a:lnTo>
                      <a:pt x="32" y="303"/>
                    </a:ln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97" name="Rectangle 62"/>
              <p:cNvSpPr>
                <a:spLocks noChangeArrowheads="1"/>
              </p:cNvSpPr>
              <p:nvPr/>
            </p:nvSpPr>
            <p:spPr bwMode="auto">
              <a:xfrm>
                <a:off x="6914028" y="4076701"/>
                <a:ext cx="11447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98" name="Rectangle 63"/>
              <p:cNvSpPr>
                <a:spLocks noChangeArrowheads="1"/>
              </p:cNvSpPr>
              <p:nvPr/>
            </p:nvSpPr>
            <p:spPr bwMode="auto">
              <a:xfrm>
                <a:off x="6372200" y="4076701"/>
                <a:ext cx="11447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199" name="Rectangle 64"/>
              <p:cNvSpPr>
                <a:spLocks noChangeArrowheads="1"/>
              </p:cNvSpPr>
              <p:nvPr/>
            </p:nvSpPr>
            <p:spPr bwMode="auto">
              <a:xfrm>
                <a:off x="7432371" y="4076701"/>
                <a:ext cx="11447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00" name="Rectangle 65"/>
              <p:cNvSpPr>
                <a:spLocks noChangeArrowheads="1"/>
              </p:cNvSpPr>
              <p:nvPr/>
            </p:nvSpPr>
            <p:spPr bwMode="auto">
              <a:xfrm>
                <a:off x="6367887" y="4076701"/>
                <a:ext cx="1075930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01" name="Rectangle 66"/>
              <p:cNvSpPr>
                <a:spLocks noChangeArrowheads="1"/>
              </p:cNvSpPr>
              <p:nvPr/>
            </p:nvSpPr>
            <p:spPr bwMode="auto">
              <a:xfrm>
                <a:off x="6367887" y="4510088"/>
                <a:ext cx="1075930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02" name="Rectangle 67"/>
              <p:cNvSpPr>
                <a:spLocks noChangeArrowheads="1"/>
              </p:cNvSpPr>
              <p:nvPr/>
            </p:nvSpPr>
            <p:spPr bwMode="auto">
              <a:xfrm>
                <a:off x="6573916" y="4133851"/>
                <a:ext cx="268165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3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03" name="Rectangle 68"/>
              <p:cNvSpPr>
                <a:spLocks noChangeArrowheads="1"/>
              </p:cNvSpPr>
              <p:nvPr/>
            </p:nvSpPr>
            <p:spPr bwMode="auto">
              <a:xfrm>
                <a:off x="7106976" y="4133851"/>
                <a:ext cx="268165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8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357" name="グループ化 48356"/>
            <p:cNvGrpSpPr/>
            <p:nvPr/>
          </p:nvGrpSpPr>
          <p:grpSpPr>
            <a:xfrm>
              <a:off x="2987824" y="5130934"/>
              <a:ext cx="882380" cy="458306"/>
              <a:chOff x="7596336" y="3984228"/>
              <a:chExt cx="1128713" cy="596900"/>
            </a:xfrm>
          </p:grpSpPr>
          <p:sp>
            <p:nvSpPr>
              <p:cNvPr id="48187" name="Freeform 52"/>
              <p:cNvSpPr>
                <a:spLocks noEditPoints="1"/>
              </p:cNvSpPr>
              <p:nvPr/>
            </p:nvSpPr>
            <p:spPr bwMode="auto">
              <a:xfrm>
                <a:off x="7596336" y="3984228"/>
                <a:ext cx="1128713" cy="596900"/>
              </a:xfrm>
              <a:custGeom>
                <a:avLst/>
                <a:gdLst>
                  <a:gd name="T0" fmla="*/ 2 w 711"/>
                  <a:gd name="T1" fmla="*/ 59 h 376"/>
                  <a:gd name="T2" fmla="*/ 9 w 711"/>
                  <a:gd name="T3" fmla="*/ 39 h 376"/>
                  <a:gd name="T4" fmla="*/ 21 w 711"/>
                  <a:gd name="T5" fmla="*/ 22 h 376"/>
                  <a:gd name="T6" fmla="*/ 38 w 711"/>
                  <a:gd name="T7" fmla="*/ 9 h 376"/>
                  <a:gd name="T8" fmla="*/ 58 w 711"/>
                  <a:gd name="T9" fmla="*/ 1 h 376"/>
                  <a:gd name="T10" fmla="*/ 638 w 711"/>
                  <a:gd name="T11" fmla="*/ 0 h 376"/>
                  <a:gd name="T12" fmla="*/ 659 w 711"/>
                  <a:gd name="T13" fmla="*/ 3 h 376"/>
                  <a:gd name="T14" fmla="*/ 678 w 711"/>
                  <a:gd name="T15" fmla="*/ 12 h 376"/>
                  <a:gd name="T16" fmla="*/ 694 w 711"/>
                  <a:gd name="T17" fmla="*/ 26 h 376"/>
                  <a:gd name="T18" fmla="*/ 705 w 711"/>
                  <a:gd name="T19" fmla="*/ 44 h 376"/>
                  <a:gd name="T20" fmla="*/ 711 w 711"/>
                  <a:gd name="T21" fmla="*/ 65 h 376"/>
                  <a:gd name="T22" fmla="*/ 711 w 711"/>
                  <a:gd name="T23" fmla="*/ 309 h 376"/>
                  <a:gd name="T24" fmla="*/ 706 w 711"/>
                  <a:gd name="T25" fmla="*/ 330 h 376"/>
                  <a:gd name="T26" fmla="*/ 695 w 711"/>
                  <a:gd name="T27" fmla="*/ 349 h 376"/>
                  <a:gd name="T28" fmla="*/ 679 w 711"/>
                  <a:gd name="T29" fmla="*/ 363 h 376"/>
                  <a:gd name="T30" fmla="*/ 660 w 711"/>
                  <a:gd name="T31" fmla="*/ 372 h 376"/>
                  <a:gd name="T32" fmla="*/ 639 w 711"/>
                  <a:gd name="T33" fmla="*/ 376 h 376"/>
                  <a:gd name="T34" fmla="*/ 60 w 711"/>
                  <a:gd name="T35" fmla="*/ 375 h 376"/>
                  <a:gd name="T36" fmla="*/ 39 w 711"/>
                  <a:gd name="T37" fmla="*/ 367 h 376"/>
                  <a:gd name="T38" fmla="*/ 22 w 711"/>
                  <a:gd name="T39" fmla="*/ 355 h 376"/>
                  <a:gd name="T40" fmla="*/ 10 w 711"/>
                  <a:gd name="T41" fmla="*/ 338 h 376"/>
                  <a:gd name="T42" fmla="*/ 2 w 711"/>
                  <a:gd name="T43" fmla="*/ 318 h 376"/>
                  <a:gd name="T44" fmla="*/ 0 w 711"/>
                  <a:gd name="T45" fmla="*/ 73 h 376"/>
                  <a:gd name="T46" fmla="*/ 33 w 711"/>
                  <a:gd name="T47" fmla="*/ 310 h 376"/>
                  <a:gd name="T48" fmla="*/ 37 w 711"/>
                  <a:gd name="T49" fmla="*/ 322 h 376"/>
                  <a:gd name="T50" fmla="*/ 44 w 711"/>
                  <a:gd name="T51" fmla="*/ 332 h 376"/>
                  <a:gd name="T52" fmla="*/ 53 w 711"/>
                  <a:gd name="T53" fmla="*/ 339 h 376"/>
                  <a:gd name="T54" fmla="*/ 64 w 711"/>
                  <a:gd name="T55" fmla="*/ 343 h 376"/>
                  <a:gd name="T56" fmla="*/ 637 w 711"/>
                  <a:gd name="T57" fmla="*/ 344 h 376"/>
                  <a:gd name="T58" fmla="*/ 649 w 711"/>
                  <a:gd name="T59" fmla="*/ 343 h 376"/>
                  <a:gd name="T60" fmla="*/ 660 w 711"/>
                  <a:gd name="T61" fmla="*/ 338 h 376"/>
                  <a:gd name="T62" fmla="*/ 669 w 711"/>
                  <a:gd name="T63" fmla="*/ 330 h 376"/>
                  <a:gd name="T64" fmla="*/ 676 w 711"/>
                  <a:gd name="T65" fmla="*/ 320 h 376"/>
                  <a:gd name="T66" fmla="*/ 679 w 711"/>
                  <a:gd name="T67" fmla="*/ 308 h 376"/>
                  <a:gd name="T68" fmla="*/ 679 w 711"/>
                  <a:gd name="T69" fmla="*/ 69 h 376"/>
                  <a:gd name="T70" fmla="*/ 676 w 711"/>
                  <a:gd name="T71" fmla="*/ 57 h 376"/>
                  <a:gd name="T72" fmla="*/ 670 w 711"/>
                  <a:gd name="T73" fmla="*/ 47 h 376"/>
                  <a:gd name="T74" fmla="*/ 662 w 711"/>
                  <a:gd name="T75" fmla="*/ 39 h 376"/>
                  <a:gd name="T76" fmla="*/ 651 w 711"/>
                  <a:gd name="T77" fmla="*/ 33 h 376"/>
                  <a:gd name="T78" fmla="*/ 638 w 711"/>
                  <a:gd name="T79" fmla="*/ 31 h 376"/>
                  <a:gd name="T80" fmla="*/ 66 w 711"/>
                  <a:gd name="T81" fmla="*/ 32 h 376"/>
                  <a:gd name="T82" fmla="*/ 55 w 711"/>
                  <a:gd name="T83" fmla="*/ 36 h 376"/>
                  <a:gd name="T84" fmla="*/ 45 w 711"/>
                  <a:gd name="T85" fmla="*/ 43 h 376"/>
                  <a:gd name="T86" fmla="*/ 37 w 711"/>
                  <a:gd name="T87" fmla="*/ 52 h 376"/>
                  <a:gd name="T88" fmla="*/ 33 w 711"/>
                  <a:gd name="T89" fmla="*/ 64 h 376"/>
                  <a:gd name="T90" fmla="*/ 32 w 711"/>
                  <a:gd name="T91" fmla="*/ 302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11" h="376">
                    <a:moveTo>
                      <a:pt x="0" y="73"/>
                    </a:moveTo>
                    <a:lnTo>
                      <a:pt x="1" y="66"/>
                    </a:lnTo>
                    <a:lnTo>
                      <a:pt x="2" y="59"/>
                    </a:lnTo>
                    <a:lnTo>
                      <a:pt x="4" y="52"/>
                    </a:lnTo>
                    <a:lnTo>
                      <a:pt x="6" y="45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7"/>
                    </a:lnTo>
                    <a:lnTo>
                      <a:pt x="21" y="22"/>
                    </a:lnTo>
                    <a:lnTo>
                      <a:pt x="26" y="17"/>
                    </a:lnTo>
                    <a:lnTo>
                      <a:pt x="32" y="13"/>
                    </a:lnTo>
                    <a:lnTo>
                      <a:pt x="38" y="9"/>
                    </a:lnTo>
                    <a:lnTo>
                      <a:pt x="45" y="6"/>
                    </a:lnTo>
                    <a:lnTo>
                      <a:pt x="51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lnTo>
                      <a:pt x="638" y="0"/>
                    </a:lnTo>
                    <a:lnTo>
                      <a:pt x="644" y="0"/>
                    </a:lnTo>
                    <a:lnTo>
                      <a:pt x="652" y="1"/>
                    </a:lnTo>
                    <a:lnTo>
                      <a:pt x="659" y="3"/>
                    </a:lnTo>
                    <a:lnTo>
                      <a:pt x="666" y="5"/>
                    </a:lnTo>
                    <a:lnTo>
                      <a:pt x="672" y="8"/>
                    </a:lnTo>
                    <a:lnTo>
                      <a:pt x="678" y="12"/>
                    </a:lnTo>
                    <a:lnTo>
                      <a:pt x="684" y="16"/>
                    </a:lnTo>
                    <a:lnTo>
                      <a:pt x="689" y="21"/>
                    </a:lnTo>
                    <a:lnTo>
                      <a:pt x="694" y="26"/>
                    </a:lnTo>
                    <a:lnTo>
                      <a:pt x="698" y="31"/>
                    </a:lnTo>
                    <a:lnTo>
                      <a:pt x="702" y="37"/>
                    </a:lnTo>
                    <a:lnTo>
                      <a:pt x="705" y="44"/>
                    </a:lnTo>
                    <a:lnTo>
                      <a:pt x="707" y="50"/>
                    </a:lnTo>
                    <a:lnTo>
                      <a:pt x="709" y="57"/>
                    </a:lnTo>
                    <a:lnTo>
                      <a:pt x="711" y="65"/>
                    </a:lnTo>
                    <a:lnTo>
                      <a:pt x="711" y="72"/>
                    </a:lnTo>
                    <a:lnTo>
                      <a:pt x="711" y="303"/>
                    </a:lnTo>
                    <a:lnTo>
                      <a:pt x="711" y="309"/>
                    </a:lnTo>
                    <a:lnTo>
                      <a:pt x="710" y="317"/>
                    </a:lnTo>
                    <a:lnTo>
                      <a:pt x="708" y="324"/>
                    </a:lnTo>
                    <a:lnTo>
                      <a:pt x="706" y="330"/>
                    </a:lnTo>
                    <a:lnTo>
                      <a:pt x="703" y="337"/>
                    </a:lnTo>
                    <a:lnTo>
                      <a:pt x="699" y="343"/>
                    </a:lnTo>
                    <a:lnTo>
                      <a:pt x="695" y="349"/>
                    </a:lnTo>
                    <a:lnTo>
                      <a:pt x="690" y="354"/>
                    </a:lnTo>
                    <a:lnTo>
                      <a:pt x="685" y="359"/>
                    </a:lnTo>
                    <a:lnTo>
                      <a:pt x="679" y="363"/>
                    </a:lnTo>
                    <a:lnTo>
                      <a:pt x="673" y="367"/>
                    </a:lnTo>
                    <a:lnTo>
                      <a:pt x="667" y="370"/>
                    </a:lnTo>
                    <a:lnTo>
                      <a:pt x="660" y="372"/>
                    </a:lnTo>
                    <a:lnTo>
                      <a:pt x="653" y="374"/>
                    </a:lnTo>
                    <a:lnTo>
                      <a:pt x="646" y="375"/>
                    </a:lnTo>
                    <a:lnTo>
                      <a:pt x="639" y="376"/>
                    </a:lnTo>
                    <a:lnTo>
                      <a:pt x="74" y="376"/>
                    </a:lnTo>
                    <a:lnTo>
                      <a:pt x="67" y="376"/>
                    </a:lnTo>
                    <a:lnTo>
                      <a:pt x="60" y="375"/>
                    </a:lnTo>
                    <a:lnTo>
                      <a:pt x="53" y="373"/>
                    </a:lnTo>
                    <a:lnTo>
                      <a:pt x="46" y="370"/>
                    </a:lnTo>
                    <a:lnTo>
                      <a:pt x="39" y="367"/>
                    </a:lnTo>
                    <a:lnTo>
                      <a:pt x="33" y="364"/>
                    </a:lnTo>
                    <a:lnTo>
                      <a:pt x="28" y="360"/>
                    </a:lnTo>
                    <a:lnTo>
                      <a:pt x="22" y="355"/>
                    </a:lnTo>
                    <a:lnTo>
                      <a:pt x="18" y="350"/>
                    </a:lnTo>
                    <a:lnTo>
                      <a:pt x="13" y="344"/>
                    </a:lnTo>
                    <a:lnTo>
                      <a:pt x="10" y="338"/>
                    </a:lnTo>
                    <a:lnTo>
                      <a:pt x="7" y="332"/>
                    </a:lnTo>
                    <a:lnTo>
                      <a:pt x="4" y="325"/>
                    </a:lnTo>
                    <a:lnTo>
                      <a:pt x="2" y="318"/>
                    </a:lnTo>
                    <a:lnTo>
                      <a:pt x="1" y="311"/>
                    </a:lnTo>
                    <a:lnTo>
                      <a:pt x="0" y="304"/>
                    </a:lnTo>
                    <a:lnTo>
                      <a:pt x="0" y="73"/>
                    </a:lnTo>
                    <a:close/>
                    <a:moveTo>
                      <a:pt x="32" y="302"/>
                    </a:moveTo>
                    <a:lnTo>
                      <a:pt x="32" y="306"/>
                    </a:lnTo>
                    <a:lnTo>
                      <a:pt x="33" y="310"/>
                    </a:lnTo>
                    <a:lnTo>
                      <a:pt x="34" y="314"/>
                    </a:lnTo>
                    <a:lnTo>
                      <a:pt x="35" y="318"/>
                    </a:lnTo>
                    <a:lnTo>
                      <a:pt x="37" y="322"/>
                    </a:lnTo>
                    <a:lnTo>
                      <a:pt x="39" y="325"/>
                    </a:lnTo>
                    <a:lnTo>
                      <a:pt x="41" y="329"/>
                    </a:lnTo>
                    <a:lnTo>
                      <a:pt x="44" y="332"/>
                    </a:lnTo>
                    <a:lnTo>
                      <a:pt x="47" y="334"/>
                    </a:lnTo>
                    <a:lnTo>
                      <a:pt x="50" y="337"/>
                    </a:lnTo>
                    <a:lnTo>
                      <a:pt x="53" y="339"/>
                    </a:lnTo>
                    <a:lnTo>
                      <a:pt x="57" y="341"/>
                    </a:lnTo>
                    <a:lnTo>
                      <a:pt x="61" y="342"/>
                    </a:lnTo>
                    <a:lnTo>
                      <a:pt x="64" y="343"/>
                    </a:lnTo>
                    <a:lnTo>
                      <a:pt x="69" y="344"/>
                    </a:lnTo>
                    <a:lnTo>
                      <a:pt x="74" y="344"/>
                    </a:lnTo>
                    <a:lnTo>
                      <a:pt x="637" y="344"/>
                    </a:lnTo>
                    <a:lnTo>
                      <a:pt x="641" y="344"/>
                    </a:lnTo>
                    <a:lnTo>
                      <a:pt x="645" y="344"/>
                    </a:lnTo>
                    <a:lnTo>
                      <a:pt x="649" y="343"/>
                    </a:lnTo>
                    <a:lnTo>
                      <a:pt x="653" y="341"/>
                    </a:lnTo>
                    <a:lnTo>
                      <a:pt x="657" y="340"/>
                    </a:lnTo>
                    <a:lnTo>
                      <a:pt x="660" y="338"/>
                    </a:lnTo>
                    <a:lnTo>
                      <a:pt x="664" y="335"/>
                    </a:lnTo>
                    <a:lnTo>
                      <a:pt x="667" y="333"/>
                    </a:lnTo>
                    <a:lnTo>
                      <a:pt x="669" y="330"/>
                    </a:lnTo>
                    <a:lnTo>
                      <a:pt x="672" y="327"/>
                    </a:lnTo>
                    <a:lnTo>
                      <a:pt x="674" y="323"/>
                    </a:lnTo>
                    <a:lnTo>
                      <a:pt x="676" y="320"/>
                    </a:lnTo>
                    <a:lnTo>
                      <a:pt x="677" y="316"/>
                    </a:lnTo>
                    <a:lnTo>
                      <a:pt x="678" y="312"/>
                    </a:lnTo>
                    <a:lnTo>
                      <a:pt x="679" y="308"/>
                    </a:lnTo>
                    <a:lnTo>
                      <a:pt x="679" y="303"/>
                    </a:lnTo>
                    <a:lnTo>
                      <a:pt x="679" y="74"/>
                    </a:lnTo>
                    <a:lnTo>
                      <a:pt x="679" y="69"/>
                    </a:lnTo>
                    <a:lnTo>
                      <a:pt x="679" y="65"/>
                    </a:lnTo>
                    <a:lnTo>
                      <a:pt x="678" y="61"/>
                    </a:lnTo>
                    <a:lnTo>
                      <a:pt x="676" y="57"/>
                    </a:lnTo>
                    <a:lnTo>
                      <a:pt x="675" y="54"/>
                    </a:lnTo>
                    <a:lnTo>
                      <a:pt x="673" y="50"/>
                    </a:lnTo>
                    <a:lnTo>
                      <a:pt x="670" y="47"/>
                    </a:lnTo>
                    <a:lnTo>
                      <a:pt x="668" y="44"/>
                    </a:lnTo>
                    <a:lnTo>
                      <a:pt x="665" y="41"/>
                    </a:lnTo>
                    <a:lnTo>
                      <a:pt x="662" y="39"/>
                    </a:lnTo>
                    <a:lnTo>
                      <a:pt x="658" y="37"/>
                    </a:lnTo>
                    <a:lnTo>
                      <a:pt x="655" y="35"/>
                    </a:lnTo>
                    <a:lnTo>
                      <a:pt x="651" y="33"/>
                    </a:lnTo>
                    <a:lnTo>
                      <a:pt x="647" y="32"/>
                    </a:lnTo>
                    <a:lnTo>
                      <a:pt x="643" y="32"/>
                    </a:lnTo>
                    <a:lnTo>
                      <a:pt x="638" y="31"/>
                    </a:lnTo>
                    <a:lnTo>
                      <a:pt x="75" y="31"/>
                    </a:lnTo>
                    <a:lnTo>
                      <a:pt x="70" y="32"/>
                    </a:lnTo>
                    <a:lnTo>
                      <a:pt x="66" y="32"/>
                    </a:lnTo>
                    <a:lnTo>
                      <a:pt x="62" y="33"/>
                    </a:lnTo>
                    <a:lnTo>
                      <a:pt x="58" y="34"/>
                    </a:lnTo>
                    <a:lnTo>
                      <a:pt x="55" y="36"/>
                    </a:lnTo>
                    <a:lnTo>
                      <a:pt x="51" y="38"/>
                    </a:lnTo>
                    <a:lnTo>
                      <a:pt x="48" y="40"/>
                    </a:lnTo>
                    <a:lnTo>
                      <a:pt x="45" y="43"/>
                    </a:lnTo>
                    <a:lnTo>
                      <a:pt x="42" y="46"/>
                    </a:lnTo>
                    <a:lnTo>
                      <a:pt x="39" y="49"/>
                    </a:lnTo>
                    <a:lnTo>
                      <a:pt x="37" y="52"/>
                    </a:lnTo>
                    <a:lnTo>
                      <a:pt x="36" y="56"/>
                    </a:lnTo>
                    <a:lnTo>
                      <a:pt x="34" y="60"/>
                    </a:lnTo>
                    <a:lnTo>
                      <a:pt x="33" y="64"/>
                    </a:lnTo>
                    <a:lnTo>
                      <a:pt x="32" y="68"/>
                    </a:lnTo>
                    <a:lnTo>
                      <a:pt x="32" y="73"/>
                    </a:lnTo>
                    <a:lnTo>
                      <a:pt x="32" y="302"/>
                    </a:lnTo>
                    <a:close/>
                  </a:path>
                </a:pathLst>
              </a:custGeom>
              <a:solidFill>
                <a:srgbClr val="0000FF"/>
              </a:solidFill>
              <a:ln w="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10" name="Rectangle 75"/>
              <p:cNvSpPr>
                <a:spLocks noChangeArrowheads="1"/>
              </p:cNvSpPr>
              <p:nvPr/>
            </p:nvSpPr>
            <p:spPr bwMode="auto">
              <a:xfrm>
                <a:off x="8144023" y="4069953"/>
                <a:ext cx="9525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11" name="Rectangle 76"/>
              <p:cNvSpPr>
                <a:spLocks noChangeArrowheads="1"/>
              </p:cNvSpPr>
              <p:nvPr/>
            </p:nvSpPr>
            <p:spPr bwMode="auto">
              <a:xfrm>
                <a:off x="7610623" y="406995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12" name="Rectangle 77"/>
              <p:cNvSpPr>
                <a:spLocks noChangeArrowheads="1"/>
              </p:cNvSpPr>
              <p:nvPr/>
            </p:nvSpPr>
            <p:spPr bwMode="auto">
              <a:xfrm>
                <a:off x="8709173" y="406995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13" name="Rectangle 78"/>
              <p:cNvSpPr>
                <a:spLocks noChangeArrowheads="1"/>
              </p:cNvSpPr>
              <p:nvPr/>
            </p:nvSpPr>
            <p:spPr bwMode="auto">
              <a:xfrm>
                <a:off x="7610623" y="4069953"/>
                <a:ext cx="1109663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14" name="Rectangle 79"/>
              <p:cNvSpPr>
                <a:spLocks noChangeArrowheads="1"/>
              </p:cNvSpPr>
              <p:nvPr/>
            </p:nvSpPr>
            <p:spPr bwMode="auto">
              <a:xfrm>
                <a:off x="7610623" y="4503340"/>
                <a:ext cx="1109663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15" name="Rectangle 80"/>
              <p:cNvSpPr>
                <a:spLocks noChangeArrowheads="1"/>
              </p:cNvSpPr>
              <p:nvPr/>
            </p:nvSpPr>
            <p:spPr bwMode="auto">
              <a:xfrm>
                <a:off x="7742386" y="4127103"/>
                <a:ext cx="40640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25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16" name="Rectangle 81"/>
              <p:cNvSpPr>
                <a:spLocks noChangeArrowheads="1"/>
              </p:cNvSpPr>
              <p:nvPr/>
            </p:nvSpPr>
            <p:spPr bwMode="auto">
              <a:xfrm>
                <a:off x="8236123" y="4127103"/>
                <a:ext cx="40481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18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348" name="グループ化 48347"/>
            <p:cNvGrpSpPr/>
            <p:nvPr/>
          </p:nvGrpSpPr>
          <p:grpSpPr>
            <a:xfrm>
              <a:off x="3976553" y="5133673"/>
              <a:ext cx="920852" cy="459525"/>
              <a:chOff x="8722667" y="3979464"/>
              <a:chExt cx="1177925" cy="598488"/>
            </a:xfrm>
          </p:grpSpPr>
          <p:sp>
            <p:nvSpPr>
              <p:cNvPr id="48189" name="Freeform 54"/>
              <p:cNvSpPr>
                <a:spLocks noEditPoints="1"/>
              </p:cNvSpPr>
              <p:nvPr/>
            </p:nvSpPr>
            <p:spPr bwMode="auto">
              <a:xfrm>
                <a:off x="8722667" y="3979464"/>
                <a:ext cx="1177925" cy="598488"/>
              </a:xfrm>
              <a:custGeom>
                <a:avLst/>
                <a:gdLst>
                  <a:gd name="T0" fmla="*/ 1 w 742"/>
                  <a:gd name="T1" fmla="*/ 60 h 377"/>
                  <a:gd name="T2" fmla="*/ 9 w 742"/>
                  <a:gd name="T3" fmla="*/ 39 h 377"/>
                  <a:gd name="T4" fmla="*/ 21 w 742"/>
                  <a:gd name="T5" fmla="*/ 22 h 377"/>
                  <a:gd name="T6" fmla="*/ 38 w 742"/>
                  <a:gd name="T7" fmla="*/ 10 h 377"/>
                  <a:gd name="T8" fmla="*/ 58 w 742"/>
                  <a:gd name="T9" fmla="*/ 2 h 377"/>
                  <a:gd name="T10" fmla="*/ 669 w 742"/>
                  <a:gd name="T11" fmla="*/ 0 h 377"/>
                  <a:gd name="T12" fmla="*/ 690 w 742"/>
                  <a:gd name="T13" fmla="*/ 3 h 377"/>
                  <a:gd name="T14" fmla="*/ 709 w 742"/>
                  <a:gd name="T15" fmla="*/ 12 h 377"/>
                  <a:gd name="T16" fmla="*/ 725 w 742"/>
                  <a:gd name="T17" fmla="*/ 26 h 377"/>
                  <a:gd name="T18" fmla="*/ 736 w 742"/>
                  <a:gd name="T19" fmla="*/ 45 h 377"/>
                  <a:gd name="T20" fmla="*/ 742 w 742"/>
                  <a:gd name="T21" fmla="*/ 66 h 377"/>
                  <a:gd name="T22" fmla="*/ 742 w 742"/>
                  <a:gd name="T23" fmla="*/ 311 h 377"/>
                  <a:gd name="T24" fmla="*/ 737 w 742"/>
                  <a:gd name="T25" fmla="*/ 332 h 377"/>
                  <a:gd name="T26" fmla="*/ 726 w 742"/>
                  <a:gd name="T27" fmla="*/ 350 h 377"/>
                  <a:gd name="T28" fmla="*/ 711 w 742"/>
                  <a:gd name="T29" fmla="*/ 364 h 377"/>
                  <a:gd name="T30" fmla="*/ 691 w 742"/>
                  <a:gd name="T31" fmla="*/ 374 h 377"/>
                  <a:gd name="T32" fmla="*/ 670 w 742"/>
                  <a:gd name="T33" fmla="*/ 377 h 377"/>
                  <a:gd name="T34" fmla="*/ 60 w 742"/>
                  <a:gd name="T35" fmla="*/ 376 h 377"/>
                  <a:gd name="T36" fmla="*/ 39 w 742"/>
                  <a:gd name="T37" fmla="*/ 369 h 377"/>
                  <a:gd name="T38" fmla="*/ 22 w 742"/>
                  <a:gd name="T39" fmla="*/ 356 h 377"/>
                  <a:gd name="T40" fmla="*/ 9 w 742"/>
                  <a:gd name="T41" fmla="*/ 340 h 377"/>
                  <a:gd name="T42" fmla="*/ 2 w 742"/>
                  <a:gd name="T43" fmla="*/ 319 h 377"/>
                  <a:gd name="T44" fmla="*/ 0 w 742"/>
                  <a:gd name="T45" fmla="*/ 74 h 377"/>
                  <a:gd name="T46" fmla="*/ 32 w 742"/>
                  <a:gd name="T47" fmla="*/ 312 h 377"/>
                  <a:gd name="T48" fmla="*/ 36 w 742"/>
                  <a:gd name="T49" fmla="*/ 323 h 377"/>
                  <a:gd name="T50" fmla="*/ 43 w 742"/>
                  <a:gd name="T51" fmla="*/ 333 h 377"/>
                  <a:gd name="T52" fmla="*/ 53 w 742"/>
                  <a:gd name="T53" fmla="*/ 340 h 377"/>
                  <a:gd name="T54" fmla="*/ 64 w 742"/>
                  <a:gd name="T55" fmla="*/ 345 h 377"/>
                  <a:gd name="T56" fmla="*/ 668 w 742"/>
                  <a:gd name="T57" fmla="*/ 346 h 377"/>
                  <a:gd name="T58" fmla="*/ 681 w 742"/>
                  <a:gd name="T59" fmla="*/ 344 h 377"/>
                  <a:gd name="T60" fmla="*/ 692 w 742"/>
                  <a:gd name="T61" fmla="*/ 339 h 377"/>
                  <a:gd name="T62" fmla="*/ 701 w 742"/>
                  <a:gd name="T63" fmla="*/ 331 h 377"/>
                  <a:gd name="T64" fmla="*/ 707 w 742"/>
                  <a:gd name="T65" fmla="*/ 321 h 377"/>
                  <a:gd name="T66" fmla="*/ 710 w 742"/>
                  <a:gd name="T67" fmla="*/ 309 h 377"/>
                  <a:gd name="T68" fmla="*/ 711 w 742"/>
                  <a:gd name="T69" fmla="*/ 70 h 377"/>
                  <a:gd name="T70" fmla="*/ 708 w 742"/>
                  <a:gd name="T71" fmla="*/ 58 h 377"/>
                  <a:gd name="T72" fmla="*/ 702 w 742"/>
                  <a:gd name="T73" fmla="*/ 48 h 377"/>
                  <a:gd name="T74" fmla="*/ 693 w 742"/>
                  <a:gd name="T75" fmla="*/ 40 h 377"/>
                  <a:gd name="T76" fmla="*/ 682 w 742"/>
                  <a:gd name="T77" fmla="*/ 34 h 377"/>
                  <a:gd name="T78" fmla="*/ 669 w 742"/>
                  <a:gd name="T79" fmla="*/ 32 h 377"/>
                  <a:gd name="T80" fmla="*/ 66 w 742"/>
                  <a:gd name="T81" fmla="*/ 33 h 377"/>
                  <a:gd name="T82" fmla="*/ 54 w 742"/>
                  <a:gd name="T83" fmla="*/ 37 h 377"/>
                  <a:gd name="T84" fmla="*/ 45 w 742"/>
                  <a:gd name="T85" fmla="*/ 43 h 377"/>
                  <a:gd name="T86" fmla="*/ 37 w 742"/>
                  <a:gd name="T87" fmla="*/ 53 h 377"/>
                  <a:gd name="T88" fmla="*/ 33 w 742"/>
                  <a:gd name="T89" fmla="*/ 64 h 377"/>
                  <a:gd name="T90" fmla="*/ 32 w 742"/>
                  <a:gd name="T91" fmla="*/ 303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42" h="377">
                    <a:moveTo>
                      <a:pt x="0" y="74"/>
                    </a:moveTo>
                    <a:lnTo>
                      <a:pt x="0" y="67"/>
                    </a:lnTo>
                    <a:lnTo>
                      <a:pt x="1" y="60"/>
                    </a:lnTo>
                    <a:lnTo>
                      <a:pt x="3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2" y="33"/>
                    </a:lnTo>
                    <a:lnTo>
                      <a:pt x="16" y="28"/>
                    </a:lnTo>
                    <a:lnTo>
                      <a:pt x="21" y="22"/>
                    </a:lnTo>
                    <a:lnTo>
                      <a:pt x="26" y="17"/>
                    </a:lnTo>
                    <a:lnTo>
                      <a:pt x="32" y="13"/>
                    </a:lnTo>
                    <a:lnTo>
                      <a:pt x="38" y="10"/>
                    </a:lnTo>
                    <a:lnTo>
                      <a:pt x="44" y="6"/>
                    </a:lnTo>
                    <a:lnTo>
                      <a:pt x="51" y="4"/>
                    </a:lnTo>
                    <a:lnTo>
                      <a:pt x="58" y="2"/>
                    </a:lnTo>
                    <a:lnTo>
                      <a:pt x="65" y="1"/>
                    </a:lnTo>
                    <a:lnTo>
                      <a:pt x="73" y="0"/>
                    </a:lnTo>
                    <a:lnTo>
                      <a:pt x="669" y="0"/>
                    </a:lnTo>
                    <a:lnTo>
                      <a:pt x="676" y="1"/>
                    </a:lnTo>
                    <a:lnTo>
                      <a:pt x="683" y="2"/>
                    </a:lnTo>
                    <a:lnTo>
                      <a:pt x="690" y="3"/>
                    </a:lnTo>
                    <a:lnTo>
                      <a:pt x="697" y="6"/>
                    </a:lnTo>
                    <a:lnTo>
                      <a:pt x="703" y="9"/>
                    </a:lnTo>
                    <a:lnTo>
                      <a:pt x="709" y="12"/>
                    </a:lnTo>
                    <a:lnTo>
                      <a:pt x="715" y="17"/>
                    </a:lnTo>
                    <a:lnTo>
                      <a:pt x="720" y="21"/>
                    </a:lnTo>
                    <a:lnTo>
                      <a:pt x="725" y="26"/>
                    </a:lnTo>
                    <a:lnTo>
                      <a:pt x="729" y="32"/>
                    </a:lnTo>
                    <a:lnTo>
                      <a:pt x="733" y="38"/>
                    </a:lnTo>
                    <a:lnTo>
                      <a:pt x="736" y="45"/>
                    </a:lnTo>
                    <a:lnTo>
                      <a:pt x="739" y="51"/>
                    </a:lnTo>
                    <a:lnTo>
                      <a:pt x="741" y="58"/>
                    </a:lnTo>
                    <a:lnTo>
                      <a:pt x="742" y="66"/>
                    </a:lnTo>
                    <a:lnTo>
                      <a:pt x="742" y="73"/>
                    </a:lnTo>
                    <a:lnTo>
                      <a:pt x="742" y="304"/>
                    </a:lnTo>
                    <a:lnTo>
                      <a:pt x="742" y="311"/>
                    </a:lnTo>
                    <a:lnTo>
                      <a:pt x="741" y="318"/>
                    </a:lnTo>
                    <a:lnTo>
                      <a:pt x="739" y="325"/>
                    </a:lnTo>
                    <a:lnTo>
                      <a:pt x="737" y="332"/>
                    </a:lnTo>
                    <a:lnTo>
                      <a:pt x="734" y="338"/>
                    </a:lnTo>
                    <a:lnTo>
                      <a:pt x="730" y="344"/>
                    </a:lnTo>
                    <a:lnTo>
                      <a:pt x="726" y="350"/>
                    </a:lnTo>
                    <a:lnTo>
                      <a:pt x="721" y="355"/>
                    </a:lnTo>
                    <a:lnTo>
                      <a:pt x="716" y="360"/>
                    </a:lnTo>
                    <a:lnTo>
                      <a:pt x="711" y="364"/>
                    </a:lnTo>
                    <a:lnTo>
                      <a:pt x="705" y="368"/>
                    </a:lnTo>
                    <a:lnTo>
                      <a:pt x="698" y="371"/>
                    </a:lnTo>
                    <a:lnTo>
                      <a:pt x="691" y="374"/>
                    </a:lnTo>
                    <a:lnTo>
                      <a:pt x="685" y="376"/>
                    </a:lnTo>
                    <a:lnTo>
                      <a:pt x="677" y="377"/>
                    </a:lnTo>
                    <a:lnTo>
                      <a:pt x="670" y="377"/>
                    </a:lnTo>
                    <a:lnTo>
                      <a:pt x="73" y="377"/>
                    </a:lnTo>
                    <a:lnTo>
                      <a:pt x="67" y="377"/>
                    </a:lnTo>
                    <a:lnTo>
                      <a:pt x="60" y="376"/>
                    </a:lnTo>
                    <a:lnTo>
                      <a:pt x="52" y="374"/>
                    </a:lnTo>
                    <a:lnTo>
                      <a:pt x="46" y="372"/>
                    </a:lnTo>
                    <a:lnTo>
                      <a:pt x="39" y="369"/>
                    </a:lnTo>
                    <a:lnTo>
                      <a:pt x="33" y="365"/>
                    </a:lnTo>
                    <a:lnTo>
                      <a:pt x="27" y="361"/>
                    </a:lnTo>
                    <a:lnTo>
                      <a:pt x="22" y="356"/>
                    </a:lnTo>
                    <a:lnTo>
                      <a:pt x="17" y="351"/>
                    </a:lnTo>
                    <a:lnTo>
                      <a:pt x="13" y="346"/>
                    </a:lnTo>
                    <a:lnTo>
                      <a:pt x="9" y="340"/>
                    </a:lnTo>
                    <a:lnTo>
                      <a:pt x="6" y="333"/>
                    </a:lnTo>
                    <a:lnTo>
                      <a:pt x="4" y="326"/>
                    </a:lnTo>
                    <a:lnTo>
                      <a:pt x="2" y="319"/>
                    </a:lnTo>
                    <a:lnTo>
                      <a:pt x="1" y="312"/>
                    </a:lnTo>
                    <a:lnTo>
                      <a:pt x="0" y="305"/>
                    </a:lnTo>
                    <a:lnTo>
                      <a:pt x="0" y="74"/>
                    </a:lnTo>
                    <a:close/>
                    <a:moveTo>
                      <a:pt x="32" y="303"/>
                    </a:moveTo>
                    <a:lnTo>
                      <a:pt x="32" y="307"/>
                    </a:lnTo>
                    <a:lnTo>
                      <a:pt x="32" y="312"/>
                    </a:lnTo>
                    <a:lnTo>
                      <a:pt x="33" y="316"/>
                    </a:lnTo>
                    <a:lnTo>
                      <a:pt x="35" y="319"/>
                    </a:lnTo>
                    <a:lnTo>
                      <a:pt x="36" y="323"/>
                    </a:lnTo>
                    <a:lnTo>
                      <a:pt x="38" y="327"/>
                    </a:lnTo>
                    <a:lnTo>
                      <a:pt x="41" y="330"/>
                    </a:lnTo>
                    <a:lnTo>
                      <a:pt x="43" y="333"/>
                    </a:lnTo>
                    <a:lnTo>
                      <a:pt x="46" y="336"/>
                    </a:lnTo>
                    <a:lnTo>
                      <a:pt x="50" y="338"/>
                    </a:lnTo>
                    <a:lnTo>
                      <a:pt x="53" y="340"/>
                    </a:lnTo>
                    <a:lnTo>
                      <a:pt x="56" y="342"/>
                    </a:lnTo>
                    <a:lnTo>
                      <a:pt x="60" y="343"/>
                    </a:lnTo>
                    <a:lnTo>
                      <a:pt x="64" y="345"/>
                    </a:lnTo>
                    <a:lnTo>
                      <a:pt x="68" y="345"/>
                    </a:lnTo>
                    <a:lnTo>
                      <a:pt x="73" y="346"/>
                    </a:lnTo>
                    <a:lnTo>
                      <a:pt x="668" y="346"/>
                    </a:lnTo>
                    <a:lnTo>
                      <a:pt x="673" y="346"/>
                    </a:lnTo>
                    <a:lnTo>
                      <a:pt x="676" y="345"/>
                    </a:lnTo>
                    <a:lnTo>
                      <a:pt x="681" y="344"/>
                    </a:lnTo>
                    <a:lnTo>
                      <a:pt x="685" y="343"/>
                    </a:lnTo>
                    <a:lnTo>
                      <a:pt x="688" y="341"/>
                    </a:lnTo>
                    <a:lnTo>
                      <a:pt x="692" y="339"/>
                    </a:lnTo>
                    <a:lnTo>
                      <a:pt x="695" y="337"/>
                    </a:lnTo>
                    <a:lnTo>
                      <a:pt x="698" y="334"/>
                    </a:lnTo>
                    <a:lnTo>
                      <a:pt x="701" y="331"/>
                    </a:lnTo>
                    <a:lnTo>
                      <a:pt x="703" y="328"/>
                    </a:lnTo>
                    <a:lnTo>
                      <a:pt x="705" y="325"/>
                    </a:lnTo>
                    <a:lnTo>
                      <a:pt x="707" y="321"/>
                    </a:lnTo>
                    <a:lnTo>
                      <a:pt x="709" y="317"/>
                    </a:lnTo>
                    <a:lnTo>
                      <a:pt x="710" y="313"/>
                    </a:lnTo>
                    <a:lnTo>
                      <a:pt x="710" y="309"/>
                    </a:lnTo>
                    <a:lnTo>
                      <a:pt x="711" y="304"/>
                    </a:lnTo>
                    <a:lnTo>
                      <a:pt x="711" y="74"/>
                    </a:lnTo>
                    <a:lnTo>
                      <a:pt x="711" y="70"/>
                    </a:lnTo>
                    <a:lnTo>
                      <a:pt x="710" y="66"/>
                    </a:lnTo>
                    <a:lnTo>
                      <a:pt x="709" y="62"/>
                    </a:lnTo>
                    <a:lnTo>
                      <a:pt x="708" y="58"/>
                    </a:lnTo>
                    <a:lnTo>
                      <a:pt x="706" y="55"/>
                    </a:lnTo>
                    <a:lnTo>
                      <a:pt x="704" y="51"/>
                    </a:lnTo>
                    <a:lnTo>
                      <a:pt x="702" y="48"/>
                    </a:lnTo>
                    <a:lnTo>
                      <a:pt x="699" y="45"/>
                    </a:lnTo>
                    <a:lnTo>
                      <a:pt x="696" y="42"/>
                    </a:lnTo>
                    <a:lnTo>
                      <a:pt x="693" y="40"/>
                    </a:lnTo>
                    <a:lnTo>
                      <a:pt x="689" y="37"/>
                    </a:lnTo>
                    <a:lnTo>
                      <a:pt x="686" y="36"/>
                    </a:lnTo>
                    <a:lnTo>
                      <a:pt x="682" y="34"/>
                    </a:lnTo>
                    <a:lnTo>
                      <a:pt x="678" y="33"/>
                    </a:lnTo>
                    <a:lnTo>
                      <a:pt x="674" y="32"/>
                    </a:lnTo>
                    <a:lnTo>
                      <a:pt x="669" y="32"/>
                    </a:lnTo>
                    <a:lnTo>
                      <a:pt x="74" y="32"/>
                    </a:lnTo>
                    <a:lnTo>
                      <a:pt x="70" y="32"/>
                    </a:lnTo>
                    <a:lnTo>
                      <a:pt x="66" y="33"/>
                    </a:lnTo>
                    <a:lnTo>
                      <a:pt x="62" y="33"/>
                    </a:lnTo>
                    <a:lnTo>
                      <a:pt x="58" y="35"/>
                    </a:lnTo>
                    <a:lnTo>
                      <a:pt x="54" y="37"/>
                    </a:lnTo>
                    <a:lnTo>
                      <a:pt x="51" y="38"/>
                    </a:lnTo>
                    <a:lnTo>
                      <a:pt x="47" y="41"/>
                    </a:lnTo>
                    <a:lnTo>
                      <a:pt x="45" y="43"/>
                    </a:lnTo>
                    <a:lnTo>
                      <a:pt x="42" y="47"/>
                    </a:lnTo>
                    <a:lnTo>
                      <a:pt x="39" y="50"/>
                    </a:lnTo>
                    <a:lnTo>
                      <a:pt x="37" y="53"/>
                    </a:lnTo>
                    <a:lnTo>
                      <a:pt x="35" y="57"/>
                    </a:lnTo>
                    <a:lnTo>
                      <a:pt x="34" y="61"/>
                    </a:lnTo>
                    <a:lnTo>
                      <a:pt x="33" y="64"/>
                    </a:lnTo>
                    <a:lnTo>
                      <a:pt x="32" y="69"/>
                    </a:lnTo>
                    <a:lnTo>
                      <a:pt x="32" y="74"/>
                    </a:lnTo>
                    <a:lnTo>
                      <a:pt x="32" y="303"/>
                    </a:lnTo>
                    <a:close/>
                  </a:path>
                </a:pathLst>
              </a:custGeom>
              <a:solidFill>
                <a:srgbClr val="0000FF"/>
              </a:solidFill>
              <a:ln w="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17" name="Rectangle 82"/>
              <p:cNvSpPr>
                <a:spLocks noChangeArrowheads="1"/>
              </p:cNvSpPr>
              <p:nvPr/>
            </p:nvSpPr>
            <p:spPr bwMode="auto">
              <a:xfrm>
                <a:off x="9392592" y="406995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18" name="Rectangle 83"/>
              <p:cNvSpPr>
                <a:spLocks noChangeArrowheads="1"/>
              </p:cNvSpPr>
              <p:nvPr/>
            </p:nvSpPr>
            <p:spPr bwMode="auto">
              <a:xfrm>
                <a:off x="8744892" y="406995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19" name="Rectangle 84"/>
              <p:cNvSpPr>
                <a:spLocks noChangeArrowheads="1"/>
              </p:cNvSpPr>
              <p:nvPr/>
            </p:nvSpPr>
            <p:spPr bwMode="auto">
              <a:xfrm>
                <a:off x="9872017" y="4069953"/>
                <a:ext cx="7938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20" name="Rectangle 85"/>
              <p:cNvSpPr>
                <a:spLocks noChangeArrowheads="1"/>
              </p:cNvSpPr>
              <p:nvPr/>
            </p:nvSpPr>
            <p:spPr bwMode="auto">
              <a:xfrm>
                <a:off x="8744892" y="4069953"/>
                <a:ext cx="1135063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21" name="Rectangle 86"/>
              <p:cNvSpPr>
                <a:spLocks noChangeArrowheads="1"/>
              </p:cNvSpPr>
              <p:nvPr/>
            </p:nvSpPr>
            <p:spPr bwMode="auto">
              <a:xfrm>
                <a:off x="8744892" y="4503340"/>
                <a:ext cx="1135063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22" name="Rectangle 87"/>
              <p:cNvSpPr>
                <a:spLocks noChangeArrowheads="1"/>
              </p:cNvSpPr>
              <p:nvPr/>
            </p:nvSpPr>
            <p:spPr bwMode="auto">
              <a:xfrm>
                <a:off x="8863955" y="4127103"/>
                <a:ext cx="5524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100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23" name="Rectangle 88"/>
              <p:cNvSpPr>
                <a:spLocks noChangeArrowheads="1"/>
              </p:cNvSpPr>
              <p:nvPr/>
            </p:nvSpPr>
            <p:spPr bwMode="auto">
              <a:xfrm>
                <a:off x="9567217" y="4127103"/>
                <a:ext cx="2603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8345" name="グループ化 48344"/>
            <p:cNvGrpSpPr/>
            <p:nvPr/>
          </p:nvGrpSpPr>
          <p:grpSpPr>
            <a:xfrm>
              <a:off x="971600" y="6093296"/>
              <a:ext cx="4064407" cy="464400"/>
              <a:chOff x="5025305" y="4803776"/>
              <a:chExt cx="5199062" cy="604838"/>
            </a:xfrm>
          </p:grpSpPr>
          <p:sp>
            <p:nvSpPr>
              <p:cNvPr id="48204" name="Freeform 69"/>
              <p:cNvSpPr>
                <a:spLocks noEditPoints="1"/>
              </p:cNvSpPr>
              <p:nvPr/>
            </p:nvSpPr>
            <p:spPr bwMode="auto">
              <a:xfrm>
                <a:off x="5025305" y="4805363"/>
                <a:ext cx="568325" cy="598488"/>
              </a:xfrm>
              <a:custGeom>
                <a:avLst/>
                <a:gdLst>
                  <a:gd name="T0" fmla="*/ 2 w 358"/>
                  <a:gd name="T1" fmla="*/ 57 h 377"/>
                  <a:gd name="T2" fmla="*/ 8 w 358"/>
                  <a:gd name="T3" fmla="*/ 37 h 377"/>
                  <a:gd name="T4" fmla="*/ 20 w 358"/>
                  <a:gd name="T5" fmla="*/ 21 h 377"/>
                  <a:gd name="T6" fmla="*/ 36 w 358"/>
                  <a:gd name="T7" fmla="*/ 9 h 377"/>
                  <a:gd name="T8" fmla="*/ 56 w 358"/>
                  <a:gd name="T9" fmla="*/ 1 h 377"/>
                  <a:gd name="T10" fmla="*/ 288 w 358"/>
                  <a:gd name="T11" fmla="*/ 0 h 377"/>
                  <a:gd name="T12" fmla="*/ 308 w 358"/>
                  <a:gd name="T13" fmla="*/ 3 h 377"/>
                  <a:gd name="T14" fmla="*/ 327 w 358"/>
                  <a:gd name="T15" fmla="*/ 11 h 377"/>
                  <a:gd name="T16" fmla="*/ 342 w 358"/>
                  <a:gd name="T17" fmla="*/ 25 h 377"/>
                  <a:gd name="T18" fmla="*/ 352 w 358"/>
                  <a:gd name="T19" fmla="*/ 42 h 377"/>
                  <a:gd name="T20" fmla="*/ 358 w 358"/>
                  <a:gd name="T21" fmla="*/ 62 h 377"/>
                  <a:gd name="T22" fmla="*/ 358 w 358"/>
                  <a:gd name="T23" fmla="*/ 313 h 377"/>
                  <a:gd name="T24" fmla="*/ 353 w 358"/>
                  <a:gd name="T25" fmla="*/ 333 h 377"/>
                  <a:gd name="T26" fmla="*/ 343 w 358"/>
                  <a:gd name="T27" fmla="*/ 351 h 377"/>
                  <a:gd name="T28" fmla="*/ 328 w 358"/>
                  <a:gd name="T29" fmla="*/ 364 h 377"/>
                  <a:gd name="T30" fmla="*/ 310 w 358"/>
                  <a:gd name="T31" fmla="*/ 373 h 377"/>
                  <a:gd name="T32" fmla="*/ 289 w 358"/>
                  <a:gd name="T33" fmla="*/ 377 h 377"/>
                  <a:gd name="T34" fmla="*/ 57 w 358"/>
                  <a:gd name="T35" fmla="*/ 375 h 377"/>
                  <a:gd name="T36" fmla="*/ 38 w 358"/>
                  <a:gd name="T37" fmla="*/ 369 h 377"/>
                  <a:gd name="T38" fmla="*/ 22 w 358"/>
                  <a:gd name="T39" fmla="*/ 357 h 377"/>
                  <a:gd name="T40" fmla="*/ 9 w 358"/>
                  <a:gd name="T41" fmla="*/ 341 h 377"/>
                  <a:gd name="T42" fmla="*/ 2 w 358"/>
                  <a:gd name="T43" fmla="*/ 321 h 377"/>
                  <a:gd name="T44" fmla="*/ 0 w 358"/>
                  <a:gd name="T45" fmla="*/ 70 h 377"/>
                  <a:gd name="T46" fmla="*/ 33 w 358"/>
                  <a:gd name="T47" fmla="*/ 313 h 377"/>
                  <a:gd name="T48" fmla="*/ 36 w 358"/>
                  <a:gd name="T49" fmla="*/ 324 h 377"/>
                  <a:gd name="T50" fmla="*/ 43 w 358"/>
                  <a:gd name="T51" fmla="*/ 333 h 377"/>
                  <a:gd name="T52" fmla="*/ 52 w 358"/>
                  <a:gd name="T53" fmla="*/ 340 h 377"/>
                  <a:gd name="T54" fmla="*/ 62 w 358"/>
                  <a:gd name="T55" fmla="*/ 344 h 377"/>
                  <a:gd name="T56" fmla="*/ 287 w 358"/>
                  <a:gd name="T57" fmla="*/ 345 h 377"/>
                  <a:gd name="T58" fmla="*/ 299 w 358"/>
                  <a:gd name="T59" fmla="*/ 344 h 377"/>
                  <a:gd name="T60" fmla="*/ 309 w 358"/>
                  <a:gd name="T61" fmla="*/ 339 h 377"/>
                  <a:gd name="T62" fmla="*/ 317 w 358"/>
                  <a:gd name="T63" fmla="*/ 332 h 377"/>
                  <a:gd name="T64" fmla="*/ 323 w 358"/>
                  <a:gd name="T65" fmla="*/ 322 h 377"/>
                  <a:gd name="T66" fmla="*/ 326 w 358"/>
                  <a:gd name="T67" fmla="*/ 311 h 377"/>
                  <a:gd name="T68" fmla="*/ 327 w 358"/>
                  <a:gd name="T69" fmla="*/ 67 h 377"/>
                  <a:gd name="T70" fmla="*/ 324 w 358"/>
                  <a:gd name="T71" fmla="*/ 56 h 377"/>
                  <a:gd name="T72" fmla="*/ 318 w 358"/>
                  <a:gd name="T73" fmla="*/ 46 h 377"/>
                  <a:gd name="T74" fmla="*/ 310 w 358"/>
                  <a:gd name="T75" fmla="*/ 38 h 377"/>
                  <a:gd name="T76" fmla="*/ 300 w 358"/>
                  <a:gd name="T77" fmla="*/ 33 h 377"/>
                  <a:gd name="T78" fmla="*/ 288 w 358"/>
                  <a:gd name="T79" fmla="*/ 31 h 377"/>
                  <a:gd name="T80" fmla="*/ 64 w 358"/>
                  <a:gd name="T81" fmla="*/ 32 h 377"/>
                  <a:gd name="T82" fmla="*/ 53 w 358"/>
                  <a:gd name="T83" fmla="*/ 36 h 377"/>
                  <a:gd name="T84" fmla="*/ 44 w 358"/>
                  <a:gd name="T85" fmla="*/ 42 h 377"/>
                  <a:gd name="T86" fmla="*/ 37 w 358"/>
                  <a:gd name="T87" fmla="*/ 51 h 377"/>
                  <a:gd name="T88" fmla="*/ 33 w 358"/>
                  <a:gd name="T89" fmla="*/ 61 h 377"/>
                  <a:gd name="T90" fmla="*/ 32 w 358"/>
                  <a:gd name="T91" fmla="*/ 30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8" h="377">
                    <a:moveTo>
                      <a:pt x="0" y="70"/>
                    </a:moveTo>
                    <a:lnTo>
                      <a:pt x="1" y="64"/>
                    </a:lnTo>
                    <a:lnTo>
                      <a:pt x="2" y="57"/>
                    </a:lnTo>
                    <a:lnTo>
                      <a:pt x="3" y="50"/>
                    </a:lnTo>
                    <a:lnTo>
                      <a:pt x="6" y="43"/>
                    </a:lnTo>
                    <a:lnTo>
                      <a:pt x="8" y="37"/>
                    </a:lnTo>
                    <a:lnTo>
                      <a:pt x="12" y="31"/>
                    </a:lnTo>
                    <a:lnTo>
                      <a:pt x="16" y="26"/>
                    </a:lnTo>
                    <a:lnTo>
                      <a:pt x="20" y="21"/>
                    </a:lnTo>
                    <a:lnTo>
                      <a:pt x="26" y="16"/>
                    </a:lnTo>
                    <a:lnTo>
                      <a:pt x="31" y="12"/>
                    </a:lnTo>
                    <a:lnTo>
                      <a:pt x="36" y="9"/>
                    </a:lnTo>
                    <a:lnTo>
                      <a:pt x="43" y="5"/>
                    </a:lnTo>
                    <a:lnTo>
                      <a:pt x="49" y="3"/>
                    </a:lnTo>
                    <a:lnTo>
                      <a:pt x="56" y="1"/>
                    </a:lnTo>
                    <a:lnTo>
                      <a:pt x="63" y="0"/>
                    </a:lnTo>
                    <a:lnTo>
                      <a:pt x="70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1" y="1"/>
                    </a:lnTo>
                    <a:lnTo>
                      <a:pt x="308" y="3"/>
                    </a:lnTo>
                    <a:lnTo>
                      <a:pt x="315" y="5"/>
                    </a:lnTo>
                    <a:lnTo>
                      <a:pt x="321" y="8"/>
                    </a:lnTo>
                    <a:lnTo>
                      <a:pt x="327" y="11"/>
                    </a:lnTo>
                    <a:lnTo>
                      <a:pt x="332" y="15"/>
                    </a:lnTo>
                    <a:lnTo>
                      <a:pt x="337" y="20"/>
                    </a:lnTo>
                    <a:lnTo>
                      <a:pt x="342" y="25"/>
                    </a:lnTo>
                    <a:lnTo>
                      <a:pt x="346" y="30"/>
                    </a:lnTo>
                    <a:lnTo>
                      <a:pt x="349" y="36"/>
                    </a:lnTo>
                    <a:lnTo>
                      <a:pt x="352" y="42"/>
                    </a:lnTo>
                    <a:lnTo>
                      <a:pt x="355" y="48"/>
                    </a:lnTo>
                    <a:lnTo>
                      <a:pt x="357" y="55"/>
                    </a:lnTo>
                    <a:lnTo>
                      <a:pt x="358" y="62"/>
                    </a:lnTo>
                    <a:lnTo>
                      <a:pt x="358" y="69"/>
                    </a:lnTo>
                    <a:lnTo>
                      <a:pt x="358" y="307"/>
                    </a:lnTo>
                    <a:lnTo>
                      <a:pt x="358" y="313"/>
                    </a:lnTo>
                    <a:lnTo>
                      <a:pt x="357" y="320"/>
                    </a:lnTo>
                    <a:lnTo>
                      <a:pt x="355" y="327"/>
                    </a:lnTo>
                    <a:lnTo>
                      <a:pt x="353" y="333"/>
                    </a:lnTo>
                    <a:lnTo>
                      <a:pt x="350" y="339"/>
                    </a:lnTo>
                    <a:lnTo>
                      <a:pt x="346" y="345"/>
                    </a:lnTo>
                    <a:lnTo>
                      <a:pt x="343" y="351"/>
                    </a:lnTo>
                    <a:lnTo>
                      <a:pt x="338" y="355"/>
                    </a:lnTo>
                    <a:lnTo>
                      <a:pt x="333" y="360"/>
                    </a:lnTo>
                    <a:lnTo>
                      <a:pt x="328" y="364"/>
                    </a:lnTo>
                    <a:lnTo>
                      <a:pt x="322" y="368"/>
                    </a:lnTo>
                    <a:lnTo>
                      <a:pt x="316" y="371"/>
                    </a:lnTo>
                    <a:lnTo>
                      <a:pt x="310" y="373"/>
                    </a:lnTo>
                    <a:lnTo>
                      <a:pt x="303" y="375"/>
                    </a:lnTo>
                    <a:lnTo>
                      <a:pt x="296" y="376"/>
                    </a:lnTo>
                    <a:lnTo>
                      <a:pt x="289" y="377"/>
                    </a:lnTo>
                    <a:lnTo>
                      <a:pt x="71" y="377"/>
                    </a:lnTo>
                    <a:lnTo>
                      <a:pt x="64" y="376"/>
                    </a:lnTo>
                    <a:lnTo>
                      <a:pt x="57" y="375"/>
                    </a:lnTo>
                    <a:lnTo>
                      <a:pt x="50" y="374"/>
                    </a:lnTo>
                    <a:lnTo>
                      <a:pt x="44" y="371"/>
                    </a:lnTo>
                    <a:lnTo>
                      <a:pt x="38" y="369"/>
                    </a:lnTo>
                    <a:lnTo>
                      <a:pt x="32" y="365"/>
                    </a:lnTo>
                    <a:lnTo>
                      <a:pt x="27" y="361"/>
                    </a:lnTo>
                    <a:lnTo>
                      <a:pt x="22" y="357"/>
                    </a:lnTo>
                    <a:lnTo>
                      <a:pt x="17" y="352"/>
                    </a:lnTo>
                    <a:lnTo>
                      <a:pt x="13" y="346"/>
                    </a:lnTo>
                    <a:lnTo>
                      <a:pt x="9" y="341"/>
                    </a:lnTo>
                    <a:lnTo>
                      <a:pt x="6" y="335"/>
                    </a:lnTo>
                    <a:lnTo>
                      <a:pt x="4" y="328"/>
                    </a:lnTo>
                    <a:lnTo>
                      <a:pt x="2" y="321"/>
                    </a:lnTo>
                    <a:lnTo>
                      <a:pt x="1" y="315"/>
                    </a:lnTo>
                    <a:lnTo>
                      <a:pt x="0" y="307"/>
                    </a:lnTo>
                    <a:lnTo>
                      <a:pt x="0" y="70"/>
                    </a:lnTo>
                    <a:close/>
                    <a:moveTo>
                      <a:pt x="32" y="306"/>
                    </a:moveTo>
                    <a:lnTo>
                      <a:pt x="32" y="310"/>
                    </a:lnTo>
                    <a:lnTo>
                      <a:pt x="33" y="313"/>
                    </a:lnTo>
                    <a:lnTo>
                      <a:pt x="34" y="317"/>
                    </a:lnTo>
                    <a:lnTo>
                      <a:pt x="35" y="321"/>
                    </a:lnTo>
                    <a:lnTo>
                      <a:pt x="36" y="324"/>
                    </a:lnTo>
                    <a:lnTo>
                      <a:pt x="38" y="327"/>
                    </a:lnTo>
                    <a:lnTo>
                      <a:pt x="40" y="330"/>
                    </a:lnTo>
                    <a:lnTo>
                      <a:pt x="43" y="333"/>
                    </a:lnTo>
                    <a:lnTo>
                      <a:pt x="45" y="336"/>
                    </a:lnTo>
                    <a:lnTo>
                      <a:pt x="49" y="338"/>
                    </a:lnTo>
                    <a:lnTo>
                      <a:pt x="52" y="340"/>
                    </a:lnTo>
                    <a:lnTo>
                      <a:pt x="55" y="342"/>
                    </a:lnTo>
                    <a:lnTo>
                      <a:pt x="58" y="343"/>
                    </a:lnTo>
                    <a:lnTo>
                      <a:pt x="62" y="344"/>
                    </a:lnTo>
                    <a:lnTo>
                      <a:pt x="66" y="345"/>
                    </a:lnTo>
                    <a:lnTo>
                      <a:pt x="71" y="345"/>
                    </a:lnTo>
                    <a:lnTo>
                      <a:pt x="287" y="345"/>
                    </a:lnTo>
                    <a:lnTo>
                      <a:pt x="291" y="345"/>
                    </a:lnTo>
                    <a:lnTo>
                      <a:pt x="295" y="344"/>
                    </a:lnTo>
                    <a:lnTo>
                      <a:pt x="299" y="344"/>
                    </a:lnTo>
                    <a:lnTo>
                      <a:pt x="302" y="342"/>
                    </a:lnTo>
                    <a:lnTo>
                      <a:pt x="306" y="341"/>
                    </a:lnTo>
                    <a:lnTo>
                      <a:pt x="309" y="339"/>
                    </a:lnTo>
                    <a:lnTo>
                      <a:pt x="312" y="337"/>
                    </a:lnTo>
                    <a:lnTo>
                      <a:pt x="315" y="334"/>
                    </a:lnTo>
                    <a:lnTo>
                      <a:pt x="317" y="332"/>
                    </a:lnTo>
                    <a:lnTo>
                      <a:pt x="320" y="329"/>
                    </a:lnTo>
                    <a:lnTo>
                      <a:pt x="322" y="326"/>
                    </a:lnTo>
                    <a:lnTo>
                      <a:pt x="323" y="322"/>
                    </a:lnTo>
                    <a:lnTo>
                      <a:pt x="325" y="319"/>
                    </a:lnTo>
                    <a:lnTo>
                      <a:pt x="326" y="315"/>
                    </a:lnTo>
                    <a:lnTo>
                      <a:pt x="326" y="311"/>
                    </a:lnTo>
                    <a:lnTo>
                      <a:pt x="327" y="307"/>
                    </a:lnTo>
                    <a:lnTo>
                      <a:pt x="327" y="71"/>
                    </a:lnTo>
                    <a:lnTo>
                      <a:pt x="327" y="67"/>
                    </a:lnTo>
                    <a:lnTo>
                      <a:pt x="326" y="63"/>
                    </a:lnTo>
                    <a:lnTo>
                      <a:pt x="325" y="59"/>
                    </a:lnTo>
                    <a:lnTo>
                      <a:pt x="324" y="56"/>
                    </a:lnTo>
                    <a:lnTo>
                      <a:pt x="322" y="52"/>
                    </a:lnTo>
                    <a:lnTo>
                      <a:pt x="320" y="49"/>
                    </a:lnTo>
                    <a:lnTo>
                      <a:pt x="318" y="46"/>
                    </a:lnTo>
                    <a:lnTo>
                      <a:pt x="316" y="43"/>
                    </a:lnTo>
                    <a:lnTo>
                      <a:pt x="313" y="41"/>
                    </a:lnTo>
                    <a:lnTo>
                      <a:pt x="310" y="38"/>
                    </a:lnTo>
                    <a:lnTo>
                      <a:pt x="307" y="36"/>
                    </a:lnTo>
                    <a:lnTo>
                      <a:pt x="304" y="35"/>
                    </a:lnTo>
                    <a:lnTo>
                      <a:pt x="300" y="33"/>
                    </a:lnTo>
                    <a:lnTo>
                      <a:pt x="297" y="32"/>
                    </a:lnTo>
                    <a:lnTo>
                      <a:pt x="293" y="32"/>
                    </a:lnTo>
                    <a:lnTo>
                      <a:pt x="288" y="31"/>
                    </a:lnTo>
                    <a:lnTo>
                      <a:pt x="71" y="31"/>
                    </a:lnTo>
                    <a:lnTo>
                      <a:pt x="67" y="31"/>
                    </a:lnTo>
                    <a:lnTo>
                      <a:pt x="64" y="32"/>
                    </a:lnTo>
                    <a:lnTo>
                      <a:pt x="60" y="33"/>
                    </a:lnTo>
                    <a:lnTo>
                      <a:pt x="56" y="34"/>
                    </a:lnTo>
                    <a:lnTo>
                      <a:pt x="53" y="36"/>
                    </a:lnTo>
                    <a:lnTo>
                      <a:pt x="50" y="38"/>
                    </a:lnTo>
                    <a:lnTo>
                      <a:pt x="47" y="40"/>
                    </a:lnTo>
                    <a:lnTo>
                      <a:pt x="44" y="42"/>
                    </a:lnTo>
                    <a:lnTo>
                      <a:pt x="41" y="45"/>
                    </a:lnTo>
                    <a:lnTo>
                      <a:pt x="39" y="48"/>
                    </a:lnTo>
                    <a:lnTo>
                      <a:pt x="37" y="51"/>
                    </a:lnTo>
                    <a:lnTo>
                      <a:pt x="35" y="54"/>
                    </a:lnTo>
                    <a:lnTo>
                      <a:pt x="34" y="58"/>
                    </a:lnTo>
                    <a:lnTo>
                      <a:pt x="33" y="61"/>
                    </a:lnTo>
                    <a:lnTo>
                      <a:pt x="32" y="65"/>
                    </a:lnTo>
                    <a:lnTo>
                      <a:pt x="32" y="70"/>
                    </a:lnTo>
                    <a:lnTo>
                      <a:pt x="32" y="306"/>
                    </a:ln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05" name="Freeform 70"/>
              <p:cNvSpPr>
                <a:spLocks noEditPoints="1"/>
              </p:cNvSpPr>
              <p:nvPr/>
            </p:nvSpPr>
            <p:spPr bwMode="auto">
              <a:xfrm>
                <a:off x="5669830" y="4805363"/>
                <a:ext cx="568325" cy="598488"/>
              </a:xfrm>
              <a:custGeom>
                <a:avLst/>
                <a:gdLst>
                  <a:gd name="T0" fmla="*/ 2 w 358"/>
                  <a:gd name="T1" fmla="*/ 57 h 377"/>
                  <a:gd name="T2" fmla="*/ 9 w 358"/>
                  <a:gd name="T3" fmla="*/ 37 h 377"/>
                  <a:gd name="T4" fmla="*/ 20 w 358"/>
                  <a:gd name="T5" fmla="*/ 21 h 377"/>
                  <a:gd name="T6" fmla="*/ 36 w 358"/>
                  <a:gd name="T7" fmla="*/ 9 h 377"/>
                  <a:gd name="T8" fmla="*/ 56 w 358"/>
                  <a:gd name="T9" fmla="*/ 1 h 377"/>
                  <a:gd name="T10" fmla="*/ 288 w 358"/>
                  <a:gd name="T11" fmla="*/ 0 h 377"/>
                  <a:gd name="T12" fmla="*/ 308 w 358"/>
                  <a:gd name="T13" fmla="*/ 3 h 377"/>
                  <a:gd name="T14" fmla="*/ 327 w 358"/>
                  <a:gd name="T15" fmla="*/ 11 h 377"/>
                  <a:gd name="T16" fmla="*/ 342 w 358"/>
                  <a:gd name="T17" fmla="*/ 25 h 377"/>
                  <a:gd name="T18" fmla="*/ 352 w 358"/>
                  <a:gd name="T19" fmla="*/ 42 h 377"/>
                  <a:gd name="T20" fmla="*/ 358 w 358"/>
                  <a:gd name="T21" fmla="*/ 62 h 377"/>
                  <a:gd name="T22" fmla="*/ 358 w 358"/>
                  <a:gd name="T23" fmla="*/ 313 h 377"/>
                  <a:gd name="T24" fmla="*/ 353 w 358"/>
                  <a:gd name="T25" fmla="*/ 333 h 377"/>
                  <a:gd name="T26" fmla="*/ 343 w 358"/>
                  <a:gd name="T27" fmla="*/ 351 h 377"/>
                  <a:gd name="T28" fmla="*/ 328 w 358"/>
                  <a:gd name="T29" fmla="*/ 364 h 377"/>
                  <a:gd name="T30" fmla="*/ 310 w 358"/>
                  <a:gd name="T31" fmla="*/ 373 h 377"/>
                  <a:gd name="T32" fmla="*/ 289 w 358"/>
                  <a:gd name="T33" fmla="*/ 377 h 377"/>
                  <a:gd name="T34" fmla="*/ 57 w 358"/>
                  <a:gd name="T35" fmla="*/ 375 h 377"/>
                  <a:gd name="T36" fmla="*/ 38 w 358"/>
                  <a:gd name="T37" fmla="*/ 369 h 377"/>
                  <a:gd name="T38" fmla="*/ 22 w 358"/>
                  <a:gd name="T39" fmla="*/ 357 h 377"/>
                  <a:gd name="T40" fmla="*/ 9 w 358"/>
                  <a:gd name="T41" fmla="*/ 341 h 377"/>
                  <a:gd name="T42" fmla="*/ 2 w 358"/>
                  <a:gd name="T43" fmla="*/ 321 h 377"/>
                  <a:gd name="T44" fmla="*/ 0 w 358"/>
                  <a:gd name="T45" fmla="*/ 70 h 377"/>
                  <a:gd name="T46" fmla="*/ 33 w 358"/>
                  <a:gd name="T47" fmla="*/ 313 h 377"/>
                  <a:gd name="T48" fmla="*/ 36 w 358"/>
                  <a:gd name="T49" fmla="*/ 324 h 377"/>
                  <a:gd name="T50" fmla="*/ 43 w 358"/>
                  <a:gd name="T51" fmla="*/ 333 h 377"/>
                  <a:gd name="T52" fmla="*/ 52 w 358"/>
                  <a:gd name="T53" fmla="*/ 340 h 377"/>
                  <a:gd name="T54" fmla="*/ 62 w 358"/>
                  <a:gd name="T55" fmla="*/ 344 h 377"/>
                  <a:gd name="T56" fmla="*/ 287 w 358"/>
                  <a:gd name="T57" fmla="*/ 345 h 377"/>
                  <a:gd name="T58" fmla="*/ 299 w 358"/>
                  <a:gd name="T59" fmla="*/ 344 h 377"/>
                  <a:gd name="T60" fmla="*/ 309 w 358"/>
                  <a:gd name="T61" fmla="*/ 339 h 377"/>
                  <a:gd name="T62" fmla="*/ 317 w 358"/>
                  <a:gd name="T63" fmla="*/ 332 h 377"/>
                  <a:gd name="T64" fmla="*/ 323 w 358"/>
                  <a:gd name="T65" fmla="*/ 322 h 377"/>
                  <a:gd name="T66" fmla="*/ 326 w 358"/>
                  <a:gd name="T67" fmla="*/ 311 h 377"/>
                  <a:gd name="T68" fmla="*/ 327 w 358"/>
                  <a:gd name="T69" fmla="*/ 67 h 377"/>
                  <a:gd name="T70" fmla="*/ 324 w 358"/>
                  <a:gd name="T71" fmla="*/ 56 h 377"/>
                  <a:gd name="T72" fmla="*/ 318 w 358"/>
                  <a:gd name="T73" fmla="*/ 46 h 377"/>
                  <a:gd name="T74" fmla="*/ 310 w 358"/>
                  <a:gd name="T75" fmla="*/ 38 h 377"/>
                  <a:gd name="T76" fmla="*/ 300 w 358"/>
                  <a:gd name="T77" fmla="*/ 33 h 377"/>
                  <a:gd name="T78" fmla="*/ 288 w 358"/>
                  <a:gd name="T79" fmla="*/ 31 h 377"/>
                  <a:gd name="T80" fmla="*/ 64 w 358"/>
                  <a:gd name="T81" fmla="*/ 32 h 377"/>
                  <a:gd name="T82" fmla="*/ 53 w 358"/>
                  <a:gd name="T83" fmla="*/ 36 h 377"/>
                  <a:gd name="T84" fmla="*/ 44 w 358"/>
                  <a:gd name="T85" fmla="*/ 42 h 377"/>
                  <a:gd name="T86" fmla="*/ 37 w 358"/>
                  <a:gd name="T87" fmla="*/ 51 h 377"/>
                  <a:gd name="T88" fmla="*/ 33 w 358"/>
                  <a:gd name="T89" fmla="*/ 61 h 377"/>
                  <a:gd name="T90" fmla="*/ 32 w 358"/>
                  <a:gd name="T91" fmla="*/ 30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8" h="377">
                    <a:moveTo>
                      <a:pt x="0" y="70"/>
                    </a:moveTo>
                    <a:lnTo>
                      <a:pt x="1" y="64"/>
                    </a:lnTo>
                    <a:lnTo>
                      <a:pt x="2" y="57"/>
                    </a:lnTo>
                    <a:lnTo>
                      <a:pt x="3" y="50"/>
                    </a:lnTo>
                    <a:lnTo>
                      <a:pt x="6" y="43"/>
                    </a:lnTo>
                    <a:lnTo>
                      <a:pt x="9" y="37"/>
                    </a:lnTo>
                    <a:lnTo>
                      <a:pt x="12" y="31"/>
                    </a:lnTo>
                    <a:lnTo>
                      <a:pt x="16" y="26"/>
                    </a:lnTo>
                    <a:lnTo>
                      <a:pt x="20" y="21"/>
                    </a:lnTo>
                    <a:lnTo>
                      <a:pt x="26" y="16"/>
                    </a:lnTo>
                    <a:lnTo>
                      <a:pt x="31" y="12"/>
                    </a:lnTo>
                    <a:lnTo>
                      <a:pt x="36" y="9"/>
                    </a:lnTo>
                    <a:lnTo>
                      <a:pt x="43" y="5"/>
                    </a:lnTo>
                    <a:lnTo>
                      <a:pt x="49" y="3"/>
                    </a:lnTo>
                    <a:lnTo>
                      <a:pt x="56" y="1"/>
                    </a:lnTo>
                    <a:lnTo>
                      <a:pt x="63" y="0"/>
                    </a:lnTo>
                    <a:lnTo>
                      <a:pt x="70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2" y="1"/>
                    </a:lnTo>
                    <a:lnTo>
                      <a:pt x="308" y="3"/>
                    </a:lnTo>
                    <a:lnTo>
                      <a:pt x="315" y="5"/>
                    </a:lnTo>
                    <a:lnTo>
                      <a:pt x="321" y="8"/>
                    </a:lnTo>
                    <a:lnTo>
                      <a:pt x="327" y="11"/>
                    </a:lnTo>
                    <a:lnTo>
                      <a:pt x="332" y="15"/>
                    </a:lnTo>
                    <a:lnTo>
                      <a:pt x="337" y="20"/>
                    </a:lnTo>
                    <a:lnTo>
                      <a:pt x="342" y="25"/>
                    </a:lnTo>
                    <a:lnTo>
                      <a:pt x="346" y="30"/>
                    </a:lnTo>
                    <a:lnTo>
                      <a:pt x="349" y="36"/>
                    </a:lnTo>
                    <a:lnTo>
                      <a:pt x="352" y="42"/>
                    </a:lnTo>
                    <a:lnTo>
                      <a:pt x="355" y="48"/>
                    </a:lnTo>
                    <a:lnTo>
                      <a:pt x="357" y="55"/>
                    </a:lnTo>
                    <a:lnTo>
                      <a:pt x="358" y="62"/>
                    </a:lnTo>
                    <a:lnTo>
                      <a:pt x="358" y="69"/>
                    </a:lnTo>
                    <a:lnTo>
                      <a:pt x="358" y="307"/>
                    </a:lnTo>
                    <a:lnTo>
                      <a:pt x="358" y="313"/>
                    </a:lnTo>
                    <a:lnTo>
                      <a:pt x="357" y="320"/>
                    </a:lnTo>
                    <a:lnTo>
                      <a:pt x="355" y="327"/>
                    </a:lnTo>
                    <a:lnTo>
                      <a:pt x="353" y="333"/>
                    </a:lnTo>
                    <a:lnTo>
                      <a:pt x="350" y="339"/>
                    </a:lnTo>
                    <a:lnTo>
                      <a:pt x="347" y="345"/>
                    </a:lnTo>
                    <a:lnTo>
                      <a:pt x="343" y="351"/>
                    </a:lnTo>
                    <a:lnTo>
                      <a:pt x="338" y="355"/>
                    </a:lnTo>
                    <a:lnTo>
                      <a:pt x="333" y="360"/>
                    </a:lnTo>
                    <a:lnTo>
                      <a:pt x="328" y="364"/>
                    </a:lnTo>
                    <a:lnTo>
                      <a:pt x="322" y="368"/>
                    </a:lnTo>
                    <a:lnTo>
                      <a:pt x="316" y="371"/>
                    </a:lnTo>
                    <a:lnTo>
                      <a:pt x="310" y="373"/>
                    </a:lnTo>
                    <a:lnTo>
                      <a:pt x="303" y="375"/>
                    </a:lnTo>
                    <a:lnTo>
                      <a:pt x="296" y="376"/>
                    </a:lnTo>
                    <a:lnTo>
                      <a:pt x="289" y="377"/>
                    </a:lnTo>
                    <a:lnTo>
                      <a:pt x="71" y="377"/>
                    </a:lnTo>
                    <a:lnTo>
                      <a:pt x="64" y="376"/>
                    </a:lnTo>
                    <a:lnTo>
                      <a:pt x="57" y="375"/>
                    </a:lnTo>
                    <a:lnTo>
                      <a:pt x="51" y="374"/>
                    </a:lnTo>
                    <a:lnTo>
                      <a:pt x="44" y="371"/>
                    </a:lnTo>
                    <a:lnTo>
                      <a:pt x="38" y="369"/>
                    </a:lnTo>
                    <a:lnTo>
                      <a:pt x="32" y="365"/>
                    </a:lnTo>
                    <a:lnTo>
                      <a:pt x="27" y="361"/>
                    </a:lnTo>
                    <a:lnTo>
                      <a:pt x="22" y="357"/>
                    </a:lnTo>
                    <a:lnTo>
                      <a:pt x="17" y="352"/>
                    </a:lnTo>
                    <a:lnTo>
                      <a:pt x="13" y="346"/>
                    </a:lnTo>
                    <a:lnTo>
                      <a:pt x="9" y="341"/>
                    </a:lnTo>
                    <a:lnTo>
                      <a:pt x="6" y="335"/>
                    </a:lnTo>
                    <a:lnTo>
                      <a:pt x="4" y="328"/>
                    </a:lnTo>
                    <a:lnTo>
                      <a:pt x="2" y="321"/>
                    </a:lnTo>
                    <a:lnTo>
                      <a:pt x="1" y="315"/>
                    </a:lnTo>
                    <a:lnTo>
                      <a:pt x="1" y="307"/>
                    </a:lnTo>
                    <a:lnTo>
                      <a:pt x="0" y="70"/>
                    </a:lnTo>
                    <a:close/>
                    <a:moveTo>
                      <a:pt x="32" y="306"/>
                    </a:moveTo>
                    <a:lnTo>
                      <a:pt x="32" y="310"/>
                    </a:lnTo>
                    <a:lnTo>
                      <a:pt x="33" y="313"/>
                    </a:lnTo>
                    <a:lnTo>
                      <a:pt x="34" y="317"/>
                    </a:lnTo>
                    <a:lnTo>
                      <a:pt x="35" y="321"/>
                    </a:lnTo>
                    <a:lnTo>
                      <a:pt x="36" y="324"/>
                    </a:lnTo>
                    <a:lnTo>
                      <a:pt x="38" y="327"/>
                    </a:lnTo>
                    <a:lnTo>
                      <a:pt x="40" y="330"/>
                    </a:lnTo>
                    <a:lnTo>
                      <a:pt x="43" y="333"/>
                    </a:lnTo>
                    <a:lnTo>
                      <a:pt x="46" y="336"/>
                    </a:lnTo>
                    <a:lnTo>
                      <a:pt x="49" y="338"/>
                    </a:lnTo>
                    <a:lnTo>
                      <a:pt x="52" y="340"/>
                    </a:lnTo>
                    <a:lnTo>
                      <a:pt x="55" y="342"/>
                    </a:lnTo>
                    <a:lnTo>
                      <a:pt x="58" y="343"/>
                    </a:lnTo>
                    <a:lnTo>
                      <a:pt x="62" y="344"/>
                    </a:lnTo>
                    <a:lnTo>
                      <a:pt x="66" y="345"/>
                    </a:lnTo>
                    <a:lnTo>
                      <a:pt x="71" y="345"/>
                    </a:lnTo>
                    <a:lnTo>
                      <a:pt x="287" y="345"/>
                    </a:lnTo>
                    <a:lnTo>
                      <a:pt x="291" y="345"/>
                    </a:lnTo>
                    <a:lnTo>
                      <a:pt x="295" y="344"/>
                    </a:lnTo>
                    <a:lnTo>
                      <a:pt x="299" y="344"/>
                    </a:lnTo>
                    <a:lnTo>
                      <a:pt x="302" y="342"/>
                    </a:lnTo>
                    <a:lnTo>
                      <a:pt x="306" y="341"/>
                    </a:lnTo>
                    <a:lnTo>
                      <a:pt x="309" y="339"/>
                    </a:lnTo>
                    <a:lnTo>
                      <a:pt x="312" y="337"/>
                    </a:lnTo>
                    <a:lnTo>
                      <a:pt x="315" y="334"/>
                    </a:lnTo>
                    <a:lnTo>
                      <a:pt x="317" y="332"/>
                    </a:lnTo>
                    <a:lnTo>
                      <a:pt x="320" y="329"/>
                    </a:lnTo>
                    <a:lnTo>
                      <a:pt x="322" y="326"/>
                    </a:lnTo>
                    <a:lnTo>
                      <a:pt x="323" y="322"/>
                    </a:lnTo>
                    <a:lnTo>
                      <a:pt x="325" y="319"/>
                    </a:lnTo>
                    <a:lnTo>
                      <a:pt x="326" y="315"/>
                    </a:lnTo>
                    <a:lnTo>
                      <a:pt x="326" y="311"/>
                    </a:lnTo>
                    <a:lnTo>
                      <a:pt x="327" y="307"/>
                    </a:lnTo>
                    <a:lnTo>
                      <a:pt x="327" y="71"/>
                    </a:lnTo>
                    <a:lnTo>
                      <a:pt x="327" y="67"/>
                    </a:lnTo>
                    <a:lnTo>
                      <a:pt x="326" y="63"/>
                    </a:lnTo>
                    <a:lnTo>
                      <a:pt x="325" y="59"/>
                    </a:lnTo>
                    <a:lnTo>
                      <a:pt x="324" y="56"/>
                    </a:lnTo>
                    <a:lnTo>
                      <a:pt x="322" y="52"/>
                    </a:lnTo>
                    <a:lnTo>
                      <a:pt x="320" y="49"/>
                    </a:lnTo>
                    <a:lnTo>
                      <a:pt x="318" y="46"/>
                    </a:lnTo>
                    <a:lnTo>
                      <a:pt x="316" y="43"/>
                    </a:lnTo>
                    <a:lnTo>
                      <a:pt x="313" y="41"/>
                    </a:lnTo>
                    <a:lnTo>
                      <a:pt x="310" y="38"/>
                    </a:lnTo>
                    <a:lnTo>
                      <a:pt x="307" y="36"/>
                    </a:lnTo>
                    <a:lnTo>
                      <a:pt x="304" y="35"/>
                    </a:lnTo>
                    <a:lnTo>
                      <a:pt x="300" y="33"/>
                    </a:lnTo>
                    <a:lnTo>
                      <a:pt x="297" y="32"/>
                    </a:lnTo>
                    <a:lnTo>
                      <a:pt x="293" y="32"/>
                    </a:lnTo>
                    <a:lnTo>
                      <a:pt x="288" y="31"/>
                    </a:lnTo>
                    <a:lnTo>
                      <a:pt x="71" y="31"/>
                    </a:lnTo>
                    <a:lnTo>
                      <a:pt x="67" y="31"/>
                    </a:lnTo>
                    <a:lnTo>
                      <a:pt x="64" y="32"/>
                    </a:lnTo>
                    <a:lnTo>
                      <a:pt x="60" y="33"/>
                    </a:lnTo>
                    <a:lnTo>
                      <a:pt x="56" y="34"/>
                    </a:lnTo>
                    <a:lnTo>
                      <a:pt x="53" y="36"/>
                    </a:lnTo>
                    <a:lnTo>
                      <a:pt x="50" y="38"/>
                    </a:lnTo>
                    <a:lnTo>
                      <a:pt x="47" y="40"/>
                    </a:lnTo>
                    <a:lnTo>
                      <a:pt x="44" y="42"/>
                    </a:lnTo>
                    <a:lnTo>
                      <a:pt x="41" y="45"/>
                    </a:lnTo>
                    <a:lnTo>
                      <a:pt x="39" y="48"/>
                    </a:lnTo>
                    <a:lnTo>
                      <a:pt x="37" y="51"/>
                    </a:lnTo>
                    <a:lnTo>
                      <a:pt x="35" y="54"/>
                    </a:lnTo>
                    <a:lnTo>
                      <a:pt x="34" y="58"/>
                    </a:lnTo>
                    <a:lnTo>
                      <a:pt x="33" y="61"/>
                    </a:lnTo>
                    <a:lnTo>
                      <a:pt x="32" y="65"/>
                    </a:lnTo>
                    <a:lnTo>
                      <a:pt x="32" y="70"/>
                    </a:lnTo>
                    <a:lnTo>
                      <a:pt x="32" y="306"/>
                    </a:ln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06" name="Freeform 71"/>
              <p:cNvSpPr>
                <a:spLocks noEditPoints="1"/>
              </p:cNvSpPr>
              <p:nvPr/>
            </p:nvSpPr>
            <p:spPr bwMode="auto">
              <a:xfrm>
                <a:off x="6301655" y="4806951"/>
                <a:ext cx="568325" cy="598488"/>
              </a:xfrm>
              <a:custGeom>
                <a:avLst/>
                <a:gdLst>
                  <a:gd name="T0" fmla="*/ 1 w 358"/>
                  <a:gd name="T1" fmla="*/ 57 h 377"/>
                  <a:gd name="T2" fmla="*/ 8 w 358"/>
                  <a:gd name="T3" fmla="*/ 38 h 377"/>
                  <a:gd name="T4" fmla="*/ 20 w 358"/>
                  <a:gd name="T5" fmla="*/ 22 h 377"/>
                  <a:gd name="T6" fmla="*/ 36 w 358"/>
                  <a:gd name="T7" fmla="*/ 9 h 377"/>
                  <a:gd name="T8" fmla="*/ 55 w 358"/>
                  <a:gd name="T9" fmla="*/ 2 h 377"/>
                  <a:gd name="T10" fmla="*/ 288 w 358"/>
                  <a:gd name="T11" fmla="*/ 0 h 377"/>
                  <a:gd name="T12" fmla="*/ 308 w 358"/>
                  <a:gd name="T13" fmla="*/ 3 h 377"/>
                  <a:gd name="T14" fmla="*/ 327 w 358"/>
                  <a:gd name="T15" fmla="*/ 12 h 377"/>
                  <a:gd name="T16" fmla="*/ 341 w 358"/>
                  <a:gd name="T17" fmla="*/ 25 h 377"/>
                  <a:gd name="T18" fmla="*/ 352 w 358"/>
                  <a:gd name="T19" fmla="*/ 43 h 377"/>
                  <a:gd name="T20" fmla="*/ 358 w 358"/>
                  <a:gd name="T21" fmla="*/ 63 h 377"/>
                  <a:gd name="T22" fmla="*/ 358 w 358"/>
                  <a:gd name="T23" fmla="*/ 314 h 377"/>
                  <a:gd name="T24" fmla="*/ 353 w 358"/>
                  <a:gd name="T25" fmla="*/ 334 h 377"/>
                  <a:gd name="T26" fmla="*/ 342 w 358"/>
                  <a:gd name="T27" fmla="*/ 351 h 377"/>
                  <a:gd name="T28" fmla="*/ 328 w 358"/>
                  <a:gd name="T29" fmla="*/ 365 h 377"/>
                  <a:gd name="T30" fmla="*/ 309 w 358"/>
                  <a:gd name="T31" fmla="*/ 374 h 377"/>
                  <a:gd name="T32" fmla="*/ 289 w 358"/>
                  <a:gd name="T33" fmla="*/ 377 h 377"/>
                  <a:gd name="T34" fmla="*/ 57 w 358"/>
                  <a:gd name="T35" fmla="*/ 376 h 377"/>
                  <a:gd name="T36" fmla="*/ 38 w 358"/>
                  <a:gd name="T37" fmla="*/ 369 h 377"/>
                  <a:gd name="T38" fmla="*/ 21 w 358"/>
                  <a:gd name="T39" fmla="*/ 357 h 377"/>
                  <a:gd name="T40" fmla="*/ 9 w 358"/>
                  <a:gd name="T41" fmla="*/ 341 h 377"/>
                  <a:gd name="T42" fmla="*/ 2 w 358"/>
                  <a:gd name="T43" fmla="*/ 322 h 377"/>
                  <a:gd name="T44" fmla="*/ 0 w 358"/>
                  <a:gd name="T45" fmla="*/ 71 h 377"/>
                  <a:gd name="T46" fmla="*/ 32 w 358"/>
                  <a:gd name="T47" fmla="*/ 314 h 377"/>
                  <a:gd name="T48" fmla="*/ 36 w 358"/>
                  <a:gd name="T49" fmla="*/ 325 h 377"/>
                  <a:gd name="T50" fmla="*/ 42 w 358"/>
                  <a:gd name="T51" fmla="*/ 334 h 377"/>
                  <a:gd name="T52" fmla="*/ 51 w 358"/>
                  <a:gd name="T53" fmla="*/ 341 h 377"/>
                  <a:gd name="T54" fmla="*/ 62 w 358"/>
                  <a:gd name="T55" fmla="*/ 345 h 377"/>
                  <a:gd name="T56" fmla="*/ 287 w 358"/>
                  <a:gd name="T57" fmla="*/ 346 h 377"/>
                  <a:gd name="T58" fmla="*/ 299 w 358"/>
                  <a:gd name="T59" fmla="*/ 344 h 377"/>
                  <a:gd name="T60" fmla="*/ 309 w 358"/>
                  <a:gd name="T61" fmla="*/ 340 h 377"/>
                  <a:gd name="T62" fmla="*/ 317 w 358"/>
                  <a:gd name="T63" fmla="*/ 332 h 377"/>
                  <a:gd name="T64" fmla="*/ 323 w 358"/>
                  <a:gd name="T65" fmla="*/ 323 h 377"/>
                  <a:gd name="T66" fmla="*/ 326 w 358"/>
                  <a:gd name="T67" fmla="*/ 312 h 377"/>
                  <a:gd name="T68" fmla="*/ 326 w 358"/>
                  <a:gd name="T69" fmla="*/ 67 h 377"/>
                  <a:gd name="T70" fmla="*/ 324 w 358"/>
                  <a:gd name="T71" fmla="*/ 56 h 377"/>
                  <a:gd name="T72" fmla="*/ 318 w 358"/>
                  <a:gd name="T73" fmla="*/ 46 h 377"/>
                  <a:gd name="T74" fmla="*/ 310 w 358"/>
                  <a:gd name="T75" fmla="*/ 39 h 377"/>
                  <a:gd name="T76" fmla="*/ 300 w 358"/>
                  <a:gd name="T77" fmla="*/ 34 h 377"/>
                  <a:gd name="T78" fmla="*/ 288 w 358"/>
                  <a:gd name="T79" fmla="*/ 32 h 377"/>
                  <a:gd name="T80" fmla="*/ 63 w 358"/>
                  <a:gd name="T81" fmla="*/ 33 h 377"/>
                  <a:gd name="T82" fmla="*/ 53 w 358"/>
                  <a:gd name="T83" fmla="*/ 36 h 377"/>
                  <a:gd name="T84" fmla="*/ 44 w 358"/>
                  <a:gd name="T85" fmla="*/ 43 h 377"/>
                  <a:gd name="T86" fmla="*/ 37 w 358"/>
                  <a:gd name="T87" fmla="*/ 51 h 377"/>
                  <a:gd name="T88" fmla="*/ 33 w 358"/>
                  <a:gd name="T89" fmla="*/ 62 h 377"/>
                  <a:gd name="T90" fmla="*/ 32 w 358"/>
                  <a:gd name="T91" fmla="*/ 30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8" h="377">
                    <a:moveTo>
                      <a:pt x="0" y="71"/>
                    </a:moveTo>
                    <a:lnTo>
                      <a:pt x="0" y="64"/>
                    </a:lnTo>
                    <a:lnTo>
                      <a:pt x="1" y="57"/>
                    </a:lnTo>
                    <a:lnTo>
                      <a:pt x="3" y="50"/>
                    </a:lnTo>
                    <a:lnTo>
                      <a:pt x="5" y="44"/>
                    </a:lnTo>
                    <a:lnTo>
                      <a:pt x="8" y="38"/>
                    </a:lnTo>
                    <a:lnTo>
                      <a:pt x="12" y="32"/>
                    </a:lnTo>
                    <a:lnTo>
                      <a:pt x="16" y="27"/>
                    </a:lnTo>
                    <a:lnTo>
                      <a:pt x="20" y="22"/>
                    </a:lnTo>
                    <a:lnTo>
                      <a:pt x="25" y="17"/>
                    </a:lnTo>
                    <a:lnTo>
                      <a:pt x="30" y="13"/>
                    </a:lnTo>
                    <a:lnTo>
                      <a:pt x="36" y="9"/>
                    </a:lnTo>
                    <a:lnTo>
                      <a:pt x="42" y="6"/>
                    </a:lnTo>
                    <a:lnTo>
                      <a:pt x="49" y="4"/>
                    </a:lnTo>
                    <a:lnTo>
                      <a:pt x="55" y="2"/>
                    </a:lnTo>
                    <a:lnTo>
                      <a:pt x="62" y="1"/>
                    </a:lnTo>
                    <a:lnTo>
                      <a:pt x="70" y="0"/>
                    </a:lnTo>
                    <a:lnTo>
                      <a:pt x="288" y="0"/>
                    </a:lnTo>
                    <a:lnTo>
                      <a:pt x="294" y="1"/>
                    </a:lnTo>
                    <a:lnTo>
                      <a:pt x="301" y="2"/>
                    </a:lnTo>
                    <a:lnTo>
                      <a:pt x="308" y="3"/>
                    </a:lnTo>
                    <a:lnTo>
                      <a:pt x="314" y="6"/>
                    </a:lnTo>
                    <a:lnTo>
                      <a:pt x="321" y="9"/>
                    </a:lnTo>
                    <a:lnTo>
                      <a:pt x="327" y="12"/>
                    </a:lnTo>
                    <a:lnTo>
                      <a:pt x="332" y="16"/>
                    </a:lnTo>
                    <a:lnTo>
                      <a:pt x="337" y="20"/>
                    </a:lnTo>
                    <a:lnTo>
                      <a:pt x="341" y="25"/>
                    </a:lnTo>
                    <a:lnTo>
                      <a:pt x="346" y="31"/>
                    </a:lnTo>
                    <a:lnTo>
                      <a:pt x="349" y="36"/>
                    </a:lnTo>
                    <a:lnTo>
                      <a:pt x="352" y="43"/>
                    </a:lnTo>
                    <a:lnTo>
                      <a:pt x="355" y="49"/>
                    </a:lnTo>
                    <a:lnTo>
                      <a:pt x="356" y="56"/>
                    </a:lnTo>
                    <a:lnTo>
                      <a:pt x="358" y="63"/>
                    </a:lnTo>
                    <a:lnTo>
                      <a:pt x="358" y="70"/>
                    </a:lnTo>
                    <a:lnTo>
                      <a:pt x="358" y="307"/>
                    </a:lnTo>
                    <a:lnTo>
                      <a:pt x="358" y="314"/>
                    </a:lnTo>
                    <a:lnTo>
                      <a:pt x="357" y="321"/>
                    </a:lnTo>
                    <a:lnTo>
                      <a:pt x="355" y="327"/>
                    </a:lnTo>
                    <a:lnTo>
                      <a:pt x="353" y="334"/>
                    </a:lnTo>
                    <a:lnTo>
                      <a:pt x="350" y="340"/>
                    </a:lnTo>
                    <a:lnTo>
                      <a:pt x="346" y="346"/>
                    </a:lnTo>
                    <a:lnTo>
                      <a:pt x="342" y="351"/>
                    </a:lnTo>
                    <a:lnTo>
                      <a:pt x="338" y="356"/>
                    </a:lnTo>
                    <a:lnTo>
                      <a:pt x="333" y="361"/>
                    </a:lnTo>
                    <a:lnTo>
                      <a:pt x="328" y="365"/>
                    </a:lnTo>
                    <a:lnTo>
                      <a:pt x="322" y="368"/>
                    </a:lnTo>
                    <a:lnTo>
                      <a:pt x="316" y="371"/>
                    </a:lnTo>
                    <a:lnTo>
                      <a:pt x="309" y="374"/>
                    </a:lnTo>
                    <a:lnTo>
                      <a:pt x="303" y="376"/>
                    </a:lnTo>
                    <a:lnTo>
                      <a:pt x="296" y="377"/>
                    </a:lnTo>
                    <a:lnTo>
                      <a:pt x="289" y="377"/>
                    </a:lnTo>
                    <a:lnTo>
                      <a:pt x="70" y="377"/>
                    </a:lnTo>
                    <a:lnTo>
                      <a:pt x="64" y="377"/>
                    </a:lnTo>
                    <a:lnTo>
                      <a:pt x="57" y="376"/>
                    </a:lnTo>
                    <a:lnTo>
                      <a:pt x="50" y="374"/>
                    </a:lnTo>
                    <a:lnTo>
                      <a:pt x="44" y="372"/>
                    </a:lnTo>
                    <a:lnTo>
                      <a:pt x="38" y="369"/>
                    </a:lnTo>
                    <a:lnTo>
                      <a:pt x="32" y="366"/>
                    </a:lnTo>
                    <a:lnTo>
                      <a:pt x="26" y="362"/>
                    </a:lnTo>
                    <a:lnTo>
                      <a:pt x="21" y="357"/>
                    </a:lnTo>
                    <a:lnTo>
                      <a:pt x="17" y="352"/>
                    </a:lnTo>
                    <a:lnTo>
                      <a:pt x="13" y="347"/>
                    </a:lnTo>
                    <a:lnTo>
                      <a:pt x="9" y="341"/>
                    </a:lnTo>
                    <a:lnTo>
                      <a:pt x="6" y="335"/>
                    </a:lnTo>
                    <a:lnTo>
                      <a:pt x="4" y="329"/>
                    </a:lnTo>
                    <a:lnTo>
                      <a:pt x="2" y="322"/>
                    </a:lnTo>
                    <a:lnTo>
                      <a:pt x="1" y="315"/>
                    </a:lnTo>
                    <a:lnTo>
                      <a:pt x="0" y="308"/>
                    </a:lnTo>
                    <a:lnTo>
                      <a:pt x="0" y="71"/>
                    </a:lnTo>
                    <a:close/>
                    <a:moveTo>
                      <a:pt x="32" y="306"/>
                    </a:moveTo>
                    <a:lnTo>
                      <a:pt x="32" y="310"/>
                    </a:lnTo>
                    <a:lnTo>
                      <a:pt x="32" y="314"/>
                    </a:lnTo>
                    <a:lnTo>
                      <a:pt x="33" y="318"/>
                    </a:lnTo>
                    <a:lnTo>
                      <a:pt x="34" y="321"/>
                    </a:lnTo>
                    <a:lnTo>
                      <a:pt x="36" y="325"/>
                    </a:lnTo>
                    <a:lnTo>
                      <a:pt x="38" y="328"/>
                    </a:lnTo>
                    <a:lnTo>
                      <a:pt x="40" y="331"/>
                    </a:lnTo>
                    <a:lnTo>
                      <a:pt x="42" y="334"/>
                    </a:lnTo>
                    <a:lnTo>
                      <a:pt x="45" y="336"/>
                    </a:lnTo>
                    <a:lnTo>
                      <a:pt x="48" y="339"/>
                    </a:lnTo>
                    <a:lnTo>
                      <a:pt x="51" y="341"/>
                    </a:lnTo>
                    <a:lnTo>
                      <a:pt x="55" y="342"/>
                    </a:lnTo>
                    <a:lnTo>
                      <a:pt x="58" y="344"/>
                    </a:lnTo>
                    <a:lnTo>
                      <a:pt x="62" y="345"/>
                    </a:lnTo>
                    <a:lnTo>
                      <a:pt x="66" y="345"/>
                    </a:lnTo>
                    <a:lnTo>
                      <a:pt x="70" y="346"/>
                    </a:lnTo>
                    <a:lnTo>
                      <a:pt x="287" y="346"/>
                    </a:lnTo>
                    <a:lnTo>
                      <a:pt x="291" y="346"/>
                    </a:lnTo>
                    <a:lnTo>
                      <a:pt x="295" y="345"/>
                    </a:lnTo>
                    <a:lnTo>
                      <a:pt x="299" y="344"/>
                    </a:lnTo>
                    <a:lnTo>
                      <a:pt x="302" y="343"/>
                    </a:lnTo>
                    <a:lnTo>
                      <a:pt x="305" y="341"/>
                    </a:lnTo>
                    <a:lnTo>
                      <a:pt x="309" y="340"/>
                    </a:lnTo>
                    <a:lnTo>
                      <a:pt x="312" y="337"/>
                    </a:lnTo>
                    <a:lnTo>
                      <a:pt x="315" y="335"/>
                    </a:lnTo>
                    <a:lnTo>
                      <a:pt x="317" y="332"/>
                    </a:lnTo>
                    <a:lnTo>
                      <a:pt x="319" y="329"/>
                    </a:lnTo>
                    <a:lnTo>
                      <a:pt x="321" y="326"/>
                    </a:lnTo>
                    <a:lnTo>
                      <a:pt x="323" y="323"/>
                    </a:lnTo>
                    <a:lnTo>
                      <a:pt x="324" y="319"/>
                    </a:lnTo>
                    <a:lnTo>
                      <a:pt x="325" y="316"/>
                    </a:lnTo>
                    <a:lnTo>
                      <a:pt x="326" y="312"/>
                    </a:lnTo>
                    <a:lnTo>
                      <a:pt x="326" y="307"/>
                    </a:lnTo>
                    <a:lnTo>
                      <a:pt x="326" y="71"/>
                    </a:lnTo>
                    <a:lnTo>
                      <a:pt x="326" y="67"/>
                    </a:lnTo>
                    <a:lnTo>
                      <a:pt x="326" y="64"/>
                    </a:lnTo>
                    <a:lnTo>
                      <a:pt x="325" y="60"/>
                    </a:lnTo>
                    <a:lnTo>
                      <a:pt x="324" y="56"/>
                    </a:lnTo>
                    <a:lnTo>
                      <a:pt x="322" y="53"/>
                    </a:lnTo>
                    <a:lnTo>
                      <a:pt x="320" y="50"/>
                    </a:lnTo>
                    <a:lnTo>
                      <a:pt x="318" y="46"/>
                    </a:lnTo>
                    <a:lnTo>
                      <a:pt x="316" y="44"/>
                    </a:lnTo>
                    <a:lnTo>
                      <a:pt x="313" y="41"/>
                    </a:lnTo>
                    <a:lnTo>
                      <a:pt x="310" y="39"/>
                    </a:lnTo>
                    <a:lnTo>
                      <a:pt x="307" y="37"/>
                    </a:lnTo>
                    <a:lnTo>
                      <a:pt x="304" y="35"/>
                    </a:lnTo>
                    <a:lnTo>
                      <a:pt x="300" y="34"/>
                    </a:lnTo>
                    <a:lnTo>
                      <a:pt x="296" y="33"/>
                    </a:lnTo>
                    <a:lnTo>
                      <a:pt x="293" y="32"/>
                    </a:lnTo>
                    <a:lnTo>
                      <a:pt x="288" y="32"/>
                    </a:lnTo>
                    <a:lnTo>
                      <a:pt x="71" y="32"/>
                    </a:lnTo>
                    <a:lnTo>
                      <a:pt x="67" y="32"/>
                    </a:lnTo>
                    <a:lnTo>
                      <a:pt x="63" y="33"/>
                    </a:lnTo>
                    <a:lnTo>
                      <a:pt x="60" y="33"/>
                    </a:lnTo>
                    <a:lnTo>
                      <a:pt x="56" y="35"/>
                    </a:lnTo>
                    <a:lnTo>
                      <a:pt x="53" y="36"/>
                    </a:lnTo>
                    <a:lnTo>
                      <a:pt x="49" y="38"/>
                    </a:lnTo>
                    <a:lnTo>
                      <a:pt x="46" y="40"/>
                    </a:lnTo>
                    <a:lnTo>
                      <a:pt x="44" y="43"/>
                    </a:lnTo>
                    <a:lnTo>
                      <a:pt x="41" y="45"/>
                    </a:lnTo>
                    <a:lnTo>
                      <a:pt x="39" y="48"/>
                    </a:lnTo>
                    <a:lnTo>
                      <a:pt x="37" y="51"/>
                    </a:lnTo>
                    <a:lnTo>
                      <a:pt x="35" y="55"/>
                    </a:lnTo>
                    <a:lnTo>
                      <a:pt x="34" y="58"/>
                    </a:lnTo>
                    <a:lnTo>
                      <a:pt x="33" y="62"/>
                    </a:lnTo>
                    <a:lnTo>
                      <a:pt x="32" y="66"/>
                    </a:lnTo>
                    <a:lnTo>
                      <a:pt x="32" y="71"/>
                    </a:lnTo>
                    <a:lnTo>
                      <a:pt x="32" y="306"/>
                    </a:ln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07" name="Freeform 72"/>
              <p:cNvSpPr>
                <a:spLocks noEditPoints="1"/>
              </p:cNvSpPr>
              <p:nvPr/>
            </p:nvSpPr>
            <p:spPr bwMode="auto">
              <a:xfrm>
                <a:off x="6927130" y="4810126"/>
                <a:ext cx="566738" cy="598488"/>
              </a:xfrm>
              <a:custGeom>
                <a:avLst/>
                <a:gdLst>
                  <a:gd name="T0" fmla="*/ 1 w 357"/>
                  <a:gd name="T1" fmla="*/ 57 h 377"/>
                  <a:gd name="T2" fmla="*/ 8 w 357"/>
                  <a:gd name="T3" fmla="*/ 37 h 377"/>
                  <a:gd name="T4" fmla="*/ 20 w 357"/>
                  <a:gd name="T5" fmla="*/ 21 h 377"/>
                  <a:gd name="T6" fmla="*/ 36 w 357"/>
                  <a:gd name="T7" fmla="*/ 9 h 377"/>
                  <a:gd name="T8" fmla="*/ 55 w 357"/>
                  <a:gd name="T9" fmla="*/ 2 h 377"/>
                  <a:gd name="T10" fmla="*/ 287 w 357"/>
                  <a:gd name="T11" fmla="*/ 0 h 377"/>
                  <a:gd name="T12" fmla="*/ 308 w 357"/>
                  <a:gd name="T13" fmla="*/ 3 h 377"/>
                  <a:gd name="T14" fmla="*/ 326 w 357"/>
                  <a:gd name="T15" fmla="*/ 12 h 377"/>
                  <a:gd name="T16" fmla="*/ 341 w 357"/>
                  <a:gd name="T17" fmla="*/ 25 h 377"/>
                  <a:gd name="T18" fmla="*/ 352 w 357"/>
                  <a:gd name="T19" fmla="*/ 42 h 377"/>
                  <a:gd name="T20" fmla="*/ 357 w 357"/>
                  <a:gd name="T21" fmla="*/ 62 h 377"/>
                  <a:gd name="T22" fmla="*/ 357 w 357"/>
                  <a:gd name="T23" fmla="*/ 313 h 377"/>
                  <a:gd name="T24" fmla="*/ 352 w 357"/>
                  <a:gd name="T25" fmla="*/ 333 h 377"/>
                  <a:gd name="T26" fmla="*/ 342 w 357"/>
                  <a:gd name="T27" fmla="*/ 351 h 377"/>
                  <a:gd name="T28" fmla="*/ 327 w 357"/>
                  <a:gd name="T29" fmla="*/ 365 h 377"/>
                  <a:gd name="T30" fmla="*/ 309 w 357"/>
                  <a:gd name="T31" fmla="*/ 374 h 377"/>
                  <a:gd name="T32" fmla="*/ 288 w 357"/>
                  <a:gd name="T33" fmla="*/ 377 h 377"/>
                  <a:gd name="T34" fmla="*/ 57 w 357"/>
                  <a:gd name="T35" fmla="*/ 376 h 377"/>
                  <a:gd name="T36" fmla="*/ 37 w 357"/>
                  <a:gd name="T37" fmla="*/ 369 h 377"/>
                  <a:gd name="T38" fmla="*/ 21 w 357"/>
                  <a:gd name="T39" fmla="*/ 357 h 377"/>
                  <a:gd name="T40" fmla="*/ 9 w 357"/>
                  <a:gd name="T41" fmla="*/ 341 h 377"/>
                  <a:gd name="T42" fmla="*/ 1 w 357"/>
                  <a:gd name="T43" fmla="*/ 322 h 377"/>
                  <a:gd name="T44" fmla="*/ 0 w 357"/>
                  <a:gd name="T45" fmla="*/ 70 h 377"/>
                  <a:gd name="T46" fmla="*/ 32 w 357"/>
                  <a:gd name="T47" fmla="*/ 314 h 377"/>
                  <a:gd name="T48" fmla="*/ 36 w 357"/>
                  <a:gd name="T49" fmla="*/ 324 h 377"/>
                  <a:gd name="T50" fmla="*/ 42 w 357"/>
                  <a:gd name="T51" fmla="*/ 333 h 377"/>
                  <a:gd name="T52" fmla="*/ 51 w 357"/>
                  <a:gd name="T53" fmla="*/ 340 h 377"/>
                  <a:gd name="T54" fmla="*/ 61 w 357"/>
                  <a:gd name="T55" fmla="*/ 344 h 377"/>
                  <a:gd name="T56" fmla="*/ 287 w 357"/>
                  <a:gd name="T57" fmla="*/ 345 h 377"/>
                  <a:gd name="T58" fmla="*/ 298 w 357"/>
                  <a:gd name="T59" fmla="*/ 344 h 377"/>
                  <a:gd name="T60" fmla="*/ 308 w 357"/>
                  <a:gd name="T61" fmla="*/ 339 h 377"/>
                  <a:gd name="T62" fmla="*/ 317 w 357"/>
                  <a:gd name="T63" fmla="*/ 332 h 377"/>
                  <a:gd name="T64" fmla="*/ 323 w 357"/>
                  <a:gd name="T65" fmla="*/ 323 h 377"/>
                  <a:gd name="T66" fmla="*/ 326 w 357"/>
                  <a:gd name="T67" fmla="*/ 312 h 377"/>
                  <a:gd name="T68" fmla="*/ 326 w 357"/>
                  <a:gd name="T69" fmla="*/ 67 h 377"/>
                  <a:gd name="T70" fmla="*/ 323 w 357"/>
                  <a:gd name="T71" fmla="*/ 56 h 377"/>
                  <a:gd name="T72" fmla="*/ 318 w 357"/>
                  <a:gd name="T73" fmla="*/ 46 h 377"/>
                  <a:gd name="T74" fmla="*/ 309 w 357"/>
                  <a:gd name="T75" fmla="*/ 39 h 377"/>
                  <a:gd name="T76" fmla="*/ 300 w 357"/>
                  <a:gd name="T77" fmla="*/ 34 h 377"/>
                  <a:gd name="T78" fmla="*/ 287 w 357"/>
                  <a:gd name="T79" fmla="*/ 32 h 377"/>
                  <a:gd name="T80" fmla="*/ 63 w 357"/>
                  <a:gd name="T81" fmla="*/ 32 h 377"/>
                  <a:gd name="T82" fmla="*/ 52 w 357"/>
                  <a:gd name="T83" fmla="*/ 36 h 377"/>
                  <a:gd name="T84" fmla="*/ 43 w 357"/>
                  <a:gd name="T85" fmla="*/ 42 h 377"/>
                  <a:gd name="T86" fmla="*/ 36 w 357"/>
                  <a:gd name="T87" fmla="*/ 51 h 377"/>
                  <a:gd name="T88" fmla="*/ 32 w 357"/>
                  <a:gd name="T89" fmla="*/ 62 h 377"/>
                  <a:gd name="T90" fmla="*/ 31 w 357"/>
                  <a:gd name="T91" fmla="*/ 30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7" h="377">
                    <a:moveTo>
                      <a:pt x="0" y="70"/>
                    </a:moveTo>
                    <a:lnTo>
                      <a:pt x="0" y="64"/>
                    </a:lnTo>
                    <a:lnTo>
                      <a:pt x="1" y="57"/>
                    </a:lnTo>
                    <a:lnTo>
                      <a:pt x="3" y="50"/>
                    </a:lnTo>
                    <a:lnTo>
                      <a:pt x="5" y="44"/>
                    </a:lnTo>
                    <a:lnTo>
                      <a:pt x="8" y="37"/>
                    </a:lnTo>
                    <a:lnTo>
                      <a:pt x="11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5" y="17"/>
                    </a:lnTo>
                    <a:lnTo>
                      <a:pt x="30" y="12"/>
                    </a:lnTo>
                    <a:lnTo>
                      <a:pt x="36" y="9"/>
                    </a:lnTo>
                    <a:lnTo>
                      <a:pt x="42" y="6"/>
                    </a:lnTo>
                    <a:lnTo>
                      <a:pt x="48" y="3"/>
                    </a:lnTo>
                    <a:lnTo>
                      <a:pt x="55" y="2"/>
                    </a:lnTo>
                    <a:lnTo>
                      <a:pt x="62" y="0"/>
                    </a:lnTo>
                    <a:lnTo>
                      <a:pt x="69" y="0"/>
                    </a:lnTo>
                    <a:lnTo>
                      <a:pt x="287" y="0"/>
                    </a:lnTo>
                    <a:lnTo>
                      <a:pt x="294" y="0"/>
                    </a:lnTo>
                    <a:lnTo>
                      <a:pt x="301" y="1"/>
                    </a:lnTo>
                    <a:lnTo>
                      <a:pt x="308" y="3"/>
                    </a:lnTo>
                    <a:lnTo>
                      <a:pt x="314" y="5"/>
                    </a:lnTo>
                    <a:lnTo>
                      <a:pt x="320" y="8"/>
                    </a:lnTo>
                    <a:lnTo>
                      <a:pt x="326" y="12"/>
                    </a:lnTo>
                    <a:lnTo>
                      <a:pt x="331" y="16"/>
                    </a:lnTo>
                    <a:lnTo>
                      <a:pt x="336" y="20"/>
                    </a:lnTo>
                    <a:lnTo>
                      <a:pt x="341" y="25"/>
                    </a:lnTo>
                    <a:lnTo>
                      <a:pt x="345" y="30"/>
                    </a:lnTo>
                    <a:lnTo>
                      <a:pt x="349" y="36"/>
                    </a:lnTo>
                    <a:lnTo>
                      <a:pt x="352" y="42"/>
                    </a:lnTo>
                    <a:lnTo>
                      <a:pt x="354" y="49"/>
                    </a:lnTo>
                    <a:lnTo>
                      <a:pt x="356" y="55"/>
                    </a:lnTo>
                    <a:lnTo>
                      <a:pt x="357" y="62"/>
                    </a:lnTo>
                    <a:lnTo>
                      <a:pt x="357" y="69"/>
                    </a:lnTo>
                    <a:lnTo>
                      <a:pt x="357" y="307"/>
                    </a:lnTo>
                    <a:lnTo>
                      <a:pt x="357" y="313"/>
                    </a:lnTo>
                    <a:lnTo>
                      <a:pt x="356" y="320"/>
                    </a:lnTo>
                    <a:lnTo>
                      <a:pt x="355" y="327"/>
                    </a:lnTo>
                    <a:lnTo>
                      <a:pt x="352" y="333"/>
                    </a:lnTo>
                    <a:lnTo>
                      <a:pt x="349" y="340"/>
                    </a:lnTo>
                    <a:lnTo>
                      <a:pt x="346" y="346"/>
                    </a:lnTo>
                    <a:lnTo>
                      <a:pt x="342" y="351"/>
                    </a:lnTo>
                    <a:lnTo>
                      <a:pt x="338" y="356"/>
                    </a:lnTo>
                    <a:lnTo>
                      <a:pt x="333" y="361"/>
                    </a:lnTo>
                    <a:lnTo>
                      <a:pt x="327" y="365"/>
                    </a:lnTo>
                    <a:lnTo>
                      <a:pt x="322" y="368"/>
                    </a:lnTo>
                    <a:lnTo>
                      <a:pt x="315" y="371"/>
                    </a:lnTo>
                    <a:lnTo>
                      <a:pt x="309" y="374"/>
                    </a:lnTo>
                    <a:lnTo>
                      <a:pt x="302" y="375"/>
                    </a:lnTo>
                    <a:lnTo>
                      <a:pt x="295" y="377"/>
                    </a:lnTo>
                    <a:lnTo>
                      <a:pt x="288" y="377"/>
                    </a:lnTo>
                    <a:lnTo>
                      <a:pt x="70" y="377"/>
                    </a:lnTo>
                    <a:lnTo>
                      <a:pt x="64" y="377"/>
                    </a:lnTo>
                    <a:lnTo>
                      <a:pt x="57" y="376"/>
                    </a:lnTo>
                    <a:lnTo>
                      <a:pt x="50" y="374"/>
                    </a:lnTo>
                    <a:lnTo>
                      <a:pt x="43" y="372"/>
                    </a:lnTo>
                    <a:lnTo>
                      <a:pt x="37" y="369"/>
                    </a:lnTo>
                    <a:lnTo>
                      <a:pt x="31" y="365"/>
                    </a:lnTo>
                    <a:lnTo>
                      <a:pt x="26" y="361"/>
                    </a:lnTo>
                    <a:lnTo>
                      <a:pt x="21" y="357"/>
                    </a:lnTo>
                    <a:lnTo>
                      <a:pt x="16" y="352"/>
                    </a:lnTo>
                    <a:lnTo>
                      <a:pt x="12" y="347"/>
                    </a:lnTo>
                    <a:lnTo>
                      <a:pt x="9" y="341"/>
                    </a:lnTo>
                    <a:lnTo>
                      <a:pt x="6" y="335"/>
                    </a:lnTo>
                    <a:lnTo>
                      <a:pt x="3" y="328"/>
                    </a:lnTo>
                    <a:lnTo>
                      <a:pt x="1" y="322"/>
                    </a:lnTo>
                    <a:lnTo>
                      <a:pt x="0" y="315"/>
                    </a:lnTo>
                    <a:lnTo>
                      <a:pt x="0" y="308"/>
                    </a:lnTo>
                    <a:lnTo>
                      <a:pt x="0" y="70"/>
                    </a:lnTo>
                    <a:close/>
                    <a:moveTo>
                      <a:pt x="31" y="306"/>
                    </a:moveTo>
                    <a:lnTo>
                      <a:pt x="31" y="310"/>
                    </a:lnTo>
                    <a:lnTo>
                      <a:pt x="32" y="314"/>
                    </a:lnTo>
                    <a:lnTo>
                      <a:pt x="33" y="318"/>
                    </a:lnTo>
                    <a:lnTo>
                      <a:pt x="34" y="321"/>
                    </a:lnTo>
                    <a:lnTo>
                      <a:pt x="36" y="324"/>
                    </a:lnTo>
                    <a:lnTo>
                      <a:pt x="38" y="328"/>
                    </a:lnTo>
                    <a:lnTo>
                      <a:pt x="40" y="331"/>
                    </a:lnTo>
                    <a:lnTo>
                      <a:pt x="42" y="333"/>
                    </a:lnTo>
                    <a:lnTo>
                      <a:pt x="45" y="336"/>
                    </a:lnTo>
                    <a:lnTo>
                      <a:pt x="48" y="338"/>
                    </a:lnTo>
                    <a:lnTo>
                      <a:pt x="51" y="340"/>
                    </a:lnTo>
                    <a:lnTo>
                      <a:pt x="54" y="342"/>
                    </a:lnTo>
                    <a:lnTo>
                      <a:pt x="58" y="343"/>
                    </a:lnTo>
                    <a:lnTo>
                      <a:pt x="61" y="344"/>
                    </a:lnTo>
                    <a:lnTo>
                      <a:pt x="65" y="345"/>
                    </a:lnTo>
                    <a:lnTo>
                      <a:pt x="70" y="345"/>
                    </a:lnTo>
                    <a:lnTo>
                      <a:pt x="287" y="345"/>
                    </a:lnTo>
                    <a:lnTo>
                      <a:pt x="291" y="345"/>
                    </a:lnTo>
                    <a:lnTo>
                      <a:pt x="294" y="345"/>
                    </a:lnTo>
                    <a:lnTo>
                      <a:pt x="298" y="344"/>
                    </a:lnTo>
                    <a:lnTo>
                      <a:pt x="302" y="343"/>
                    </a:lnTo>
                    <a:lnTo>
                      <a:pt x="305" y="341"/>
                    </a:lnTo>
                    <a:lnTo>
                      <a:pt x="308" y="339"/>
                    </a:lnTo>
                    <a:lnTo>
                      <a:pt x="311" y="337"/>
                    </a:lnTo>
                    <a:lnTo>
                      <a:pt x="314" y="335"/>
                    </a:lnTo>
                    <a:lnTo>
                      <a:pt x="317" y="332"/>
                    </a:lnTo>
                    <a:lnTo>
                      <a:pt x="319" y="329"/>
                    </a:lnTo>
                    <a:lnTo>
                      <a:pt x="321" y="326"/>
                    </a:lnTo>
                    <a:lnTo>
                      <a:pt x="323" y="323"/>
                    </a:lnTo>
                    <a:lnTo>
                      <a:pt x="324" y="319"/>
                    </a:lnTo>
                    <a:lnTo>
                      <a:pt x="325" y="315"/>
                    </a:lnTo>
                    <a:lnTo>
                      <a:pt x="326" y="312"/>
                    </a:lnTo>
                    <a:lnTo>
                      <a:pt x="326" y="307"/>
                    </a:lnTo>
                    <a:lnTo>
                      <a:pt x="326" y="71"/>
                    </a:lnTo>
                    <a:lnTo>
                      <a:pt x="326" y="67"/>
                    </a:lnTo>
                    <a:lnTo>
                      <a:pt x="325" y="63"/>
                    </a:lnTo>
                    <a:lnTo>
                      <a:pt x="324" y="59"/>
                    </a:lnTo>
                    <a:lnTo>
                      <a:pt x="323" y="56"/>
                    </a:lnTo>
                    <a:lnTo>
                      <a:pt x="322" y="53"/>
                    </a:lnTo>
                    <a:lnTo>
                      <a:pt x="320" y="49"/>
                    </a:lnTo>
                    <a:lnTo>
                      <a:pt x="318" y="46"/>
                    </a:lnTo>
                    <a:lnTo>
                      <a:pt x="315" y="43"/>
                    </a:lnTo>
                    <a:lnTo>
                      <a:pt x="313" y="41"/>
                    </a:lnTo>
                    <a:lnTo>
                      <a:pt x="309" y="39"/>
                    </a:lnTo>
                    <a:lnTo>
                      <a:pt x="306" y="37"/>
                    </a:lnTo>
                    <a:lnTo>
                      <a:pt x="303" y="35"/>
                    </a:lnTo>
                    <a:lnTo>
                      <a:pt x="300" y="34"/>
                    </a:lnTo>
                    <a:lnTo>
                      <a:pt x="296" y="33"/>
                    </a:lnTo>
                    <a:lnTo>
                      <a:pt x="292" y="32"/>
                    </a:lnTo>
                    <a:lnTo>
                      <a:pt x="287" y="32"/>
                    </a:lnTo>
                    <a:lnTo>
                      <a:pt x="71" y="32"/>
                    </a:lnTo>
                    <a:lnTo>
                      <a:pt x="67" y="32"/>
                    </a:lnTo>
                    <a:lnTo>
                      <a:pt x="63" y="32"/>
                    </a:lnTo>
                    <a:lnTo>
                      <a:pt x="59" y="33"/>
                    </a:lnTo>
                    <a:lnTo>
                      <a:pt x="56" y="34"/>
                    </a:lnTo>
                    <a:lnTo>
                      <a:pt x="52" y="36"/>
                    </a:lnTo>
                    <a:lnTo>
                      <a:pt x="49" y="38"/>
                    </a:lnTo>
                    <a:lnTo>
                      <a:pt x="46" y="40"/>
                    </a:lnTo>
                    <a:lnTo>
                      <a:pt x="43" y="42"/>
                    </a:lnTo>
                    <a:lnTo>
                      <a:pt x="41" y="45"/>
                    </a:lnTo>
                    <a:lnTo>
                      <a:pt x="38" y="48"/>
                    </a:lnTo>
                    <a:lnTo>
                      <a:pt x="36" y="51"/>
                    </a:lnTo>
                    <a:lnTo>
                      <a:pt x="35" y="54"/>
                    </a:lnTo>
                    <a:lnTo>
                      <a:pt x="33" y="58"/>
                    </a:lnTo>
                    <a:lnTo>
                      <a:pt x="32" y="62"/>
                    </a:lnTo>
                    <a:lnTo>
                      <a:pt x="32" y="65"/>
                    </a:lnTo>
                    <a:lnTo>
                      <a:pt x="31" y="70"/>
                    </a:lnTo>
                    <a:lnTo>
                      <a:pt x="31" y="306"/>
                    </a:lnTo>
                    <a:close/>
                  </a:path>
                </a:pathLst>
              </a:custGeom>
              <a:solidFill>
                <a:srgbClr val="FF0000"/>
              </a:solidFill>
              <a:ln w="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24" name="Freeform 89"/>
              <p:cNvSpPr>
                <a:spLocks noEditPoints="1"/>
              </p:cNvSpPr>
              <p:nvPr/>
            </p:nvSpPr>
            <p:spPr bwMode="auto">
              <a:xfrm>
                <a:off x="7595467" y="4803776"/>
                <a:ext cx="587375" cy="598488"/>
              </a:xfrm>
              <a:custGeom>
                <a:avLst/>
                <a:gdLst>
                  <a:gd name="T0" fmla="*/ 1 w 370"/>
                  <a:gd name="T1" fmla="*/ 58 h 377"/>
                  <a:gd name="T2" fmla="*/ 8 w 370"/>
                  <a:gd name="T3" fmla="*/ 38 h 377"/>
                  <a:gd name="T4" fmla="*/ 20 w 370"/>
                  <a:gd name="T5" fmla="*/ 22 h 377"/>
                  <a:gd name="T6" fmla="*/ 37 w 370"/>
                  <a:gd name="T7" fmla="*/ 9 h 377"/>
                  <a:gd name="T8" fmla="*/ 57 w 370"/>
                  <a:gd name="T9" fmla="*/ 1 h 377"/>
                  <a:gd name="T10" fmla="*/ 298 w 370"/>
                  <a:gd name="T11" fmla="*/ 0 h 377"/>
                  <a:gd name="T12" fmla="*/ 319 w 370"/>
                  <a:gd name="T13" fmla="*/ 3 h 377"/>
                  <a:gd name="T14" fmla="*/ 338 w 370"/>
                  <a:gd name="T15" fmla="*/ 12 h 377"/>
                  <a:gd name="T16" fmla="*/ 353 w 370"/>
                  <a:gd name="T17" fmla="*/ 26 h 377"/>
                  <a:gd name="T18" fmla="*/ 364 w 370"/>
                  <a:gd name="T19" fmla="*/ 43 h 377"/>
                  <a:gd name="T20" fmla="*/ 370 w 370"/>
                  <a:gd name="T21" fmla="*/ 64 h 377"/>
                  <a:gd name="T22" fmla="*/ 370 w 370"/>
                  <a:gd name="T23" fmla="*/ 311 h 377"/>
                  <a:gd name="T24" fmla="*/ 365 w 370"/>
                  <a:gd name="T25" fmla="*/ 332 h 377"/>
                  <a:gd name="T26" fmla="*/ 354 w 370"/>
                  <a:gd name="T27" fmla="*/ 350 h 377"/>
                  <a:gd name="T28" fmla="*/ 339 w 370"/>
                  <a:gd name="T29" fmla="*/ 364 h 377"/>
                  <a:gd name="T30" fmla="*/ 320 w 370"/>
                  <a:gd name="T31" fmla="*/ 373 h 377"/>
                  <a:gd name="T32" fmla="*/ 299 w 370"/>
                  <a:gd name="T33" fmla="*/ 377 h 377"/>
                  <a:gd name="T34" fmla="*/ 58 w 370"/>
                  <a:gd name="T35" fmla="*/ 376 h 377"/>
                  <a:gd name="T36" fmla="*/ 38 w 370"/>
                  <a:gd name="T37" fmla="*/ 368 h 377"/>
                  <a:gd name="T38" fmla="*/ 21 w 370"/>
                  <a:gd name="T39" fmla="*/ 356 h 377"/>
                  <a:gd name="T40" fmla="*/ 9 w 370"/>
                  <a:gd name="T41" fmla="*/ 340 h 377"/>
                  <a:gd name="T42" fmla="*/ 1 w 370"/>
                  <a:gd name="T43" fmla="*/ 320 h 377"/>
                  <a:gd name="T44" fmla="*/ 0 w 370"/>
                  <a:gd name="T45" fmla="*/ 72 h 377"/>
                  <a:gd name="T46" fmla="*/ 32 w 370"/>
                  <a:gd name="T47" fmla="*/ 312 h 377"/>
                  <a:gd name="T48" fmla="*/ 36 w 370"/>
                  <a:gd name="T49" fmla="*/ 323 h 377"/>
                  <a:gd name="T50" fmla="*/ 43 w 370"/>
                  <a:gd name="T51" fmla="*/ 333 h 377"/>
                  <a:gd name="T52" fmla="*/ 52 w 370"/>
                  <a:gd name="T53" fmla="*/ 340 h 377"/>
                  <a:gd name="T54" fmla="*/ 63 w 370"/>
                  <a:gd name="T55" fmla="*/ 344 h 377"/>
                  <a:gd name="T56" fmla="*/ 297 w 370"/>
                  <a:gd name="T57" fmla="*/ 345 h 377"/>
                  <a:gd name="T58" fmla="*/ 309 w 370"/>
                  <a:gd name="T59" fmla="*/ 344 h 377"/>
                  <a:gd name="T60" fmla="*/ 320 w 370"/>
                  <a:gd name="T61" fmla="*/ 339 h 377"/>
                  <a:gd name="T62" fmla="*/ 329 w 370"/>
                  <a:gd name="T63" fmla="*/ 331 h 377"/>
                  <a:gd name="T64" fmla="*/ 335 w 370"/>
                  <a:gd name="T65" fmla="*/ 321 h 377"/>
                  <a:gd name="T66" fmla="*/ 338 w 370"/>
                  <a:gd name="T67" fmla="*/ 309 h 377"/>
                  <a:gd name="T68" fmla="*/ 338 w 370"/>
                  <a:gd name="T69" fmla="*/ 69 h 377"/>
                  <a:gd name="T70" fmla="*/ 336 w 370"/>
                  <a:gd name="T71" fmla="*/ 57 h 377"/>
                  <a:gd name="T72" fmla="*/ 330 w 370"/>
                  <a:gd name="T73" fmla="*/ 47 h 377"/>
                  <a:gd name="T74" fmla="*/ 321 w 370"/>
                  <a:gd name="T75" fmla="*/ 39 h 377"/>
                  <a:gd name="T76" fmla="*/ 311 w 370"/>
                  <a:gd name="T77" fmla="*/ 34 h 377"/>
                  <a:gd name="T78" fmla="*/ 298 w 370"/>
                  <a:gd name="T79" fmla="*/ 31 h 377"/>
                  <a:gd name="T80" fmla="*/ 65 w 370"/>
                  <a:gd name="T81" fmla="*/ 32 h 377"/>
                  <a:gd name="T82" fmla="*/ 53 w 370"/>
                  <a:gd name="T83" fmla="*/ 36 h 377"/>
                  <a:gd name="T84" fmla="*/ 44 w 370"/>
                  <a:gd name="T85" fmla="*/ 43 h 377"/>
                  <a:gd name="T86" fmla="*/ 37 w 370"/>
                  <a:gd name="T87" fmla="*/ 52 h 377"/>
                  <a:gd name="T88" fmla="*/ 32 w 370"/>
                  <a:gd name="T89" fmla="*/ 63 h 377"/>
                  <a:gd name="T90" fmla="*/ 31 w 370"/>
                  <a:gd name="T91" fmla="*/ 304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0" h="377">
                    <a:moveTo>
                      <a:pt x="0" y="72"/>
                    </a:moveTo>
                    <a:lnTo>
                      <a:pt x="0" y="66"/>
                    </a:lnTo>
                    <a:lnTo>
                      <a:pt x="1" y="58"/>
                    </a:lnTo>
                    <a:lnTo>
                      <a:pt x="3" y="51"/>
                    </a:lnTo>
                    <a:lnTo>
                      <a:pt x="5" y="45"/>
                    </a:lnTo>
                    <a:lnTo>
                      <a:pt x="8" y="38"/>
                    </a:lnTo>
                    <a:lnTo>
                      <a:pt x="12" y="32"/>
                    </a:lnTo>
                    <a:lnTo>
                      <a:pt x="16" y="27"/>
                    </a:lnTo>
                    <a:lnTo>
                      <a:pt x="20" y="22"/>
                    </a:lnTo>
                    <a:lnTo>
                      <a:pt x="26" y="17"/>
                    </a:lnTo>
                    <a:lnTo>
                      <a:pt x="31" y="13"/>
                    </a:lnTo>
                    <a:lnTo>
                      <a:pt x="37" y="9"/>
                    </a:lnTo>
                    <a:lnTo>
                      <a:pt x="43" y="6"/>
                    </a:lnTo>
                    <a:lnTo>
                      <a:pt x="50" y="3"/>
                    </a:lnTo>
                    <a:lnTo>
                      <a:pt x="57" y="1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298" y="0"/>
                    </a:lnTo>
                    <a:lnTo>
                      <a:pt x="304" y="0"/>
                    </a:lnTo>
                    <a:lnTo>
                      <a:pt x="312" y="1"/>
                    </a:lnTo>
                    <a:lnTo>
                      <a:pt x="319" y="3"/>
                    </a:lnTo>
                    <a:lnTo>
                      <a:pt x="325" y="5"/>
                    </a:lnTo>
                    <a:lnTo>
                      <a:pt x="332" y="8"/>
                    </a:lnTo>
                    <a:lnTo>
                      <a:pt x="338" y="12"/>
                    </a:lnTo>
                    <a:lnTo>
                      <a:pt x="343" y="16"/>
                    </a:lnTo>
                    <a:lnTo>
                      <a:pt x="348" y="21"/>
                    </a:lnTo>
                    <a:lnTo>
                      <a:pt x="353" y="26"/>
                    </a:lnTo>
                    <a:lnTo>
                      <a:pt x="357" y="31"/>
                    </a:lnTo>
                    <a:lnTo>
                      <a:pt x="361" y="37"/>
                    </a:lnTo>
                    <a:lnTo>
                      <a:pt x="364" y="43"/>
                    </a:lnTo>
                    <a:lnTo>
                      <a:pt x="367" y="50"/>
                    </a:lnTo>
                    <a:lnTo>
                      <a:pt x="368" y="57"/>
                    </a:lnTo>
                    <a:lnTo>
                      <a:pt x="370" y="64"/>
                    </a:lnTo>
                    <a:lnTo>
                      <a:pt x="370" y="71"/>
                    </a:lnTo>
                    <a:lnTo>
                      <a:pt x="370" y="305"/>
                    </a:lnTo>
                    <a:lnTo>
                      <a:pt x="370" y="311"/>
                    </a:lnTo>
                    <a:lnTo>
                      <a:pt x="369" y="318"/>
                    </a:lnTo>
                    <a:lnTo>
                      <a:pt x="367" y="325"/>
                    </a:lnTo>
                    <a:lnTo>
                      <a:pt x="365" y="332"/>
                    </a:lnTo>
                    <a:lnTo>
                      <a:pt x="362" y="338"/>
                    </a:lnTo>
                    <a:lnTo>
                      <a:pt x="358" y="344"/>
                    </a:lnTo>
                    <a:lnTo>
                      <a:pt x="354" y="350"/>
                    </a:lnTo>
                    <a:lnTo>
                      <a:pt x="349" y="355"/>
                    </a:lnTo>
                    <a:lnTo>
                      <a:pt x="344" y="360"/>
                    </a:lnTo>
                    <a:lnTo>
                      <a:pt x="339" y="364"/>
                    </a:lnTo>
                    <a:lnTo>
                      <a:pt x="333" y="368"/>
                    </a:lnTo>
                    <a:lnTo>
                      <a:pt x="327" y="371"/>
                    </a:lnTo>
                    <a:lnTo>
                      <a:pt x="320" y="373"/>
                    </a:lnTo>
                    <a:lnTo>
                      <a:pt x="313" y="375"/>
                    </a:lnTo>
                    <a:lnTo>
                      <a:pt x="306" y="376"/>
                    </a:lnTo>
                    <a:lnTo>
                      <a:pt x="299" y="377"/>
                    </a:lnTo>
                    <a:lnTo>
                      <a:pt x="72" y="377"/>
                    </a:lnTo>
                    <a:lnTo>
                      <a:pt x="65" y="376"/>
                    </a:lnTo>
                    <a:lnTo>
                      <a:pt x="58" y="376"/>
                    </a:lnTo>
                    <a:lnTo>
                      <a:pt x="51" y="374"/>
                    </a:lnTo>
                    <a:lnTo>
                      <a:pt x="45" y="371"/>
                    </a:lnTo>
                    <a:lnTo>
                      <a:pt x="38" y="368"/>
                    </a:lnTo>
                    <a:lnTo>
                      <a:pt x="32" y="365"/>
                    </a:lnTo>
                    <a:lnTo>
                      <a:pt x="27" y="361"/>
                    </a:lnTo>
                    <a:lnTo>
                      <a:pt x="21" y="356"/>
                    </a:lnTo>
                    <a:lnTo>
                      <a:pt x="17" y="351"/>
                    </a:lnTo>
                    <a:lnTo>
                      <a:pt x="13" y="346"/>
                    </a:lnTo>
                    <a:lnTo>
                      <a:pt x="9" y="340"/>
                    </a:lnTo>
                    <a:lnTo>
                      <a:pt x="6" y="334"/>
                    </a:lnTo>
                    <a:lnTo>
                      <a:pt x="3" y="327"/>
                    </a:lnTo>
                    <a:lnTo>
                      <a:pt x="1" y="320"/>
                    </a:lnTo>
                    <a:lnTo>
                      <a:pt x="0" y="313"/>
                    </a:lnTo>
                    <a:lnTo>
                      <a:pt x="0" y="305"/>
                    </a:lnTo>
                    <a:lnTo>
                      <a:pt x="0" y="72"/>
                    </a:lnTo>
                    <a:close/>
                    <a:moveTo>
                      <a:pt x="31" y="304"/>
                    </a:moveTo>
                    <a:lnTo>
                      <a:pt x="32" y="308"/>
                    </a:lnTo>
                    <a:lnTo>
                      <a:pt x="32" y="312"/>
                    </a:lnTo>
                    <a:lnTo>
                      <a:pt x="33" y="316"/>
                    </a:lnTo>
                    <a:lnTo>
                      <a:pt x="34" y="320"/>
                    </a:lnTo>
                    <a:lnTo>
                      <a:pt x="36" y="323"/>
                    </a:lnTo>
                    <a:lnTo>
                      <a:pt x="38" y="327"/>
                    </a:lnTo>
                    <a:lnTo>
                      <a:pt x="40" y="330"/>
                    </a:lnTo>
                    <a:lnTo>
                      <a:pt x="43" y="333"/>
                    </a:lnTo>
                    <a:lnTo>
                      <a:pt x="46" y="335"/>
                    </a:lnTo>
                    <a:lnTo>
                      <a:pt x="49" y="338"/>
                    </a:lnTo>
                    <a:lnTo>
                      <a:pt x="52" y="340"/>
                    </a:lnTo>
                    <a:lnTo>
                      <a:pt x="55" y="342"/>
                    </a:lnTo>
                    <a:lnTo>
                      <a:pt x="59" y="343"/>
                    </a:lnTo>
                    <a:lnTo>
                      <a:pt x="63" y="344"/>
                    </a:lnTo>
                    <a:lnTo>
                      <a:pt x="67" y="345"/>
                    </a:lnTo>
                    <a:lnTo>
                      <a:pt x="72" y="345"/>
                    </a:lnTo>
                    <a:lnTo>
                      <a:pt x="297" y="345"/>
                    </a:lnTo>
                    <a:lnTo>
                      <a:pt x="301" y="345"/>
                    </a:lnTo>
                    <a:lnTo>
                      <a:pt x="305" y="345"/>
                    </a:lnTo>
                    <a:lnTo>
                      <a:pt x="309" y="344"/>
                    </a:lnTo>
                    <a:lnTo>
                      <a:pt x="313" y="342"/>
                    </a:lnTo>
                    <a:lnTo>
                      <a:pt x="317" y="341"/>
                    </a:lnTo>
                    <a:lnTo>
                      <a:pt x="320" y="339"/>
                    </a:lnTo>
                    <a:lnTo>
                      <a:pt x="323" y="336"/>
                    </a:lnTo>
                    <a:lnTo>
                      <a:pt x="326" y="334"/>
                    </a:lnTo>
                    <a:lnTo>
                      <a:pt x="329" y="331"/>
                    </a:lnTo>
                    <a:lnTo>
                      <a:pt x="331" y="328"/>
                    </a:lnTo>
                    <a:lnTo>
                      <a:pt x="333" y="325"/>
                    </a:lnTo>
                    <a:lnTo>
                      <a:pt x="335" y="321"/>
                    </a:lnTo>
                    <a:lnTo>
                      <a:pt x="336" y="317"/>
                    </a:lnTo>
                    <a:lnTo>
                      <a:pt x="337" y="314"/>
                    </a:lnTo>
                    <a:lnTo>
                      <a:pt x="338" y="309"/>
                    </a:lnTo>
                    <a:lnTo>
                      <a:pt x="338" y="305"/>
                    </a:lnTo>
                    <a:lnTo>
                      <a:pt x="338" y="73"/>
                    </a:lnTo>
                    <a:lnTo>
                      <a:pt x="338" y="69"/>
                    </a:lnTo>
                    <a:lnTo>
                      <a:pt x="338" y="65"/>
                    </a:lnTo>
                    <a:lnTo>
                      <a:pt x="337" y="61"/>
                    </a:lnTo>
                    <a:lnTo>
                      <a:pt x="336" y="57"/>
                    </a:lnTo>
                    <a:lnTo>
                      <a:pt x="334" y="53"/>
                    </a:lnTo>
                    <a:lnTo>
                      <a:pt x="332" y="50"/>
                    </a:lnTo>
                    <a:lnTo>
                      <a:pt x="330" y="47"/>
                    </a:lnTo>
                    <a:lnTo>
                      <a:pt x="327" y="44"/>
                    </a:lnTo>
                    <a:lnTo>
                      <a:pt x="324" y="41"/>
                    </a:lnTo>
                    <a:lnTo>
                      <a:pt x="321" y="39"/>
                    </a:lnTo>
                    <a:lnTo>
                      <a:pt x="318" y="37"/>
                    </a:lnTo>
                    <a:lnTo>
                      <a:pt x="314" y="35"/>
                    </a:lnTo>
                    <a:lnTo>
                      <a:pt x="311" y="34"/>
                    </a:lnTo>
                    <a:lnTo>
                      <a:pt x="307" y="32"/>
                    </a:lnTo>
                    <a:lnTo>
                      <a:pt x="303" y="32"/>
                    </a:lnTo>
                    <a:lnTo>
                      <a:pt x="298" y="31"/>
                    </a:lnTo>
                    <a:lnTo>
                      <a:pt x="73" y="31"/>
                    </a:lnTo>
                    <a:lnTo>
                      <a:pt x="69" y="32"/>
                    </a:lnTo>
                    <a:lnTo>
                      <a:pt x="65" y="32"/>
                    </a:lnTo>
                    <a:lnTo>
                      <a:pt x="61" y="33"/>
                    </a:lnTo>
                    <a:lnTo>
                      <a:pt x="57" y="34"/>
                    </a:lnTo>
                    <a:lnTo>
                      <a:pt x="53" y="36"/>
                    </a:lnTo>
                    <a:lnTo>
                      <a:pt x="50" y="38"/>
                    </a:lnTo>
                    <a:lnTo>
                      <a:pt x="47" y="40"/>
                    </a:lnTo>
                    <a:lnTo>
                      <a:pt x="44" y="43"/>
                    </a:lnTo>
                    <a:lnTo>
                      <a:pt x="41" y="46"/>
                    </a:lnTo>
                    <a:lnTo>
                      <a:pt x="39" y="49"/>
                    </a:lnTo>
                    <a:lnTo>
                      <a:pt x="37" y="52"/>
                    </a:lnTo>
                    <a:lnTo>
                      <a:pt x="35" y="55"/>
                    </a:lnTo>
                    <a:lnTo>
                      <a:pt x="33" y="59"/>
                    </a:lnTo>
                    <a:lnTo>
                      <a:pt x="32" y="63"/>
                    </a:lnTo>
                    <a:lnTo>
                      <a:pt x="32" y="67"/>
                    </a:lnTo>
                    <a:lnTo>
                      <a:pt x="31" y="72"/>
                    </a:lnTo>
                    <a:lnTo>
                      <a:pt x="31" y="304"/>
                    </a:lnTo>
                    <a:close/>
                  </a:path>
                </a:pathLst>
              </a:custGeom>
              <a:solidFill>
                <a:srgbClr val="0000FF"/>
              </a:solidFill>
              <a:ln w="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25" name="Freeform 90"/>
              <p:cNvSpPr>
                <a:spLocks noEditPoints="1"/>
              </p:cNvSpPr>
              <p:nvPr/>
            </p:nvSpPr>
            <p:spPr bwMode="auto">
              <a:xfrm>
                <a:off x="8232055" y="4803776"/>
                <a:ext cx="588963" cy="598488"/>
              </a:xfrm>
              <a:custGeom>
                <a:avLst/>
                <a:gdLst>
                  <a:gd name="T0" fmla="*/ 1 w 371"/>
                  <a:gd name="T1" fmla="*/ 59 h 377"/>
                  <a:gd name="T2" fmla="*/ 8 w 371"/>
                  <a:gd name="T3" fmla="*/ 39 h 377"/>
                  <a:gd name="T4" fmla="*/ 20 w 371"/>
                  <a:gd name="T5" fmla="*/ 22 h 377"/>
                  <a:gd name="T6" fmla="*/ 37 w 371"/>
                  <a:gd name="T7" fmla="*/ 9 h 377"/>
                  <a:gd name="T8" fmla="*/ 57 w 371"/>
                  <a:gd name="T9" fmla="*/ 1 h 377"/>
                  <a:gd name="T10" fmla="*/ 298 w 371"/>
                  <a:gd name="T11" fmla="*/ 0 h 377"/>
                  <a:gd name="T12" fmla="*/ 319 w 371"/>
                  <a:gd name="T13" fmla="*/ 3 h 377"/>
                  <a:gd name="T14" fmla="*/ 338 w 371"/>
                  <a:gd name="T15" fmla="*/ 12 h 377"/>
                  <a:gd name="T16" fmla="*/ 354 w 371"/>
                  <a:gd name="T17" fmla="*/ 26 h 377"/>
                  <a:gd name="T18" fmla="*/ 365 w 371"/>
                  <a:gd name="T19" fmla="*/ 43 h 377"/>
                  <a:gd name="T20" fmla="*/ 370 w 371"/>
                  <a:gd name="T21" fmla="*/ 64 h 377"/>
                  <a:gd name="T22" fmla="*/ 371 w 371"/>
                  <a:gd name="T23" fmla="*/ 311 h 377"/>
                  <a:gd name="T24" fmla="*/ 366 w 371"/>
                  <a:gd name="T25" fmla="*/ 332 h 377"/>
                  <a:gd name="T26" fmla="*/ 355 w 371"/>
                  <a:gd name="T27" fmla="*/ 350 h 377"/>
                  <a:gd name="T28" fmla="*/ 340 w 371"/>
                  <a:gd name="T29" fmla="*/ 364 h 377"/>
                  <a:gd name="T30" fmla="*/ 321 w 371"/>
                  <a:gd name="T31" fmla="*/ 373 h 377"/>
                  <a:gd name="T32" fmla="*/ 299 w 371"/>
                  <a:gd name="T33" fmla="*/ 377 h 377"/>
                  <a:gd name="T34" fmla="*/ 59 w 371"/>
                  <a:gd name="T35" fmla="*/ 376 h 377"/>
                  <a:gd name="T36" fmla="*/ 38 w 371"/>
                  <a:gd name="T37" fmla="*/ 368 h 377"/>
                  <a:gd name="T38" fmla="*/ 22 w 371"/>
                  <a:gd name="T39" fmla="*/ 356 h 377"/>
                  <a:gd name="T40" fmla="*/ 9 w 371"/>
                  <a:gd name="T41" fmla="*/ 340 h 377"/>
                  <a:gd name="T42" fmla="*/ 1 w 371"/>
                  <a:gd name="T43" fmla="*/ 320 h 377"/>
                  <a:gd name="T44" fmla="*/ 0 w 371"/>
                  <a:gd name="T45" fmla="*/ 72 h 377"/>
                  <a:gd name="T46" fmla="*/ 32 w 371"/>
                  <a:gd name="T47" fmla="*/ 312 h 377"/>
                  <a:gd name="T48" fmla="*/ 36 w 371"/>
                  <a:gd name="T49" fmla="*/ 323 h 377"/>
                  <a:gd name="T50" fmla="*/ 43 w 371"/>
                  <a:gd name="T51" fmla="*/ 333 h 377"/>
                  <a:gd name="T52" fmla="*/ 52 w 371"/>
                  <a:gd name="T53" fmla="*/ 340 h 377"/>
                  <a:gd name="T54" fmla="*/ 63 w 371"/>
                  <a:gd name="T55" fmla="*/ 344 h 377"/>
                  <a:gd name="T56" fmla="*/ 298 w 371"/>
                  <a:gd name="T57" fmla="*/ 345 h 377"/>
                  <a:gd name="T58" fmla="*/ 310 w 371"/>
                  <a:gd name="T59" fmla="*/ 344 h 377"/>
                  <a:gd name="T60" fmla="*/ 321 w 371"/>
                  <a:gd name="T61" fmla="*/ 339 h 377"/>
                  <a:gd name="T62" fmla="*/ 329 w 371"/>
                  <a:gd name="T63" fmla="*/ 331 h 377"/>
                  <a:gd name="T64" fmla="*/ 336 w 371"/>
                  <a:gd name="T65" fmla="*/ 321 h 377"/>
                  <a:gd name="T66" fmla="*/ 339 w 371"/>
                  <a:gd name="T67" fmla="*/ 309 h 377"/>
                  <a:gd name="T68" fmla="*/ 339 w 371"/>
                  <a:gd name="T69" fmla="*/ 69 h 377"/>
                  <a:gd name="T70" fmla="*/ 336 w 371"/>
                  <a:gd name="T71" fmla="*/ 57 h 377"/>
                  <a:gd name="T72" fmla="*/ 331 w 371"/>
                  <a:gd name="T73" fmla="*/ 47 h 377"/>
                  <a:gd name="T74" fmla="*/ 322 w 371"/>
                  <a:gd name="T75" fmla="*/ 39 h 377"/>
                  <a:gd name="T76" fmla="*/ 311 w 371"/>
                  <a:gd name="T77" fmla="*/ 34 h 377"/>
                  <a:gd name="T78" fmla="*/ 298 w 371"/>
                  <a:gd name="T79" fmla="*/ 31 h 377"/>
                  <a:gd name="T80" fmla="*/ 65 w 371"/>
                  <a:gd name="T81" fmla="*/ 32 h 377"/>
                  <a:gd name="T82" fmla="*/ 54 w 371"/>
                  <a:gd name="T83" fmla="*/ 36 h 377"/>
                  <a:gd name="T84" fmla="*/ 44 w 371"/>
                  <a:gd name="T85" fmla="*/ 43 h 377"/>
                  <a:gd name="T86" fmla="*/ 37 w 371"/>
                  <a:gd name="T87" fmla="*/ 52 h 377"/>
                  <a:gd name="T88" fmla="*/ 32 w 371"/>
                  <a:gd name="T89" fmla="*/ 63 h 377"/>
                  <a:gd name="T90" fmla="*/ 31 w 371"/>
                  <a:gd name="T91" fmla="*/ 304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1" h="377">
                    <a:moveTo>
                      <a:pt x="0" y="72"/>
                    </a:moveTo>
                    <a:lnTo>
                      <a:pt x="0" y="66"/>
                    </a:lnTo>
                    <a:lnTo>
                      <a:pt x="1" y="59"/>
                    </a:lnTo>
                    <a:lnTo>
                      <a:pt x="3" y="52"/>
                    </a:lnTo>
                    <a:lnTo>
                      <a:pt x="5" y="45"/>
                    </a:lnTo>
                    <a:lnTo>
                      <a:pt x="8" y="39"/>
                    </a:lnTo>
                    <a:lnTo>
                      <a:pt x="12" y="32"/>
                    </a:lnTo>
                    <a:lnTo>
                      <a:pt x="16" y="27"/>
                    </a:lnTo>
                    <a:lnTo>
                      <a:pt x="20" y="22"/>
                    </a:lnTo>
                    <a:lnTo>
                      <a:pt x="26" y="17"/>
                    </a:lnTo>
                    <a:lnTo>
                      <a:pt x="31" y="13"/>
                    </a:lnTo>
                    <a:lnTo>
                      <a:pt x="37" y="9"/>
                    </a:lnTo>
                    <a:lnTo>
                      <a:pt x="43" y="6"/>
                    </a:lnTo>
                    <a:lnTo>
                      <a:pt x="50" y="3"/>
                    </a:lnTo>
                    <a:lnTo>
                      <a:pt x="57" y="1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298" y="0"/>
                    </a:lnTo>
                    <a:lnTo>
                      <a:pt x="305" y="0"/>
                    </a:lnTo>
                    <a:lnTo>
                      <a:pt x="312" y="1"/>
                    </a:lnTo>
                    <a:lnTo>
                      <a:pt x="319" y="3"/>
                    </a:lnTo>
                    <a:lnTo>
                      <a:pt x="326" y="5"/>
                    </a:lnTo>
                    <a:lnTo>
                      <a:pt x="332" y="8"/>
                    </a:lnTo>
                    <a:lnTo>
                      <a:pt x="338" y="12"/>
                    </a:lnTo>
                    <a:lnTo>
                      <a:pt x="344" y="16"/>
                    </a:lnTo>
                    <a:lnTo>
                      <a:pt x="349" y="21"/>
                    </a:lnTo>
                    <a:lnTo>
                      <a:pt x="354" y="26"/>
                    </a:lnTo>
                    <a:lnTo>
                      <a:pt x="358" y="31"/>
                    </a:lnTo>
                    <a:lnTo>
                      <a:pt x="362" y="37"/>
                    </a:lnTo>
                    <a:lnTo>
                      <a:pt x="365" y="43"/>
                    </a:lnTo>
                    <a:lnTo>
                      <a:pt x="367" y="50"/>
                    </a:lnTo>
                    <a:lnTo>
                      <a:pt x="369" y="57"/>
                    </a:lnTo>
                    <a:lnTo>
                      <a:pt x="370" y="64"/>
                    </a:lnTo>
                    <a:lnTo>
                      <a:pt x="371" y="71"/>
                    </a:lnTo>
                    <a:lnTo>
                      <a:pt x="371" y="304"/>
                    </a:lnTo>
                    <a:lnTo>
                      <a:pt x="371" y="311"/>
                    </a:lnTo>
                    <a:lnTo>
                      <a:pt x="370" y="318"/>
                    </a:lnTo>
                    <a:lnTo>
                      <a:pt x="368" y="325"/>
                    </a:lnTo>
                    <a:lnTo>
                      <a:pt x="366" y="332"/>
                    </a:lnTo>
                    <a:lnTo>
                      <a:pt x="363" y="338"/>
                    </a:lnTo>
                    <a:lnTo>
                      <a:pt x="359" y="344"/>
                    </a:lnTo>
                    <a:lnTo>
                      <a:pt x="355" y="350"/>
                    </a:lnTo>
                    <a:lnTo>
                      <a:pt x="350" y="355"/>
                    </a:lnTo>
                    <a:lnTo>
                      <a:pt x="345" y="360"/>
                    </a:lnTo>
                    <a:lnTo>
                      <a:pt x="340" y="364"/>
                    </a:lnTo>
                    <a:lnTo>
                      <a:pt x="334" y="368"/>
                    </a:lnTo>
                    <a:lnTo>
                      <a:pt x="328" y="371"/>
                    </a:lnTo>
                    <a:lnTo>
                      <a:pt x="321" y="373"/>
                    </a:lnTo>
                    <a:lnTo>
                      <a:pt x="314" y="375"/>
                    </a:lnTo>
                    <a:lnTo>
                      <a:pt x="307" y="376"/>
                    </a:lnTo>
                    <a:lnTo>
                      <a:pt x="299" y="377"/>
                    </a:lnTo>
                    <a:lnTo>
                      <a:pt x="72" y="377"/>
                    </a:lnTo>
                    <a:lnTo>
                      <a:pt x="66" y="376"/>
                    </a:lnTo>
                    <a:lnTo>
                      <a:pt x="59" y="376"/>
                    </a:lnTo>
                    <a:lnTo>
                      <a:pt x="51" y="374"/>
                    </a:lnTo>
                    <a:lnTo>
                      <a:pt x="45" y="371"/>
                    </a:lnTo>
                    <a:lnTo>
                      <a:pt x="38" y="368"/>
                    </a:lnTo>
                    <a:lnTo>
                      <a:pt x="32" y="365"/>
                    </a:lnTo>
                    <a:lnTo>
                      <a:pt x="27" y="361"/>
                    </a:lnTo>
                    <a:lnTo>
                      <a:pt x="22" y="356"/>
                    </a:lnTo>
                    <a:lnTo>
                      <a:pt x="17" y="351"/>
                    </a:lnTo>
                    <a:lnTo>
                      <a:pt x="13" y="346"/>
                    </a:lnTo>
                    <a:lnTo>
                      <a:pt x="9" y="340"/>
                    </a:lnTo>
                    <a:lnTo>
                      <a:pt x="6" y="333"/>
                    </a:lnTo>
                    <a:lnTo>
                      <a:pt x="3" y="327"/>
                    </a:lnTo>
                    <a:lnTo>
                      <a:pt x="1" y="320"/>
                    </a:lnTo>
                    <a:lnTo>
                      <a:pt x="0" y="312"/>
                    </a:lnTo>
                    <a:lnTo>
                      <a:pt x="0" y="305"/>
                    </a:lnTo>
                    <a:lnTo>
                      <a:pt x="0" y="72"/>
                    </a:lnTo>
                    <a:close/>
                    <a:moveTo>
                      <a:pt x="31" y="304"/>
                    </a:moveTo>
                    <a:lnTo>
                      <a:pt x="32" y="308"/>
                    </a:lnTo>
                    <a:lnTo>
                      <a:pt x="32" y="312"/>
                    </a:lnTo>
                    <a:lnTo>
                      <a:pt x="33" y="316"/>
                    </a:lnTo>
                    <a:lnTo>
                      <a:pt x="34" y="320"/>
                    </a:lnTo>
                    <a:lnTo>
                      <a:pt x="36" y="323"/>
                    </a:lnTo>
                    <a:lnTo>
                      <a:pt x="38" y="327"/>
                    </a:lnTo>
                    <a:lnTo>
                      <a:pt x="40" y="330"/>
                    </a:lnTo>
                    <a:lnTo>
                      <a:pt x="43" y="333"/>
                    </a:lnTo>
                    <a:lnTo>
                      <a:pt x="46" y="335"/>
                    </a:lnTo>
                    <a:lnTo>
                      <a:pt x="49" y="338"/>
                    </a:lnTo>
                    <a:lnTo>
                      <a:pt x="52" y="340"/>
                    </a:lnTo>
                    <a:lnTo>
                      <a:pt x="56" y="342"/>
                    </a:lnTo>
                    <a:lnTo>
                      <a:pt x="59" y="343"/>
                    </a:lnTo>
                    <a:lnTo>
                      <a:pt x="63" y="344"/>
                    </a:lnTo>
                    <a:lnTo>
                      <a:pt x="67" y="345"/>
                    </a:lnTo>
                    <a:lnTo>
                      <a:pt x="72" y="345"/>
                    </a:lnTo>
                    <a:lnTo>
                      <a:pt x="298" y="345"/>
                    </a:lnTo>
                    <a:lnTo>
                      <a:pt x="302" y="345"/>
                    </a:lnTo>
                    <a:lnTo>
                      <a:pt x="306" y="345"/>
                    </a:lnTo>
                    <a:lnTo>
                      <a:pt x="310" y="344"/>
                    </a:lnTo>
                    <a:lnTo>
                      <a:pt x="314" y="342"/>
                    </a:lnTo>
                    <a:lnTo>
                      <a:pt x="317" y="341"/>
                    </a:lnTo>
                    <a:lnTo>
                      <a:pt x="321" y="339"/>
                    </a:lnTo>
                    <a:lnTo>
                      <a:pt x="324" y="337"/>
                    </a:lnTo>
                    <a:lnTo>
                      <a:pt x="327" y="334"/>
                    </a:lnTo>
                    <a:lnTo>
                      <a:pt x="329" y="331"/>
                    </a:lnTo>
                    <a:lnTo>
                      <a:pt x="332" y="328"/>
                    </a:lnTo>
                    <a:lnTo>
                      <a:pt x="334" y="325"/>
                    </a:lnTo>
                    <a:lnTo>
                      <a:pt x="336" y="321"/>
                    </a:lnTo>
                    <a:lnTo>
                      <a:pt x="337" y="317"/>
                    </a:lnTo>
                    <a:lnTo>
                      <a:pt x="338" y="314"/>
                    </a:lnTo>
                    <a:lnTo>
                      <a:pt x="339" y="309"/>
                    </a:lnTo>
                    <a:lnTo>
                      <a:pt x="339" y="304"/>
                    </a:lnTo>
                    <a:lnTo>
                      <a:pt x="339" y="73"/>
                    </a:lnTo>
                    <a:lnTo>
                      <a:pt x="339" y="69"/>
                    </a:lnTo>
                    <a:lnTo>
                      <a:pt x="339" y="65"/>
                    </a:lnTo>
                    <a:lnTo>
                      <a:pt x="338" y="61"/>
                    </a:lnTo>
                    <a:lnTo>
                      <a:pt x="336" y="57"/>
                    </a:lnTo>
                    <a:lnTo>
                      <a:pt x="335" y="54"/>
                    </a:lnTo>
                    <a:lnTo>
                      <a:pt x="333" y="50"/>
                    </a:lnTo>
                    <a:lnTo>
                      <a:pt x="331" y="47"/>
                    </a:lnTo>
                    <a:lnTo>
                      <a:pt x="328" y="44"/>
                    </a:lnTo>
                    <a:lnTo>
                      <a:pt x="325" y="41"/>
                    </a:lnTo>
                    <a:lnTo>
                      <a:pt x="322" y="39"/>
                    </a:lnTo>
                    <a:lnTo>
                      <a:pt x="319" y="37"/>
                    </a:lnTo>
                    <a:lnTo>
                      <a:pt x="315" y="35"/>
                    </a:lnTo>
                    <a:lnTo>
                      <a:pt x="311" y="34"/>
                    </a:lnTo>
                    <a:lnTo>
                      <a:pt x="308" y="32"/>
                    </a:lnTo>
                    <a:lnTo>
                      <a:pt x="303" y="32"/>
                    </a:lnTo>
                    <a:lnTo>
                      <a:pt x="298" y="31"/>
                    </a:lnTo>
                    <a:lnTo>
                      <a:pt x="73" y="31"/>
                    </a:lnTo>
                    <a:lnTo>
                      <a:pt x="69" y="32"/>
                    </a:lnTo>
                    <a:lnTo>
                      <a:pt x="65" y="32"/>
                    </a:lnTo>
                    <a:lnTo>
                      <a:pt x="61" y="33"/>
                    </a:lnTo>
                    <a:lnTo>
                      <a:pt x="57" y="34"/>
                    </a:lnTo>
                    <a:lnTo>
                      <a:pt x="54" y="36"/>
                    </a:lnTo>
                    <a:lnTo>
                      <a:pt x="50" y="38"/>
                    </a:lnTo>
                    <a:lnTo>
                      <a:pt x="47" y="40"/>
                    </a:lnTo>
                    <a:lnTo>
                      <a:pt x="44" y="43"/>
                    </a:lnTo>
                    <a:lnTo>
                      <a:pt x="41" y="46"/>
                    </a:lnTo>
                    <a:lnTo>
                      <a:pt x="39" y="49"/>
                    </a:lnTo>
                    <a:lnTo>
                      <a:pt x="37" y="52"/>
                    </a:lnTo>
                    <a:lnTo>
                      <a:pt x="35" y="56"/>
                    </a:lnTo>
                    <a:lnTo>
                      <a:pt x="33" y="59"/>
                    </a:lnTo>
                    <a:lnTo>
                      <a:pt x="32" y="63"/>
                    </a:lnTo>
                    <a:lnTo>
                      <a:pt x="32" y="67"/>
                    </a:lnTo>
                    <a:lnTo>
                      <a:pt x="31" y="72"/>
                    </a:lnTo>
                    <a:lnTo>
                      <a:pt x="31" y="304"/>
                    </a:lnTo>
                    <a:close/>
                  </a:path>
                </a:pathLst>
              </a:custGeom>
              <a:solidFill>
                <a:srgbClr val="0000FF"/>
              </a:solidFill>
              <a:ln w="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26" name="Freeform 91"/>
              <p:cNvSpPr>
                <a:spLocks noEditPoints="1"/>
              </p:cNvSpPr>
              <p:nvPr/>
            </p:nvSpPr>
            <p:spPr bwMode="auto">
              <a:xfrm>
                <a:off x="8874992" y="4803776"/>
                <a:ext cx="717550" cy="598488"/>
              </a:xfrm>
              <a:custGeom>
                <a:avLst/>
                <a:gdLst>
                  <a:gd name="T0" fmla="*/ 1 w 452"/>
                  <a:gd name="T1" fmla="*/ 59 h 377"/>
                  <a:gd name="T2" fmla="*/ 9 w 452"/>
                  <a:gd name="T3" fmla="*/ 39 h 377"/>
                  <a:gd name="T4" fmla="*/ 21 w 452"/>
                  <a:gd name="T5" fmla="*/ 22 h 377"/>
                  <a:gd name="T6" fmla="*/ 38 w 452"/>
                  <a:gd name="T7" fmla="*/ 9 h 377"/>
                  <a:gd name="T8" fmla="*/ 58 w 452"/>
                  <a:gd name="T9" fmla="*/ 2 h 377"/>
                  <a:gd name="T10" fmla="*/ 378 w 452"/>
                  <a:gd name="T11" fmla="*/ 0 h 377"/>
                  <a:gd name="T12" fmla="*/ 399 w 452"/>
                  <a:gd name="T13" fmla="*/ 3 h 377"/>
                  <a:gd name="T14" fmla="*/ 419 w 452"/>
                  <a:gd name="T15" fmla="*/ 12 h 377"/>
                  <a:gd name="T16" fmla="*/ 435 w 452"/>
                  <a:gd name="T17" fmla="*/ 26 h 377"/>
                  <a:gd name="T18" fmla="*/ 446 w 452"/>
                  <a:gd name="T19" fmla="*/ 44 h 377"/>
                  <a:gd name="T20" fmla="*/ 451 w 452"/>
                  <a:gd name="T21" fmla="*/ 65 h 377"/>
                  <a:gd name="T22" fmla="*/ 452 w 452"/>
                  <a:gd name="T23" fmla="*/ 310 h 377"/>
                  <a:gd name="T24" fmla="*/ 446 w 452"/>
                  <a:gd name="T25" fmla="*/ 331 h 377"/>
                  <a:gd name="T26" fmla="*/ 436 w 452"/>
                  <a:gd name="T27" fmla="*/ 349 h 377"/>
                  <a:gd name="T28" fmla="*/ 420 w 452"/>
                  <a:gd name="T29" fmla="*/ 364 h 377"/>
                  <a:gd name="T30" fmla="*/ 401 w 452"/>
                  <a:gd name="T31" fmla="*/ 373 h 377"/>
                  <a:gd name="T32" fmla="*/ 379 w 452"/>
                  <a:gd name="T33" fmla="*/ 377 h 377"/>
                  <a:gd name="T34" fmla="*/ 60 w 452"/>
                  <a:gd name="T35" fmla="*/ 376 h 377"/>
                  <a:gd name="T36" fmla="*/ 39 w 452"/>
                  <a:gd name="T37" fmla="*/ 368 h 377"/>
                  <a:gd name="T38" fmla="*/ 22 w 452"/>
                  <a:gd name="T39" fmla="*/ 356 h 377"/>
                  <a:gd name="T40" fmla="*/ 9 w 452"/>
                  <a:gd name="T41" fmla="*/ 339 h 377"/>
                  <a:gd name="T42" fmla="*/ 2 w 452"/>
                  <a:gd name="T43" fmla="*/ 319 h 377"/>
                  <a:gd name="T44" fmla="*/ 0 w 452"/>
                  <a:gd name="T45" fmla="*/ 73 h 377"/>
                  <a:gd name="T46" fmla="*/ 32 w 452"/>
                  <a:gd name="T47" fmla="*/ 311 h 377"/>
                  <a:gd name="T48" fmla="*/ 36 w 452"/>
                  <a:gd name="T49" fmla="*/ 323 h 377"/>
                  <a:gd name="T50" fmla="*/ 43 w 452"/>
                  <a:gd name="T51" fmla="*/ 332 h 377"/>
                  <a:gd name="T52" fmla="*/ 53 w 452"/>
                  <a:gd name="T53" fmla="*/ 340 h 377"/>
                  <a:gd name="T54" fmla="*/ 64 w 452"/>
                  <a:gd name="T55" fmla="*/ 344 h 377"/>
                  <a:gd name="T56" fmla="*/ 378 w 452"/>
                  <a:gd name="T57" fmla="*/ 345 h 377"/>
                  <a:gd name="T58" fmla="*/ 390 w 452"/>
                  <a:gd name="T59" fmla="*/ 344 h 377"/>
                  <a:gd name="T60" fmla="*/ 401 w 452"/>
                  <a:gd name="T61" fmla="*/ 339 h 377"/>
                  <a:gd name="T62" fmla="*/ 410 w 452"/>
                  <a:gd name="T63" fmla="*/ 331 h 377"/>
                  <a:gd name="T64" fmla="*/ 417 w 452"/>
                  <a:gd name="T65" fmla="*/ 321 h 377"/>
                  <a:gd name="T66" fmla="*/ 420 w 452"/>
                  <a:gd name="T67" fmla="*/ 309 h 377"/>
                  <a:gd name="T68" fmla="*/ 420 w 452"/>
                  <a:gd name="T69" fmla="*/ 70 h 377"/>
                  <a:gd name="T70" fmla="*/ 417 w 452"/>
                  <a:gd name="T71" fmla="*/ 58 h 377"/>
                  <a:gd name="T72" fmla="*/ 411 w 452"/>
                  <a:gd name="T73" fmla="*/ 47 h 377"/>
                  <a:gd name="T74" fmla="*/ 403 w 452"/>
                  <a:gd name="T75" fmla="*/ 39 h 377"/>
                  <a:gd name="T76" fmla="*/ 392 w 452"/>
                  <a:gd name="T77" fmla="*/ 34 h 377"/>
                  <a:gd name="T78" fmla="*/ 378 w 452"/>
                  <a:gd name="T79" fmla="*/ 31 h 377"/>
                  <a:gd name="T80" fmla="*/ 66 w 452"/>
                  <a:gd name="T81" fmla="*/ 32 h 377"/>
                  <a:gd name="T82" fmla="*/ 54 w 452"/>
                  <a:gd name="T83" fmla="*/ 36 h 377"/>
                  <a:gd name="T84" fmla="*/ 45 w 452"/>
                  <a:gd name="T85" fmla="*/ 43 h 377"/>
                  <a:gd name="T86" fmla="*/ 37 w 452"/>
                  <a:gd name="T87" fmla="*/ 53 h 377"/>
                  <a:gd name="T88" fmla="*/ 33 w 452"/>
                  <a:gd name="T89" fmla="*/ 64 h 377"/>
                  <a:gd name="T90" fmla="*/ 32 w 452"/>
                  <a:gd name="T91" fmla="*/ 303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52" h="377">
                    <a:moveTo>
                      <a:pt x="0" y="73"/>
                    </a:moveTo>
                    <a:lnTo>
                      <a:pt x="0" y="66"/>
                    </a:lnTo>
                    <a:lnTo>
                      <a:pt x="1" y="59"/>
                    </a:lnTo>
                    <a:lnTo>
                      <a:pt x="3" y="52"/>
                    </a:lnTo>
                    <a:lnTo>
                      <a:pt x="6" y="45"/>
                    </a:lnTo>
                    <a:lnTo>
                      <a:pt x="9" y="39"/>
                    </a:lnTo>
                    <a:lnTo>
                      <a:pt x="12" y="33"/>
                    </a:lnTo>
                    <a:lnTo>
                      <a:pt x="16" y="27"/>
                    </a:lnTo>
                    <a:lnTo>
                      <a:pt x="21" y="22"/>
                    </a:lnTo>
                    <a:lnTo>
                      <a:pt x="26" y="17"/>
                    </a:lnTo>
                    <a:lnTo>
                      <a:pt x="32" y="13"/>
                    </a:lnTo>
                    <a:lnTo>
                      <a:pt x="38" y="9"/>
                    </a:lnTo>
                    <a:lnTo>
                      <a:pt x="44" y="6"/>
                    </a:lnTo>
                    <a:lnTo>
                      <a:pt x="51" y="3"/>
                    </a:lnTo>
                    <a:lnTo>
                      <a:pt x="58" y="2"/>
                    </a:lnTo>
                    <a:lnTo>
                      <a:pt x="65" y="0"/>
                    </a:lnTo>
                    <a:lnTo>
                      <a:pt x="73" y="0"/>
                    </a:lnTo>
                    <a:lnTo>
                      <a:pt x="378" y="0"/>
                    </a:lnTo>
                    <a:lnTo>
                      <a:pt x="385" y="0"/>
                    </a:lnTo>
                    <a:lnTo>
                      <a:pt x="393" y="1"/>
                    </a:lnTo>
                    <a:lnTo>
                      <a:pt x="399" y="3"/>
                    </a:lnTo>
                    <a:lnTo>
                      <a:pt x="406" y="5"/>
                    </a:lnTo>
                    <a:lnTo>
                      <a:pt x="413" y="8"/>
                    </a:lnTo>
                    <a:lnTo>
                      <a:pt x="419" y="12"/>
                    </a:lnTo>
                    <a:lnTo>
                      <a:pt x="425" y="16"/>
                    </a:lnTo>
                    <a:lnTo>
                      <a:pt x="430" y="21"/>
                    </a:lnTo>
                    <a:lnTo>
                      <a:pt x="435" y="26"/>
                    </a:lnTo>
                    <a:lnTo>
                      <a:pt x="439" y="32"/>
                    </a:lnTo>
                    <a:lnTo>
                      <a:pt x="443" y="38"/>
                    </a:lnTo>
                    <a:lnTo>
                      <a:pt x="446" y="44"/>
                    </a:lnTo>
                    <a:lnTo>
                      <a:pt x="448" y="51"/>
                    </a:lnTo>
                    <a:lnTo>
                      <a:pt x="450" y="58"/>
                    </a:lnTo>
                    <a:lnTo>
                      <a:pt x="451" y="65"/>
                    </a:lnTo>
                    <a:lnTo>
                      <a:pt x="452" y="72"/>
                    </a:lnTo>
                    <a:lnTo>
                      <a:pt x="452" y="303"/>
                    </a:lnTo>
                    <a:lnTo>
                      <a:pt x="452" y="310"/>
                    </a:lnTo>
                    <a:lnTo>
                      <a:pt x="451" y="317"/>
                    </a:lnTo>
                    <a:lnTo>
                      <a:pt x="449" y="325"/>
                    </a:lnTo>
                    <a:lnTo>
                      <a:pt x="446" y="331"/>
                    </a:lnTo>
                    <a:lnTo>
                      <a:pt x="443" y="338"/>
                    </a:lnTo>
                    <a:lnTo>
                      <a:pt x="440" y="344"/>
                    </a:lnTo>
                    <a:lnTo>
                      <a:pt x="436" y="349"/>
                    </a:lnTo>
                    <a:lnTo>
                      <a:pt x="431" y="355"/>
                    </a:lnTo>
                    <a:lnTo>
                      <a:pt x="426" y="360"/>
                    </a:lnTo>
                    <a:lnTo>
                      <a:pt x="420" y="364"/>
                    </a:lnTo>
                    <a:lnTo>
                      <a:pt x="414" y="368"/>
                    </a:lnTo>
                    <a:lnTo>
                      <a:pt x="408" y="371"/>
                    </a:lnTo>
                    <a:lnTo>
                      <a:pt x="401" y="373"/>
                    </a:lnTo>
                    <a:lnTo>
                      <a:pt x="394" y="375"/>
                    </a:lnTo>
                    <a:lnTo>
                      <a:pt x="387" y="376"/>
                    </a:lnTo>
                    <a:lnTo>
                      <a:pt x="379" y="377"/>
                    </a:lnTo>
                    <a:lnTo>
                      <a:pt x="73" y="377"/>
                    </a:lnTo>
                    <a:lnTo>
                      <a:pt x="67" y="376"/>
                    </a:lnTo>
                    <a:lnTo>
                      <a:pt x="60" y="376"/>
                    </a:lnTo>
                    <a:lnTo>
                      <a:pt x="52" y="374"/>
                    </a:lnTo>
                    <a:lnTo>
                      <a:pt x="46" y="371"/>
                    </a:lnTo>
                    <a:lnTo>
                      <a:pt x="39" y="368"/>
                    </a:lnTo>
                    <a:lnTo>
                      <a:pt x="33" y="365"/>
                    </a:lnTo>
                    <a:lnTo>
                      <a:pt x="27" y="361"/>
                    </a:lnTo>
                    <a:lnTo>
                      <a:pt x="22" y="356"/>
                    </a:lnTo>
                    <a:lnTo>
                      <a:pt x="17" y="351"/>
                    </a:lnTo>
                    <a:lnTo>
                      <a:pt x="13" y="345"/>
                    </a:lnTo>
                    <a:lnTo>
                      <a:pt x="9" y="339"/>
                    </a:lnTo>
                    <a:lnTo>
                      <a:pt x="6" y="333"/>
                    </a:lnTo>
                    <a:lnTo>
                      <a:pt x="4" y="326"/>
                    </a:lnTo>
                    <a:lnTo>
                      <a:pt x="2" y="319"/>
                    </a:lnTo>
                    <a:lnTo>
                      <a:pt x="1" y="312"/>
                    </a:lnTo>
                    <a:lnTo>
                      <a:pt x="0" y="304"/>
                    </a:lnTo>
                    <a:lnTo>
                      <a:pt x="0" y="73"/>
                    </a:lnTo>
                    <a:close/>
                    <a:moveTo>
                      <a:pt x="32" y="303"/>
                    </a:moveTo>
                    <a:lnTo>
                      <a:pt x="32" y="307"/>
                    </a:lnTo>
                    <a:lnTo>
                      <a:pt x="32" y="311"/>
                    </a:lnTo>
                    <a:lnTo>
                      <a:pt x="33" y="315"/>
                    </a:lnTo>
                    <a:lnTo>
                      <a:pt x="35" y="319"/>
                    </a:lnTo>
                    <a:lnTo>
                      <a:pt x="36" y="323"/>
                    </a:lnTo>
                    <a:lnTo>
                      <a:pt x="38" y="326"/>
                    </a:lnTo>
                    <a:lnTo>
                      <a:pt x="41" y="329"/>
                    </a:lnTo>
                    <a:lnTo>
                      <a:pt x="43" y="332"/>
                    </a:lnTo>
                    <a:lnTo>
                      <a:pt x="46" y="335"/>
                    </a:lnTo>
                    <a:lnTo>
                      <a:pt x="49" y="338"/>
                    </a:lnTo>
                    <a:lnTo>
                      <a:pt x="53" y="340"/>
                    </a:lnTo>
                    <a:lnTo>
                      <a:pt x="56" y="342"/>
                    </a:lnTo>
                    <a:lnTo>
                      <a:pt x="60" y="343"/>
                    </a:lnTo>
                    <a:lnTo>
                      <a:pt x="64" y="344"/>
                    </a:lnTo>
                    <a:lnTo>
                      <a:pt x="68" y="345"/>
                    </a:lnTo>
                    <a:lnTo>
                      <a:pt x="73" y="345"/>
                    </a:lnTo>
                    <a:lnTo>
                      <a:pt x="378" y="345"/>
                    </a:lnTo>
                    <a:lnTo>
                      <a:pt x="382" y="345"/>
                    </a:lnTo>
                    <a:lnTo>
                      <a:pt x="386" y="345"/>
                    </a:lnTo>
                    <a:lnTo>
                      <a:pt x="390" y="344"/>
                    </a:lnTo>
                    <a:lnTo>
                      <a:pt x="394" y="342"/>
                    </a:lnTo>
                    <a:lnTo>
                      <a:pt x="398" y="341"/>
                    </a:lnTo>
                    <a:lnTo>
                      <a:pt x="401" y="339"/>
                    </a:lnTo>
                    <a:lnTo>
                      <a:pt x="404" y="336"/>
                    </a:lnTo>
                    <a:lnTo>
                      <a:pt x="408" y="333"/>
                    </a:lnTo>
                    <a:lnTo>
                      <a:pt x="410" y="331"/>
                    </a:lnTo>
                    <a:lnTo>
                      <a:pt x="413" y="327"/>
                    </a:lnTo>
                    <a:lnTo>
                      <a:pt x="415" y="324"/>
                    </a:lnTo>
                    <a:lnTo>
                      <a:pt x="417" y="321"/>
                    </a:lnTo>
                    <a:lnTo>
                      <a:pt x="418" y="317"/>
                    </a:lnTo>
                    <a:lnTo>
                      <a:pt x="419" y="313"/>
                    </a:lnTo>
                    <a:lnTo>
                      <a:pt x="420" y="309"/>
                    </a:lnTo>
                    <a:lnTo>
                      <a:pt x="420" y="303"/>
                    </a:lnTo>
                    <a:lnTo>
                      <a:pt x="420" y="74"/>
                    </a:lnTo>
                    <a:lnTo>
                      <a:pt x="420" y="70"/>
                    </a:lnTo>
                    <a:lnTo>
                      <a:pt x="420" y="66"/>
                    </a:lnTo>
                    <a:lnTo>
                      <a:pt x="419" y="61"/>
                    </a:lnTo>
                    <a:lnTo>
                      <a:pt x="417" y="58"/>
                    </a:lnTo>
                    <a:lnTo>
                      <a:pt x="416" y="54"/>
                    </a:lnTo>
                    <a:lnTo>
                      <a:pt x="414" y="51"/>
                    </a:lnTo>
                    <a:lnTo>
                      <a:pt x="411" y="47"/>
                    </a:lnTo>
                    <a:lnTo>
                      <a:pt x="409" y="44"/>
                    </a:lnTo>
                    <a:lnTo>
                      <a:pt x="406" y="42"/>
                    </a:lnTo>
                    <a:lnTo>
                      <a:pt x="403" y="39"/>
                    </a:lnTo>
                    <a:lnTo>
                      <a:pt x="399" y="37"/>
                    </a:lnTo>
                    <a:lnTo>
                      <a:pt x="396" y="35"/>
                    </a:lnTo>
                    <a:lnTo>
                      <a:pt x="392" y="34"/>
                    </a:lnTo>
                    <a:lnTo>
                      <a:pt x="388" y="32"/>
                    </a:lnTo>
                    <a:lnTo>
                      <a:pt x="384" y="32"/>
                    </a:lnTo>
                    <a:lnTo>
                      <a:pt x="378" y="31"/>
                    </a:lnTo>
                    <a:lnTo>
                      <a:pt x="74" y="31"/>
                    </a:lnTo>
                    <a:lnTo>
                      <a:pt x="70" y="32"/>
                    </a:lnTo>
                    <a:lnTo>
                      <a:pt x="66" y="32"/>
                    </a:lnTo>
                    <a:lnTo>
                      <a:pt x="62" y="33"/>
                    </a:lnTo>
                    <a:lnTo>
                      <a:pt x="58" y="34"/>
                    </a:lnTo>
                    <a:lnTo>
                      <a:pt x="54" y="36"/>
                    </a:lnTo>
                    <a:lnTo>
                      <a:pt x="51" y="38"/>
                    </a:lnTo>
                    <a:lnTo>
                      <a:pt x="47" y="41"/>
                    </a:lnTo>
                    <a:lnTo>
                      <a:pt x="45" y="43"/>
                    </a:lnTo>
                    <a:lnTo>
                      <a:pt x="42" y="46"/>
                    </a:lnTo>
                    <a:lnTo>
                      <a:pt x="39" y="49"/>
                    </a:lnTo>
                    <a:lnTo>
                      <a:pt x="37" y="53"/>
                    </a:lnTo>
                    <a:lnTo>
                      <a:pt x="35" y="56"/>
                    </a:lnTo>
                    <a:lnTo>
                      <a:pt x="34" y="60"/>
                    </a:lnTo>
                    <a:lnTo>
                      <a:pt x="33" y="64"/>
                    </a:lnTo>
                    <a:lnTo>
                      <a:pt x="32" y="68"/>
                    </a:lnTo>
                    <a:lnTo>
                      <a:pt x="32" y="73"/>
                    </a:lnTo>
                    <a:lnTo>
                      <a:pt x="32" y="303"/>
                    </a:lnTo>
                    <a:close/>
                  </a:path>
                </a:pathLst>
              </a:custGeom>
              <a:solidFill>
                <a:srgbClr val="0000FF"/>
              </a:solidFill>
              <a:ln w="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27" name="Freeform 92"/>
              <p:cNvSpPr>
                <a:spLocks noEditPoints="1"/>
              </p:cNvSpPr>
              <p:nvPr/>
            </p:nvSpPr>
            <p:spPr bwMode="auto">
              <a:xfrm>
                <a:off x="9665567" y="4803776"/>
                <a:ext cx="558800" cy="598488"/>
              </a:xfrm>
              <a:custGeom>
                <a:avLst/>
                <a:gdLst>
                  <a:gd name="T0" fmla="*/ 2 w 352"/>
                  <a:gd name="T1" fmla="*/ 56 h 377"/>
                  <a:gd name="T2" fmla="*/ 9 w 352"/>
                  <a:gd name="T3" fmla="*/ 37 h 377"/>
                  <a:gd name="T4" fmla="*/ 20 w 352"/>
                  <a:gd name="T5" fmla="*/ 21 h 377"/>
                  <a:gd name="T6" fmla="*/ 36 w 352"/>
                  <a:gd name="T7" fmla="*/ 9 h 377"/>
                  <a:gd name="T8" fmla="*/ 55 w 352"/>
                  <a:gd name="T9" fmla="*/ 1 h 377"/>
                  <a:gd name="T10" fmla="*/ 283 w 352"/>
                  <a:gd name="T11" fmla="*/ 0 h 377"/>
                  <a:gd name="T12" fmla="*/ 303 w 352"/>
                  <a:gd name="T13" fmla="*/ 3 h 377"/>
                  <a:gd name="T14" fmla="*/ 321 w 352"/>
                  <a:gd name="T15" fmla="*/ 11 h 377"/>
                  <a:gd name="T16" fmla="*/ 336 w 352"/>
                  <a:gd name="T17" fmla="*/ 25 h 377"/>
                  <a:gd name="T18" fmla="*/ 347 w 352"/>
                  <a:gd name="T19" fmla="*/ 41 h 377"/>
                  <a:gd name="T20" fmla="*/ 352 w 352"/>
                  <a:gd name="T21" fmla="*/ 61 h 377"/>
                  <a:gd name="T22" fmla="*/ 352 w 352"/>
                  <a:gd name="T23" fmla="*/ 314 h 377"/>
                  <a:gd name="T24" fmla="*/ 347 w 352"/>
                  <a:gd name="T25" fmla="*/ 334 h 377"/>
                  <a:gd name="T26" fmla="*/ 337 w 352"/>
                  <a:gd name="T27" fmla="*/ 351 h 377"/>
                  <a:gd name="T28" fmla="*/ 323 w 352"/>
                  <a:gd name="T29" fmla="*/ 365 h 377"/>
                  <a:gd name="T30" fmla="*/ 305 w 352"/>
                  <a:gd name="T31" fmla="*/ 373 h 377"/>
                  <a:gd name="T32" fmla="*/ 284 w 352"/>
                  <a:gd name="T33" fmla="*/ 377 h 377"/>
                  <a:gd name="T34" fmla="*/ 57 w 352"/>
                  <a:gd name="T35" fmla="*/ 376 h 377"/>
                  <a:gd name="T36" fmla="*/ 37 w 352"/>
                  <a:gd name="T37" fmla="*/ 369 h 377"/>
                  <a:gd name="T38" fmla="*/ 21 w 352"/>
                  <a:gd name="T39" fmla="*/ 357 h 377"/>
                  <a:gd name="T40" fmla="*/ 9 w 352"/>
                  <a:gd name="T41" fmla="*/ 341 h 377"/>
                  <a:gd name="T42" fmla="*/ 2 w 352"/>
                  <a:gd name="T43" fmla="*/ 322 h 377"/>
                  <a:gd name="T44" fmla="*/ 0 w 352"/>
                  <a:gd name="T45" fmla="*/ 69 h 377"/>
                  <a:gd name="T46" fmla="*/ 33 w 352"/>
                  <a:gd name="T47" fmla="*/ 315 h 377"/>
                  <a:gd name="T48" fmla="*/ 36 w 352"/>
                  <a:gd name="T49" fmla="*/ 325 h 377"/>
                  <a:gd name="T50" fmla="*/ 43 w 352"/>
                  <a:gd name="T51" fmla="*/ 334 h 377"/>
                  <a:gd name="T52" fmla="*/ 51 w 352"/>
                  <a:gd name="T53" fmla="*/ 340 h 377"/>
                  <a:gd name="T54" fmla="*/ 61 w 352"/>
                  <a:gd name="T55" fmla="*/ 344 h 377"/>
                  <a:gd name="T56" fmla="*/ 282 w 352"/>
                  <a:gd name="T57" fmla="*/ 345 h 377"/>
                  <a:gd name="T58" fmla="*/ 294 w 352"/>
                  <a:gd name="T59" fmla="*/ 344 h 377"/>
                  <a:gd name="T60" fmla="*/ 304 w 352"/>
                  <a:gd name="T61" fmla="*/ 339 h 377"/>
                  <a:gd name="T62" fmla="*/ 312 w 352"/>
                  <a:gd name="T63" fmla="*/ 332 h 377"/>
                  <a:gd name="T64" fmla="*/ 318 w 352"/>
                  <a:gd name="T65" fmla="*/ 323 h 377"/>
                  <a:gd name="T66" fmla="*/ 321 w 352"/>
                  <a:gd name="T67" fmla="*/ 312 h 377"/>
                  <a:gd name="T68" fmla="*/ 321 w 352"/>
                  <a:gd name="T69" fmla="*/ 66 h 377"/>
                  <a:gd name="T70" fmla="*/ 318 w 352"/>
                  <a:gd name="T71" fmla="*/ 55 h 377"/>
                  <a:gd name="T72" fmla="*/ 313 w 352"/>
                  <a:gd name="T73" fmla="*/ 46 h 377"/>
                  <a:gd name="T74" fmla="*/ 305 w 352"/>
                  <a:gd name="T75" fmla="*/ 38 h 377"/>
                  <a:gd name="T76" fmla="*/ 295 w 352"/>
                  <a:gd name="T77" fmla="*/ 34 h 377"/>
                  <a:gd name="T78" fmla="*/ 283 w 352"/>
                  <a:gd name="T79" fmla="*/ 31 h 377"/>
                  <a:gd name="T80" fmla="*/ 63 w 352"/>
                  <a:gd name="T81" fmla="*/ 32 h 377"/>
                  <a:gd name="T82" fmla="*/ 52 w 352"/>
                  <a:gd name="T83" fmla="*/ 36 h 377"/>
                  <a:gd name="T84" fmla="*/ 44 w 352"/>
                  <a:gd name="T85" fmla="*/ 42 h 377"/>
                  <a:gd name="T86" fmla="*/ 37 w 352"/>
                  <a:gd name="T87" fmla="*/ 51 h 377"/>
                  <a:gd name="T88" fmla="*/ 33 w 352"/>
                  <a:gd name="T89" fmla="*/ 61 h 377"/>
                  <a:gd name="T90" fmla="*/ 32 w 352"/>
                  <a:gd name="T91" fmla="*/ 30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2" h="377">
                    <a:moveTo>
                      <a:pt x="0" y="69"/>
                    </a:moveTo>
                    <a:lnTo>
                      <a:pt x="1" y="63"/>
                    </a:lnTo>
                    <a:lnTo>
                      <a:pt x="2" y="56"/>
                    </a:lnTo>
                    <a:lnTo>
                      <a:pt x="3" y="49"/>
                    </a:lnTo>
                    <a:lnTo>
                      <a:pt x="6" y="43"/>
                    </a:lnTo>
                    <a:lnTo>
                      <a:pt x="9" y="37"/>
                    </a:lnTo>
                    <a:lnTo>
                      <a:pt x="12" y="31"/>
                    </a:lnTo>
                    <a:lnTo>
                      <a:pt x="16" y="26"/>
                    </a:lnTo>
                    <a:lnTo>
                      <a:pt x="20" y="21"/>
                    </a:lnTo>
                    <a:lnTo>
                      <a:pt x="25" y="16"/>
                    </a:lnTo>
                    <a:lnTo>
                      <a:pt x="30" y="12"/>
                    </a:lnTo>
                    <a:lnTo>
                      <a:pt x="36" y="9"/>
                    </a:lnTo>
                    <a:lnTo>
                      <a:pt x="42" y="6"/>
                    </a:lnTo>
                    <a:lnTo>
                      <a:pt x="48" y="3"/>
                    </a:lnTo>
                    <a:lnTo>
                      <a:pt x="55" y="1"/>
                    </a:lnTo>
                    <a:lnTo>
                      <a:pt x="62" y="0"/>
                    </a:lnTo>
                    <a:lnTo>
                      <a:pt x="69" y="0"/>
                    </a:lnTo>
                    <a:lnTo>
                      <a:pt x="283" y="0"/>
                    </a:lnTo>
                    <a:lnTo>
                      <a:pt x="290" y="0"/>
                    </a:lnTo>
                    <a:lnTo>
                      <a:pt x="296" y="1"/>
                    </a:lnTo>
                    <a:lnTo>
                      <a:pt x="303" y="3"/>
                    </a:lnTo>
                    <a:lnTo>
                      <a:pt x="310" y="5"/>
                    </a:lnTo>
                    <a:lnTo>
                      <a:pt x="316" y="8"/>
                    </a:lnTo>
                    <a:lnTo>
                      <a:pt x="321" y="11"/>
                    </a:lnTo>
                    <a:lnTo>
                      <a:pt x="327" y="15"/>
                    </a:lnTo>
                    <a:lnTo>
                      <a:pt x="332" y="20"/>
                    </a:lnTo>
                    <a:lnTo>
                      <a:pt x="336" y="25"/>
                    </a:lnTo>
                    <a:lnTo>
                      <a:pt x="340" y="30"/>
                    </a:lnTo>
                    <a:lnTo>
                      <a:pt x="344" y="36"/>
                    </a:lnTo>
                    <a:lnTo>
                      <a:pt x="347" y="41"/>
                    </a:lnTo>
                    <a:lnTo>
                      <a:pt x="349" y="48"/>
                    </a:lnTo>
                    <a:lnTo>
                      <a:pt x="351" y="55"/>
                    </a:lnTo>
                    <a:lnTo>
                      <a:pt x="352" y="61"/>
                    </a:lnTo>
                    <a:lnTo>
                      <a:pt x="352" y="68"/>
                    </a:lnTo>
                    <a:lnTo>
                      <a:pt x="352" y="308"/>
                    </a:lnTo>
                    <a:lnTo>
                      <a:pt x="352" y="314"/>
                    </a:lnTo>
                    <a:lnTo>
                      <a:pt x="351" y="321"/>
                    </a:lnTo>
                    <a:lnTo>
                      <a:pt x="350" y="327"/>
                    </a:lnTo>
                    <a:lnTo>
                      <a:pt x="347" y="334"/>
                    </a:lnTo>
                    <a:lnTo>
                      <a:pt x="344" y="340"/>
                    </a:lnTo>
                    <a:lnTo>
                      <a:pt x="341" y="346"/>
                    </a:lnTo>
                    <a:lnTo>
                      <a:pt x="337" y="351"/>
                    </a:lnTo>
                    <a:lnTo>
                      <a:pt x="333" y="356"/>
                    </a:lnTo>
                    <a:lnTo>
                      <a:pt x="328" y="361"/>
                    </a:lnTo>
                    <a:lnTo>
                      <a:pt x="323" y="365"/>
                    </a:lnTo>
                    <a:lnTo>
                      <a:pt x="317" y="368"/>
                    </a:lnTo>
                    <a:lnTo>
                      <a:pt x="311" y="371"/>
                    </a:lnTo>
                    <a:lnTo>
                      <a:pt x="305" y="373"/>
                    </a:lnTo>
                    <a:lnTo>
                      <a:pt x="298" y="375"/>
                    </a:lnTo>
                    <a:lnTo>
                      <a:pt x="291" y="376"/>
                    </a:lnTo>
                    <a:lnTo>
                      <a:pt x="284" y="377"/>
                    </a:lnTo>
                    <a:lnTo>
                      <a:pt x="70" y="377"/>
                    </a:lnTo>
                    <a:lnTo>
                      <a:pt x="63" y="377"/>
                    </a:lnTo>
                    <a:lnTo>
                      <a:pt x="57" y="376"/>
                    </a:lnTo>
                    <a:lnTo>
                      <a:pt x="50" y="374"/>
                    </a:lnTo>
                    <a:lnTo>
                      <a:pt x="43" y="372"/>
                    </a:lnTo>
                    <a:lnTo>
                      <a:pt x="37" y="369"/>
                    </a:lnTo>
                    <a:lnTo>
                      <a:pt x="32" y="366"/>
                    </a:lnTo>
                    <a:lnTo>
                      <a:pt x="26" y="362"/>
                    </a:lnTo>
                    <a:lnTo>
                      <a:pt x="21" y="357"/>
                    </a:lnTo>
                    <a:lnTo>
                      <a:pt x="17" y="352"/>
                    </a:lnTo>
                    <a:lnTo>
                      <a:pt x="13" y="347"/>
                    </a:lnTo>
                    <a:lnTo>
                      <a:pt x="9" y="341"/>
                    </a:lnTo>
                    <a:lnTo>
                      <a:pt x="6" y="335"/>
                    </a:lnTo>
                    <a:lnTo>
                      <a:pt x="4" y="329"/>
                    </a:lnTo>
                    <a:lnTo>
                      <a:pt x="2" y="322"/>
                    </a:lnTo>
                    <a:lnTo>
                      <a:pt x="1" y="316"/>
                    </a:lnTo>
                    <a:lnTo>
                      <a:pt x="1" y="309"/>
                    </a:lnTo>
                    <a:lnTo>
                      <a:pt x="0" y="69"/>
                    </a:lnTo>
                    <a:close/>
                    <a:moveTo>
                      <a:pt x="32" y="307"/>
                    </a:moveTo>
                    <a:lnTo>
                      <a:pt x="32" y="311"/>
                    </a:lnTo>
                    <a:lnTo>
                      <a:pt x="33" y="315"/>
                    </a:lnTo>
                    <a:lnTo>
                      <a:pt x="33" y="318"/>
                    </a:lnTo>
                    <a:lnTo>
                      <a:pt x="35" y="322"/>
                    </a:lnTo>
                    <a:lnTo>
                      <a:pt x="36" y="325"/>
                    </a:lnTo>
                    <a:lnTo>
                      <a:pt x="38" y="328"/>
                    </a:lnTo>
                    <a:lnTo>
                      <a:pt x="40" y="331"/>
                    </a:lnTo>
                    <a:lnTo>
                      <a:pt x="43" y="334"/>
                    </a:lnTo>
                    <a:lnTo>
                      <a:pt x="45" y="336"/>
                    </a:lnTo>
                    <a:lnTo>
                      <a:pt x="48" y="339"/>
                    </a:lnTo>
                    <a:lnTo>
                      <a:pt x="51" y="340"/>
                    </a:lnTo>
                    <a:lnTo>
                      <a:pt x="54" y="342"/>
                    </a:lnTo>
                    <a:lnTo>
                      <a:pt x="58" y="343"/>
                    </a:lnTo>
                    <a:lnTo>
                      <a:pt x="61" y="344"/>
                    </a:lnTo>
                    <a:lnTo>
                      <a:pt x="65" y="345"/>
                    </a:lnTo>
                    <a:lnTo>
                      <a:pt x="70" y="345"/>
                    </a:lnTo>
                    <a:lnTo>
                      <a:pt x="282" y="345"/>
                    </a:lnTo>
                    <a:lnTo>
                      <a:pt x="286" y="345"/>
                    </a:lnTo>
                    <a:lnTo>
                      <a:pt x="290" y="345"/>
                    </a:lnTo>
                    <a:lnTo>
                      <a:pt x="294" y="344"/>
                    </a:lnTo>
                    <a:lnTo>
                      <a:pt x="297" y="343"/>
                    </a:lnTo>
                    <a:lnTo>
                      <a:pt x="301" y="341"/>
                    </a:lnTo>
                    <a:lnTo>
                      <a:pt x="304" y="339"/>
                    </a:lnTo>
                    <a:lnTo>
                      <a:pt x="307" y="337"/>
                    </a:lnTo>
                    <a:lnTo>
                      <a:pt x="309" y="335"/>
                    </a:lnTo>
                    <a:lnTo>
                      <a:pt x="312" y="332"/>
                    </a:lnTo>
                    <a:lnTo>
                      <a:pt x="314" y="329"/>
                    </a:lnTo>
                    <a:lnTo>
                      <a:pt x="316" y="326"/>
                    </a:lnTo>
                    <a:lnTo>
                      <a:pt x="318" y="323"/>
                    </a:lnTo>
                    <a:lnTo>
                      <a:pt x="319" y="320"/>
                    </a:lnTo>
                    <a:lnTo>
                      <a:pt x="320" y="316"/>
                    </a:lnTo>
                    <a:lnTo>
                      <a:pt x="321" y="312"/>
                    </a:lnTo>
                    <a:lnTo>
                      <a:pt x="321" y="308"/>
                    </a:lnTo>
                    <a:lnTo>
                      <a:pt x="321" y="70"/>
                    </a:lnTo>
                    <a:lnTo>
                      <a:pt x="321" y="66"/>
                    </a:lnTo>
                    <a:lnTo>
                      <a:pt x="320" y="62"/>
                    </a:lnTo>
                    <a:lnTo>
                      <a:pt x="320" y="59"/>
                    </a:lnTo>
                    <a:lnTo>
                      <a:pt x="318" y="55"/>
                    </a:lnTo>
                    <a:lnTo>
                      <a:pt x="317" y="52"/>
                    </a:lnTo>
                    <a:lnTo>
                      <a:pt x="315" y="49"/>
                    </a:lnTo>
                    <a:lnTo>
                      <a:pt x="313" y="46"/>
                    </a:lnTo>
                    <a:lnTo>
                      <a:pt x="310" y="43"/>
                    </a:lnTo>
                    <a:lnTo>
                      <a:pt x="308" y="41"/>
                    </a:lnTo>
                    <a:lnTo>
                      <a:pt x="305" y="38"/>
                    </a:lnTo>
                    <a:lnTo>
                      <a:pt x="302" y="36"/>
                    </a:lnTo>
                    <a:lnTo>
                      <a:pt x="299" y="35"/>
                    </a:lnTo>
                    <a:lnTo>
                      <a:pt x="295" y="34"/>
                    </a:lnTo>
                    <a:lnTo>
                      <a:pt x="292" y="32"/>
                    </a:lnTo>
                    <a:lnTo>
                      <a:pt x="288" y="32"/>
                    </a:lnTo>
                    <a:lnTo>
                      <a:pt x="283" y="31"/>
                    </a:lnTo>
                    <a:lnTo>
                      <a:pt x="71" y="31"/>
                    </a:lnTo>
                    <a:lnTo>
                      <a:pt x="67" y="32"/>
                    </a:lnTo>
                    <a:lnTo>
                      <a:pt x="63" y="32"/>
                    </a:lnTo>
                    <a:lnTo>
                      <a:pt x="59" y="33"/>
                    </a:lnTo>
                    <a:lnTo>
                      <a:pt x="56" y="34"/>
                    </a:lnTo>
                    <a:lnTo>
                      <a:pt x="52" y="36"/>
                    </a:lnTo>
                    <a:lnTo>
                      <a:pt x="50" y="37"/>
                    </a:lnTo>
                    <a:lnTo>
                      <a:pt x="46" y="40"/>
                    </a:lnTo>
                    <a:lnTo>
                      <a:pt x="44" y="42"/>
                    </a:lnTo>
                    <a:lnTo>
                      <a:pt x="41" y="45"/>
                    </a:lnTo>
                    <a:lnTo>
                      <a:pt x="39" y="47"/>
                    </a:lnTo>
                    <a:lnTo>
                      <a:pt x="37" y="51"/>
                    </a:lnTo>
                    <a:lnTo>
                      <a:pt x="35" y="54"/>
                    </a:lnTo>
                    <a:lnTo>
                      <a:pt x="34" y="57"/>
                    </a:lnTo>
                    <a:lnTo>
                      <a:pt x="33" y="61"/>
                    </a:lnTo>
                    <a:lnTo>
                      <a:pt x="32" y="65"/>
                    </a:lnTo>
                    <a:lnTo>
                      <a:pt x="32" y="69"/>
                    </a:lnTo>
                    <a:lnTo>
                      <a:pt x="32" y="307"/>
                    </a:lnTo>
                    <a:close/>
                  </a:path>
                </a:pathLst>
              </a:custGeom>
              <a:solidFill>
                <a:srgbClr val="0000FF"/>
              </a:solidFill>
              <a:ln w="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30" name="Rectangle 95"/>
              <p:cNvSpPr>
                <a:spLocks noChangeArrowheads="1"/>
              </p:cNvSpPr>
              <p:nvPr/>
            </p:nvSpPr>
            <p:spPr bwMode="auto">
              <a:xfrm>
                <a:off x="5055467" y="4875213"/>
                <a:ext cx="7938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31" name="Rectangle 96"/>
              <p:cNvSpPr>
                <a:spLocks noChangeArrowheads="1"/>
              </p:cNvSpPr>
              <p:nvPr/>
            </p:nvSpPr>
            <p:spPr bwMode="auto">
              <a:xfrm>
                <a:off x="5587280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32" name="Rectangle 97"/>
              <p:cNvSpPr>
                <a:spLocks noChangeArrowheads="1"/>
              </p:cNvSpPr>
              <p:nvPr/>
            </p:nvSpPr>
            <p:spPr bwMode="auto">
              <a:xfrm>
                <a:off x="5055467" y="4875213"/>
                <a:ext cx="542925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33" name="Rectangle 98"/>
              <p:cNvSpPr>
                <a:spLocks noChangeArrowheads="1"/>
              </p:cNvSpPr>
              <p:nvPr/>
            </p:nvSpPr>
            <p:spPr bwMode="auto">
              <a:xfrm>
                <a:off x="5055467" y="5308601"/>
                <a:ext cx="542925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34" name="Rectangle 99"/>
              <p:cNvSpPr>
                <a:spLocks noChangeArrowheads="1"/>
              </p:cNvSpPr>
              <p:nvPr/>
            </p:nvSpPr>
            <p:spPr bwMode="auto">
              <a:xfrm>
                <a:off x="5185642" y="4932363"/>
                <a:ext cx="40640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12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35" name="Rectangle 100"/>
              <p:cNvSpPr>
                <a:spLocks noChangeArrowheads="1"/>
              </p:cNvSpPr>
              <p:nvPr/>
            </p:nvSpPr>
            <p:spPr bwMode="auto">
              <a:xfrm>
                <a:off x="5711105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36" name="Rectangle 101"/>
              <p:cNvSpPr>
                <a:spLocks noChangeArrowheads="1"/>
              </p:cNvSpPr>
              <p:nvPr/>
            </p:nvSpPr>
            <p:spPr bwMode="auto">
              <a:xfrm>
                <a:off x="6211167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37" name="Rectangle 102"/>
              <p:cNvSpPr>
                <a:spLocks noChangeArrowheads="1"/>
              </p:cNvSpPr>
              <p:nvPr/>
            </p:nvSpPr>
            <p:spPr bwMode="auto">
              <a:xfrm>
                <a:off x="5711105" y="4875213"/>
                <a:ext cx="511175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38" name="Rectangle 103"/>
              <p:cNvSpPr>
                <a:spLocks noChangeArrowheads="1"/>
              </p:cNvSpPr>
              <p:nvPr/>
            </p:nvSpPr>
            <p:spPr bwMode="auto">
              <a:xfrm>
                <a:off x="5711105" y="5308601"/>
                <a:ext cx="511175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39" name="Rectangle 104"/>
              <p:cNvSpPr>
                <a:spLocks noChangeArrowheads="1"/>
              </p:cNvSpPr>
              <p:nvPr/>
            </p:nvSpPr>
            <p:spPr bwMode="auto">
              <a:xfrm>
                <a:off x="5825405" y="4932363"/>
                <a:ext cx="40640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19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40" name="Rectangle 105"/>
              <p:cNvSpPr>
                <a:spLocks noChangeArrowheads="1"/>
              </p:cNvSpPr>
              <p:nvPr/>
            </p:nvSpPr>
            <p:spPr bwMode="auto">
              <a:xfrm>
                <a:off x="6328642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41" name="Rectangle 106"/>
              <p:cNvSpPr>
                <a:spLocks noChangeArrowheads="1"/>
              </p:cNvSpPr>
              <p:nvPr/>
            </p:nvSpPr>
            <p:spPr bwMode="auto">
              <a:xfrm>
                <a:off x="6858867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42" name="Rectangle 107"/>
              <p:cNvSpPr>
                <a:spLocks noChangeArrowheads="1"/>
              </p:cNvSpPr>
              <p:nvPr/>
            </p:nvSpPr>
            <p:spPr bwMode="auto">
              <a:xfrm>
                <a:off x="6328642" y="4875213"/>
                <a:ext cx="541338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43" name="Rectangle 108"/>
              <p:cNvSpPr>
                <a:spLocks noChangeArrowheads="1"/>
              </p:cNvSpPr>
              <p:nvPr/>
            </p:nvSpPr>
            <p:spPr bwMode="auto">
              <a:xfrm>
                <a:off x="6328642" y="5308601"/>
                <a:ext cx="541338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44" name="Rectangle 109"/>
              <p:cNvSpPr>
                <a:spLocks noChangeArrowheads="1"/>
              </p:cNvSpPr>
              <p:nvPr/>
            </p:nvSpPr>
            <p:spPr bwMode="auto">
              <a:xfrm>
                <a:off x="6528667" y="4932363"/>
                <a:ext cx="2603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3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45" name="Rectangle 110"/>
              <p:cNvSpPr>
                <a:spLocks noChangeArrowheads="1"/>
              </p:cNvSpPr>
              <p:nvPr/>
            </p:nvSpPr>
            <p:spPr bwMode="auto">
              <a:xfrm>
                <a:off x="6941417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46" name="Rectangle 111"/>
              <p:cNvSpPr>
                <a:spLocks noChangeArrowheads="1"/>
              </p:cNvSpPr>
              <p:nvPr/>
            </p:nvSpPr>
            <p:spPr bwMode="auto">
              <a:xfrm>
                <a:off x="7443067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47" name="Rectangle 112"/>
              <p:cNvSpPr>
                <a:spLocks noChangeArrowheads="1"/>
              </p:cNvSpPr>
              <p:nvPr/>
            </p:nvSpPr>
            <p:spPr bwMode="auto">
              <a:xfrm>
                <a:off x="6941417" y="4875213"/>
                <a:ext cx="512763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48" name="Rectangle 113"/>
              <p:cNvSpPr>
                <a:spLocks noChangeArrowheads="1"/>
              </p:cNvSpPr>
              <p:nvPr/>
            </p:nvSpPr>
            <p:spPr bwMode="auto">
              <a:xfrm>
                <a:off x="6941417" y="5308601"/>
                <a:ext cx="512763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49" name="Rectangle 114"/>
              <p:cNvSpPr>
                <a:spLocks noChangeArrowheads="1"/>
              </p:cNvSpPr>
              <p:nvPr/>
            </p:nvSpPr>
            <p:spPr bwMode="auto">
              <a:xfrm>
                <a:off x="7127155" y="4932363"/>
                <a:ext cx="2603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8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50" name="Rectangle 115"/>
              <p:cNvSpPr>
                <a:spLocks noChangeArrowheads="1"/>
              </p:cNvSpPr>
              <p:nvPr/>
            </p:nvSpPr>
            <p:spPr bwMode="auto">
              <a:xfrm>
                <a:off x="7609755" y="4875213"/>
                <a:ext cx="7938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51" name="Rectangle 116"/>
              <p:cNvSpPr>
                <a:spLocks noChangeArrowheads="1"/>
              </p:cNvSpPr>
              <p:nvPr/>
            </p:nvSpPr>
            <p:spPr bwMode="auto">
              <a:xfrm>
                <a:off x="8139980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52" name="Rectangle 117"/>
              <p:cNvSpPr>
                <a:spLocks noChangeArrowheads="1"/>
              </p:cNvSpPr>
              <p:nvPr/>
            </p:nvSpPr>
            <p:spPr bwMode="auto">
              <a:xfrm>
                <a:off x="7609755" y="4875213"/>
                <a:ext cx="541338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53" name="Rectangle 118"/>
              <p:cNvSpPr>
                <a:spLocks noChangeArrowheads="1"/>
              </p:cNvSpPr>
              <p:nvPr/>
            </p:nvSpPr>
            <p:spPr bwMode="auto">
              <a:xfrm>
                <a:off x="7609755" y="5308601"/>
                <a:ext cx="541338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54" name="Rectangle 119"/>
              <p:cNvSpPr>
                <a:spLocks noChangeArrowheads="1"/>
              </p:cNvSpPr>
              <p:nvPr/>
            </p:nvSpPr>
            <p:spPr bwMode="auto">
              <a:xfrm>
                <a:off x="7739930" y="4932363"/>
                <a:ext cx="40640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25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55" name="Rectangle 120"/>
              <p:cNvSpPr>
                <a:spLocks noChangeArrowheads="1"/>
              </p:cNvSpPr>
              <p:nvPr/>
            </p:nvSpPr>
            <p:spPr bwMode="auto">
              <a:xfrm>
                <a:off x="8265392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56" name="Rectangle 121"/>
              <p:cNvSpPr>
                <a:spLocks noChangeArrowheads="1"/>
              </p:cNvSpPr>
              <p:nvPr/>
            </p:nvSpPr>
            <p:spPr bwMode="auto">
              <a:xfrm>
                <a:off x="8765455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57" name="Rectangle 122"/>
              <p:cNvSpPr>
                <a:spLocks noChangeArrowheads="1"/>
              </p:cNvSpPr>
              <p:nvPr/>
            </p:nvSpPr>
            <p:spPr bwMode="auto">
              <a:xfrm>
                <a:off x="8265392" y="4875213"/>
                <a:ext cx="511175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58" name="Rectangle 123"/>
              <p:cNvSpPr>
                <a:spLocks noChangeArrowheads="1"/>
              </p:cNvSpPr>
              <p:nvPr/>
            </p:nvSpPr>
            <p:spPr bwMode="auto">
              <a:xfrm>
                <a:off x="8265392" y="5308601"/>
                <a:ext cx="511175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59" name="Rectangle 124"/>
              <p:cNvSpPr>
                <a:spLocks noChangeArrowheads="1"/>
              </p:cNvSpPr>
              <p:nvPr/>
            </p:nvSpPr>
            <p:spPr bwMode="auto">
              <a:xfrm>
                <a:off x="8379692" y="4932363"/>
                <a:ext cx="404813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18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60" name="Rectangle 125"/>
              <p:cNvSpPr>
                <a:spLocks noChangeArrowheads="1"/>
              </p:cNvSpPr>
              <p:nvPr/>
            </p:nvSpPr>
            <p:spPr bwMode="auto">
              <a:xfrm>
                <a:off x="8881342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61" name="Rectangle 126"/>
              <p:cNvSpPr>
                <a:spLocks noChangeArrowheads="1"/>
              </p:cNvSpPr>
              <p:nvPr/>
            </p:nvSpPr>
            <p:spPr bwMode="auto">
              <a:xfrm>
                <a:off x="9560792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62" name="Rectangle 127"/>
              <p:cNvSpPr>
                <a:spLocks noChangeArrowheads="1"/>
              </p:cNvSpPr>
              <p:nvPr/>
            </p:nvSpPr>
            <p:spPr bwMode="auto">
              <a:xfrm>
                <a:off x="8881342" y="4875213"/>
                <a:ext cx="690563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63" name="Rectangle 128"/>
              <p:cNvSpPr>
                <a:spLocks noChangeArrowheads="1"/>
              </p:cNvSpPr>
              <p:nvPr/>
            </p:nvSpPr>
            <p:spPr bwMode="auto">
              <a:xfrm>
                <a:off x="8881342" y="5308601"/>
                <a:ext cx="690563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64" name="Rectangle 129"/>
              <p:cNvSpPr>
                <a:spLocks noChangeArrowheads="1"/>
              </p:cNvSpPr>
              <p:nvPr/>
            </p:nvSpPr>
            <p:spPr bwMode="auto">
              <a:xfrm>
                <a:off x="9016280" y="4932363"/>
                <a:ext cx="5524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100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65" name="Rectangle 130"/>
              <p:cNvSpPr>
                <a:spLocks noChangeArrowheads="1"/>
              </p:cNvSpPr>
              <p:nvPr/>
            </p:nvSpPr>
            <p:spPr bwMode="auto">
              <a:xfrm>
                <a:off x="9690967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66" name="Rectangle 131"/>
              <p:cNvSpPr>
                <a:spLocks noChangeArrowheads="1"/>
              </p:cNvSpPr>
              <p:nvPr/>
            </p:nvSpPr>
            <p:spPr bwMode="auto">
              <a:xfrm>
                <a:off x="10194205" y="4875213"/>
                <a:ext cx="11113" cy="441325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67" name="Rectangle 132"/>
              <p:cNvSpPr>
                <a:spLocks noChangeArrowheads="1"/>
              </p:cNvSpPr>
              <p:nvPr/>
            </p:nvSpPr>
            <p:spPr bwMode="auto">
              <a:xfrm>
                <a:off x="9690967" y="4875213"/>
                <a:ext cx="514350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68" name="Rectangle 133"/>
              <p:cNvSpPr>
                <a:spLocks noChangeArrowheads="1"/>
              </p:cNvSpPr>
              <p:nvPr/>
            </p:nvSpPr>
            <p:spPr bwMode="auto">
              <a:xfrm>
                <a:off x="9690967" y="5308601"/>
                <a:ext cx="514350" cy="7938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8269" name="Rectangle 134"/>
              <p:cNvSpPr>
                <a:spLocks noChangeArrowheads="1"/>
              </p:cNvSpPr>
              <p:nvPr/>
            </p:nvSpPr>
            <p:spPr bwMode="auto">
              <a:xfrm>
                <a:off x="9878292" y="4932363"/>
                <a:ext cx="260350" cy="32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ja-JP" sz="17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Lucida Sans Unicode" panose="020B0602030504020204" pitchFamily="34" charset="0"/>
                  </a:rPr>
                  <a:t>1</a:t>
                </a:r>
                <a:endParaRPr kumimoji="0" lang="ja-JP" altLang="ja-JP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380" name="Freeform 256"/>
            <p:cNvSpPr>
              <a:spLocks/>
            </p:cNvSpPr>
            <p:nvPr/>
          </p:nvSpPr>
          <p:spPr bwMode="auto">
            <a:xfrm>
              <a:off x="2689051" y="3758594"/>
              <a:ext cx="658813" cy="290512"/>
            </a:xfrm>
            <a:custGeom>
              <a:avLst/>
              <a:gdLst>
                <a:gd name="T0" fmla="*/ 0 w 415"/>
                <a:gd name="T1" fmla="*/ 137 h 183"/>
                <a:gd name="T2" fmla="*/ 104 w 415"/>
                <a:gd name="T3" fmla="*/ 137 h 183"/>
                <a:gd name="T4" fmla="*/ 104 w 415"/>
                <a:gd name="T5" fmla="*/ 0 h 183"/>
                <a:gd name="T6" fmla="*/ 311 w 415"/>
                <a:gd name="T7" fmla="*/ 0 h 183"/>
                <a:gd name="T8" fmla="*/ 311 w 415"/>
                <a:gd name="T9" fmla="*/ 137 h 183"/>
                <a:gd name="T10" fmla="*/ 415 w 415"/>
                <a:gd name="T11" fmla="*/ 137 h 183"/>
                <a:gd name="T12" fmla="*/ 208 w 415"/>
                <a:gd name="T13" fmla="*/ 183 h 183"/>
                <a:gd name="T14" fmla="*/ 0 w 415"/>
                <a:gd name="T15" fmla="*/ 1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5" h="183">
                  <a:moveTo>
                    <a:pt x="0" y="137"/>
                  </a:moveTo>
                  <a:lnTo>
                    <a:pt x="104" y="137"/>
                  </a:lnTo>
                  <a:lnTo>
                    <a:pt x="104" y="0"/>
                  </a:lnTo>
                  <a:lnTo>
                    <a:pt x="311" y="0"/>
                  </a:lnTo>
                  <a:lnTo>
                    <a:pt x="311" y="137"/>
                  </a:lnTo>
                  <a:lnTo>
                    <a:pt x="415" y="137"/>
                  </a:lnTo>
                  <a:lnTo>
                    <a:pt x="208" y="18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7" name="Freeform 256"/>
            <p:cNvSpPr>
              <a:spLocks/>
            </p:cNvSpPr>
            <p:nvPr/>
          </p:nvSpPr>
          <p:spPr bwMode="auto">
            <a:xfrm>
              <a:off x="2699792" y="4722664"/>
              <a:ext cx="658813" cy="290512"/>
            </a:xfrm>
            <a:custGeom>
              <a:avLst/>
              <a:gdLst>
                <a:gd name="T0" fmla="*/ 0 w 415"/>
                <a:gd name="T1" fmla="*/ 137 h 183"/>
                <a:gd name="T2" fmla="*/ 104 w 415"/>
                <a:gd name="T3" fmla="*/ 137 h 183"/>
                <a:gd name="T4" fmla="*/ 104 w 415"/>
                <a:gd name="T5" fmla="*/ 0 h 183"/>
                <a:gd name="T6" fmla="*/ 311 w 415"/>
                <a:gd name="T7" fmla="*/ 0 h 183"/>
                <a:gd name="T8" fmla="*/ 311 w 415"/>
                <a:gd name="T9" fmla="*/ 137 h 183"/>
                <a:gd name="T10" fmla="*/ 415 w 415"/>
                <a:gd name="T11" fmla="*/ 137 h 183"/>
                <a:gd name="T12" fmla="*/ 208 w 415"/>
                <a:gd name="T13" fmla="*/ 183 h 183"/>
                <a:gd name="T14" fmla="*/ 0 w 415"/>
                <a:gd name="T15" fmla="*/ 1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5" h="183">
                  <a:moveTo>
                    <a:pt x="0" y="137"/>
                  </a:moveTo>
                  <a:lnTo>
                    <a:pt x="104" y="137"/>
                  </a:lnTo>
                  <a:lnTo>
                    <a:pt x="104" y="0"/>
                  </a:lnTo>
                  <a:lnTo>
                    <a:pt x="311" y="0"/>
                  </a:lnTo>
                  <a:lnTo>
                    <a:pt x="311" y="137"/>
                  </a:lnTo>
                  <a:lnTo>
                    <a:pt x="415" y="137"/>
                  </a:lnTo>
                  <a:lnTo>
                    <a:pt x="208" y="18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8" name="正方形/長方形 307"/>
            <p:cNvSpPr/>
            <p:nvPr/>
          </p:nvSpPr>
          <p:spPr>
            <a:xfrm>
              <a:off x="1043608" y="4857986"/>
              <a:ext cx="620277" cy="28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ja-JP" altLang="en-US" sz="1600" b="1" kern="0" dirty="0">
                  <a:solidFill>
                    <a:srgbClr val="FF0000"/>
                  </a:solidFill>
                  <a:latin typeface="Lucida Sans Unicode" pitchFamily="34" charset="0"/>
                  <a:ea typeface="メイリオ" pitchFamily="50" charset="-128"/>
                </a:rPr>
                <a:t>前半</a:t>
              </a:r>
              <a:endParaRPr lang="en-US" altLang="ja-JP" sz="1600" b="1" kern="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endParaRPr>
            </a:p>
          </p:txBody>
        </p:sp>
        <p:sp>
          <p:nvSpPr>
            <p:cNvPr id="309" name="正方形/長方形 308"/>
            <p:cNvSpPr/>
            <p:nvPr/>
          </p:nvSpPr>
          <p:spPr>
            <a:xfrm>
              <a:off x="1979712" y="4869160"/>
              <a:ext cx="620277" cy="301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ja-JP" altLang="en-US" sz="1600" b="1" kern="0" dirty="0">
                  <a:solidFill>
                    <a:srgbClr val="FF0000"/>
                  </a:solidFill>
                  <a:latin typeface="Lucida Sans Unicode" pitchFamily="34" charset="0"/>
                  <a:ea typeface="メイリオ" pitchFamily="50" charset="-128"/>
                </a:rPr>
                <a:t>後半</a:t>
              </a:r>
              <a:endParaRPr lang="en-US" altLang="ja-JP" sz="1600" b="1" kern="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endParaRPr>
            </a:p>
          </p:txBody>
        </p:sp>
        <p:sp>
          <p:nvSpPr>
            <p:cNvPr id="310" name="正方形/長方形 309"/>
            <p:cNvSpPr/>
            <p:nvPr/>
          </p:nvSpPr>
          <p:spPr>
            <a:xfrm>
              <a:off x="4407371" y="4869160"/>
              <a:ext cx="647904" cy="28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ja-JP" altLang="en-US" sz="1600" b="1" kern="0" dirty="0">
                  <a:solidFill>
                    <a:srgbClr val="0000FF"/>
                  </a:solidFill>
                  <a:latin typeface="Lucida Sans Unicode" pitchFamily="34" charset="0"/>
                  <a:ea typeface="メイリオ" pitchFamily="50" charset="-128"/>
                </a:rPr>
                <a:t>後半</a:t>
              </a:r>
              <a:endParaRPr lang="en-US" altLang="ja-JP" sz="1600" b="1" kern="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endParaRPr>
            </a:p>
          </p:txBody>
        </p:sp>
        <p:sp>
          <p:nvSpPr>
            <p:cNvPr id="311" name="正方形/長方形 310"/>
            <p:cNvSpPr/>
            <p:nvPr/>
          </p:nvSpPr>
          <p:spPr>
            <a:xfrm>
              <a:off x="3419872" y="4869160"/>
              <a:ext cx="647904" cy="28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ja-JP" altLang="en-US" sz="1600" b="1" kern="0" dirty="0">
                  <a:solidFill>
                    <a:srgbClr val="0000FF"/>
                  </a:solidFill>
                  <a:latin typeface="Lucida Sans Unicode" pitchFamily="34" charset="0"/>
                  <a:ea typeface="メイリオ" pitchFamily="50" charset="-128"/>
                </a:rPr>
                <a:t>前半</a:t>
              </a:r>
              <a:endParaRPr lang="en-US" altLang="ja-JP" sz="1600" b="1" kern="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endParaRPr>
            </a:p>
          </p:txBody>
        </p:sp>
        <p:sp>
          <p:nvSpPr>
            <p:cNvPr id="312" name="Freeform 256"/>
            <p:cNvSpPr>
              <a:spLocks/>
            </p:cNvSpPr>
            <p:nvPr/>
          </p:nvSpPr>
          <p:spPr bwMode="auto">
            <a:xfrm>
              <a:off x="2662419" y="5730776"/>
              <a:ext cx="658813" cy="290512"/>
            </a:xfrm>
            <a:custGeom>
              <a:avLst/>
              <a:gdLst>
                <a:gd name="T0" fmla="*/ 0 w 415"/>
                <a:gd name="T1" fmla="*/ 137 h 183"/>
                <a:gd name="T2" fmla="*/ 104 w 415"/>
                <a:gd name="T3" fmla="*/ 137 h 183"/>
                <a:gd name="T4" fmla="*/ 104 w 415"/>
                <a:gd name="T5" fmla="*/ 0 h 183"/>
                <a:gd name="T6" fmla="*/ 311 w 415"/>
                <a:gd name="T7" fmla="*/ 0 h 183"/>
                <a:gd name="T8" fmla="*/ 311 w 415"/>
                <a:gd name="T9" fmla="*/ 137 h 183"/>
                <a:gd name="T10" fmla="*/ 415 w 415"/>
                <a:gd name="T11" fmla="*/ 137 h 183"/>
                <a:gd name="T12" fmla="*/ 208 w 415"/>
                <a:gd name="T13" fmla="*/ 183 h 183"/>
                <a:gd name="T14" fmla="*/ 0 w 415"/>
                <a:gd name="T15" fmla="*/ 1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5" h="183">
                  <a:moveTo>
                    <a:pt x="0" y="137"/>
                  </a:moveTo>
                  <a:lnTo>
                    <a:pt x="104" y="137"/>
                  </a:lnTo>
                  <a:lnTo>
                    <a:pt x="104" y="0"/>
                  </a:lnTo>
                  <a:lnTo>
                    <a:pt x="311" y="0"/>
                  </a:lnTo>
                  <a:lnTo>
                    <a:pt x="311" y="137"/>
                  </a:lnTo>
                  <a:lnTo>
                    <a:pt x="415" y="137"/>
                  </a:lnTo>
                  <a:lnTo>
                    <a:pt x="208" y="18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314" name="テキスト ボックス 313"/>
          <p:cNvSpPr txBox="1"/>
          <p:nvPr/>
        </p:nvSpPr>
        <p:spPr>
          <a:xfrm>
            <a:off x="4220627" y="2492896"/>
            <a:ext cx="48878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ja-JP" sz="2000" dirty="0"/>
              <a:t>[</a:t>
            </a:r>
            <a:r>
              <a:rPr lang="ja-JP" altLang="en-US" sz="2000" dirty="0"/>
              <a:t>入力</a:t>
            </a:r>
            <a:r>
              <a:rPr lang="en-US" altLang="ja-JP" sz="2000" dirty="0"/>
              <a:t>]</a:t>
            </a:r>
          </a:p>
          <a:p>
            <a:pPr eaLnBrk="1" hangingPunct="1">
              <a:buNone/>
              <a:defRPr/>
            </a:pPr>
            <a:r>
              <a:rPr lang="en-US" altLang="ja-JP" sz="2000" dirty="0"/>
              <a:t>a: </a:t>
            </a:r>
            <a:r>
              <a:rPr lang="ja-JP" altLang="en-US" sz="2000" dirty="0"/>
              <a:t>整列したい値を格納している配列</a:t>
            </a:r>
            <a:r>
              <a:rPr lang="en-US" altLang="ja-JP" sz="2000" dirty="0"/>
              <a:t>(</a:t>
            </a:r>
            <a:r>
              <a:rPr lang="ja-JP" altLang="en-US" sz="2000" dirty="0"/>
              <a:t>長さ </a:t>
            </a:r>
            <a:r>
              <a:rPr lang="en-US" altLang="ja-JP" sz="2000" dirty="0"/>
              <a:t>n)</a:t>
            </a:r>
            <a:endParaRPr lang="ja-JP" altLang="en-US" sz="2000" dirty="0"/>
          </a:p>
          <a:p>
            <a:pPr eaLnBrk="1" hangingPunct="1">
              <a:buNone/>
              <a:defRPr/>
            </a:pPr>
            <a:r>
              <a:rPr lang="en-US" altLang="ja-JP" sz="2000" dirty="0" err="1"/>
              <a:t>p,q</a:t>
            </a:r>
            <a:r>
              <a:rPr lang="en-US" altLang="ja-JP" sz="2000" dirty="0"/>
              <a:t>: </a:t>
            </a:r>
            <a:r>
              <a:rPr lang="ja-JP" altLang="en-US" sz="2000" dirty="0"/>
              <a:t>ソート範囲を指定する整数</a:t>
            </a:r>
            <a:r>
              <a:rPr lang="en-US" altLang="ja-JP" sz="2000" dirty="0"/>
              <a:t>(</a:t>
            </a:r>
            <a:r>
              <a:rPr lang="en-US" altLang="ja-JP" sz="2000" dirty="0" err="1"/>
              <a:t>p,q</a:t>
            </a:r>
            <a:r>
              <a:rPr lang="en-US" altLang="ja-JP" sz="2000" dirty="0"/>
              <a:t> &lt; n)</a:t>
            </a:r>
            <a:endParaRPr lang="ja-JP" altLang="en-US" sz="2000" dirty="0"/>
          </a:p>
        </p:txBody>
      </p:sp>
      <p:sp>
        <p:nvSpPr>
          <p:cNvPr id="315" name="テキスト ボックス 314"/>
          <p:cNvSpPr txBox="1"/>
          <p:nvPr/>
        </p:nvSpPr>
        <p:spPr>
          <a:xfrm>
            <a:off x="4292635" y="3781489"/>
            <a:ext cx="4187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ja-JP" sz="2000" dirty="0"/>
              <a:t>[</a:t>
            </a:r>
            <a:r>
              <a:rPr lang="ja-JP" altLang="en-US" sz="2000" dirty="0"/>
              <a:t>手順</a:t>
            </a:r>
            <a:r>
              <a:rPr lang="en-US" altLang="ja-JP" sz="2000" dirty="0"/>
              <a:t>]</a:t>
            </a:r>
          </a:p>
          <a:p>
            <a:pPr eaLnBrk="1" hangingPunct="1">
              <a:buNone/>
              <a:defRPr/>
            </a:pPr>
            <a:r>
              <a:rPr lang="en-US" altLang="ja-JP" sz="2000" dirty="0"/>
              <a:t>(1) </a:t>
            </a:r>
            <a:r>
              <a:rPr lang="ja-JP" altLang="en-US" sz="2000" dirty="0"/>
              <a:t>配列 </a:t>
            </a:r>
            <a:r>
              <a:rPr lang="en-US" altLang="ja-JP" sz="2000" dirty="0"/>
              <a:t>a </a:t>
            </a:r>
            <a:r>
              <a:rPr lang="ja-JP" altLang="en-US" sz="2000" dirty="0"/>
              <a:t>のソート範囲を分割する</a:t>
            </a:r>
            <a:endParaRPr lang="en-US" altLang="ja-JP" sz="2000" dirty="0"/>
          </a:p>
          <a:p>
            <a:pPr eaLnBrk="1" hangingPunct="1">
              <a:buNone/>
              <a:defRPr/>
            </a:pPr>
            <a:r>
              <a:rPr lang="en-US" altLang="ja-JP" sz="2000" dirty="0"/>
              <a:t>(2) </a:t>
            </a:r>
            <a:r>
              <a:rPr lang="ja-JP" altLang="en-US" sz="2000" dirty="0"/>
              <a:t>それぞれのデータ列を</a:t>
            </a:r>
            <a:r>
              <a:rPr lang="ja-JP" altLang="en-US" sz="2000" dirty="0">
                <a:solidFill>
                  <a:srgbClr val="FF0000"/>
                </a:solidFill>
              </a:rPr>
              <a:t>ソート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eaLnBrk="1" hangingPunct="1">
              <a:buNone/>
              <a:defRPr/>
            </a:pPr>
            <a:r>
              <a:rPr lang="en-US" altLang="ja-JP" sz="2000" dirty="0"/>
              <a:t>(3) </a:t>
            </a:r>
            <a:r>
              <a:rPr lang="ja-JP" altLang="en-US" sz="2000" dirty="0"/>
              <a:t>ソートされたデータ列をマージする</a:t>
            </a:r>
            <a:endParaRPr lang="en-US" altLang="ja-JP" sz="2000" dirty="0"/>
          </a:p>
        </p:txBody>
      </p:sp>
      <p:sp>
        <p:nvSpPr>
          <p:cNvPr id="316" name="吹き出し: 四角形 315"/>
          <p:cNvSpPr/>
          <p:nvPr/>
        </p:nvSpPr>
        <p:spPr>
          <a:xfrm>
            <a:off x="4675528" y="5435758"/>
            <a:ext cx="3888432" cy="752432"/>
          </a:xfrm>
          <a:prstGeom prst="wedgeRectCallout">
            <a:avLst>
              <a:gd name="adj1" fmla="val -29889"/>
              <a:gd name="adj2" fmla="val -89372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(2)</a:t>
            </a:r>
            <a:r>
              <a:rPr lang="ja-JP" altLang="en-US" dirty="0"/>
              <a:t> のソート部分は</a:t>
            </a:r>
            <a:r>
              <a:rPr lang="en-US" altLang="ja-JP" dirty="0" err="1"/>
              <a:t>mergesort</a:t>
            </a:r>
            <a:r>
              <a:rPr lang="en-US" altLang="ja-JP" dirty="0"/>
              <a:t> </a:t>
            </a:r>
            <a:r>
              <a:rPr lang="ja-JP" altLang="en-US" dirty="0"/>
              <a:t>関数を再度用いることで再帰的に処理できる</a:t>
            </a:r>
            <a:endParaRPr lang="en-US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830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の目標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99356" y="1484784"/>
            <a:ext cx="7139136" cy="11510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ja-JP" altLang="en-US" sz="3200" u="sng" dirty="0">
                <a:solidFill>
                  <a:srgbClr val="FF0000"/>
                </a:solidFill>
              </a:rPr>
              <a:t>ソーティング</a:t>
            </a:r>
            <a:r>
              <a:rPr lang="ja-JP" altLang="en-US" sz="3200" dirty="0">
                <a:solidFill>
                  <a:srgbClr val="FF0000"/>
                </a:solidFill>
              </a:rPr>
              <a:t>アルゴリズムを通して，</a:t>
            </a:r>
            <a:r>
              <a:rPr lang="ja-JP" altLang="en-US" sz="3200" u="sng" dirty="0">
                <a:solidFill>
                  <a:srgbClr val="FF0000"/>
                </a:solidFill>
              </a:rPr>
              <a:t>関数</a:t>
            </a:r>
            <a:r>
              <a:rPr lang="ja-JP" altLang="en-US" sz="3200" dirty="0">
                <a:solidFill>
                  <a:srgbClr val="FF0000"/>
                </a:solidFill>
              </a:rPr>
              <a:t>の使い方を学ぼう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1033264" y="3861048"/>
            <a:ext cx="706712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ja-JP" altLang="en-US" sz="2800" kern="0" dirty="0"/>
              <a:t>データを指定された順序に並べ替えること</a:t>
            </a:r>
          </a:p>
        </p:txBody>
      </p:sp>
      <p:sp>
        <p:nvSpPr>
          <p:cNvPr id="7" name="Text Box 748"/>
          <p:cNvSpPr txBox="1">
            <a:spLocks noChangeArrowheads="1"/>
          </p:cNvSpPr>
          <p:nvPr/>
        </p:nvSpPr>
        <p:spPr bwMode="auto">
          <a:xfrm>
            <a:off x="1619250" y="4869160"/>
            <a:ext cx="5184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28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例：小さい順に並べる</a:t>
            </a:r>
            <a:endParaRPr lang="en-US" altLang="ja-JP" sz="28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Text Box 748"/>
          <p:cNvSpPr txBox="1">
            <a:spLocks noChangeArrowheads="1"/>
          </p:cNvSpPr>
          <p:nvPr/>
        </p:nvSpPr>
        <p:spPr bwMode="auto">
          <a:xfrm>
            <a:off x="1258888" y="5784057"/>
            <a:ext cx="2584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ja-JP" sz="280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0, 6, 4, 5, 3</a:t>
            </a:r>
          </a:p>
        </p:txBody>
      </p:sp>
      <p:sp>
        <p:nvSpPr>
          <p:cNvPr id="9" name="Text Box 748"/>
          <p:cNvSpPr txBox="1">
            <a:spLocks noChangeArrowheads="1"/>
          </p:cNvSpPr>
          <p:nvPr/>
        </p:nvSpPr>
        <p:spPr bwMode="auto">
          <a:xfrm>
            <a:off x="5435600" y="5784057"/>
            <a:ext cx="2584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ja-JP" sz="280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0, 3, 4, 5, 6</a:t>
            </a:r>
          </a:p>
        </p:txBody>
      </p:sp>
      <p:sp>
        <p:nvSpPr>
          <p:cNvPr id="10" name="AutoShape 815"/>
          <p:cNvSpPr>
            <a:spLocks noChangeArrowheads="1"/>
          </p:cNvSpPr>
          <p:nvPr/>
        </p:nvSpPr>
        <p:spPr bwMode="auto">
          <a:xfrm rot="16200000">
            <a:off x="4256088" y="5472907"/>
            <a:ext cx="687387" cy="1208087"/>
          </a:xfrm>
          <a:prstGeom prst="downArrow">
            <a:avLst>
              <a:gd name="adj1" fmla="val 50000"/>
              <a:gd name="adj2" fmla="val 55769"/>
            </a:avLst>
          </a:prstGeom>
          <a:gradFill rotWithShape="1">
            <a:gsLst>
              <a:gs pos="0">
                <a:srgbClr val="96C0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ja-JP" altLang="ja-JP" dirty="0">
              <a:latin typeface="Lucida Sans Unicode" pitchFamily="34" charset="0"/>
              <a:ea typeface="メイリオ" pitchFamily="50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auto">
          <a:xfrm>
            <a:off x="457200" y="3070349"/>
            <a:ext cx="8229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3200" kern="0" dirty="0"/>
              <a:t>ソーティングとは？</a:t>
            </a:r>
          </a:p>
        </p:txBody>
      </p:sp>
    </p:spTree>
    <p:extLst>
      <p:ext uri="{BB962C8B-B14F-4D97-AF65-F5344CB8AC3E}">
        <p14:creationId xmlns:p14="http://schemas.microsoft.com/office/powerpoint/2010/main" val="80531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  <p:sp>
        <p:nvSpPr>
          <p:cNvPr id="5" name="Text Box 748"/>
          <p:cNvSpPr txBox="1">
            <a:spLocks noChangeArrowheads="1"/>
          </p:cNvSpPr>
          <p:nvPr/>
        </p:nvSpPr>
        <p:spPr bwMode="auto">
          <a:xfrm>
            <a:off x="1187624" y="2780928"/>
            <a:ext cx="675503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ja-JP" sz="3600" dirty="0" err="1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mergesort</a:t>
            </a:r>
            <a:r>
              <a:rPr lang="ja-JP" altLang="en-US" sz="36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関数の動作について</a:t>
            </a:r>
            <a:endParaRPr lang="en-US" altLang="ja-JP" sz="36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36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具体例で確認しよう</a:t>
            </a:r>
          </a:p>
        </p:txBody>
      </p:sp>
      <p:sp>
        <p:nvSpPr>
          <p:cNvPr id="6" name="Text Box 748"/>
          <p:cNvSpPr txBox="1">
            <a:spLocks noChangeArrowheads="1"/>
          </p:cNvSpPr>
          <p:nvPr/>
        </p:nvSpPr>
        <p:spPr bwMode="auto">
          <a:xfrm>
            <a:off x="1187624" y="5229200"/>
            <a:ext cx="675503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ja-JP" sz="28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※ </a:t>
            </a:r>
            <a:r>
              <a:rPr lang="ja-JP" altLang="en-US" sz="28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以降の具体例では，</a:t>
            </a:r>
            <a:r>
              <a:rPr lang="en-US" altLang="ja-JP" sz="2800" dirty="0" err="1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mergesort</a:t>
            </a:r>
            <a:r>
              <a:rPr lang="en-US" altLang="ja-JP" sz="28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() </a:t>
            </a:r>
            <a:r>
              <a:rPr lang="ja-JP" altLang="en-US" sz="28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を </a:t>
            </a:r>
            <a:r>
              <a:rPr lang="en-US" altLang="ja-JP" sz="28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sort() </a:t>
            </a:r>
            <a:r>
              <a:rPr lang="ja-JP" altLang="en-US" sz="28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と記載しています</a:t>
            </a:r>
          </a:p>
        </p:txBody>
      </p:sp>
    </p:spTree>
    <p:extLst>
      <p:ext uri="{BB962C8B-B14F-4D97-AF65-F5344CB8AC3E}">
        <p14:creationId xmlns:p14="http://schemas.microsoft.com/office/powerpoint/2010/main" val="246777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マージソートの例題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02389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9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マージソートの例題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22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82301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69725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2171700" y="4653136"/>
            <a:ext cx="6667500" cy="1551310"/>
          </a:xfrm>
          <a:prstGeom prst="wedgeRoundRectCallout">
            <a:avLst>
              <a:gd name="adj1" fmla="val -57377"/>
              <a:gd name="adj2" fmla="val 17440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sort(0, 7)</a:t>
            </a:r>
            <a:r>
              <a:rPr lang="ja-JP" altLang="en-US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は，次の配列</a:t>
            </a:r>
            <a:r>
              <a:rPr lang="en-US" altLang="ja-JP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a, b</a:t>
            </a:r>
            <a:r>
              <a:rPr lang="ja-JP" altLang="en-US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をマージして得られる．</a:t>
            </a:r>
            <a:endParaRPr lang="en-US" altLang="ja-JP" sz="2000" dirty="0">
              <a:solidFill>
                <a:schemeClr val="tx1"/>
              </a:solidFill>
              <a:latin typeface="Lucida Sans Unicode" pitchFamily="34" charset="0"/>
              <a:ea typeface="メイリオ" pitchFamily="50" charset="-128"/>
            </a:endParaRPr>
          </a:p>
          <a:p>
            <a:pPr lvl="1">
              <a:defRPr/>
            </a:pP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配列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a</a:t>
            </a: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sort(0, 3)</a:t>
            </a: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{ ?, ?, ?, ? }</a:t>
            </a:r>
          </a:p>
          <a:p>
            <a:pPr lvl="1">
              <a:defRPr/>
            </a:pP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配列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b</a:t>
            </a: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sort(4, 7)</a:t>
            </a: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{ ?, ?, ?, ? }</a:t>
            </a:r>
          </a:p>
        </p:txBody>
      </p:sp>
    </p:spTree>
    <p:extLst>
      <p:ext uri="{BB962C8B-B14F-4D97-AF65-F5344CB8AC3E}">
        <p14:creationId xmlns:p14="http://schemas.microsoft.com/office/powerpoint/2010/main" val="4204062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24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15108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2171700" y="2204864"/>
            <a:ext cx="6667500" cy="1551310"/>
          </a:xfrm>
          <a:prstGeom prst="wedgeRoundRectCallout">
            <a:avLst>
              <a:gd name="adj1" fmla="val -57377"/>
              <a:gd name="adj2" fmla="val 17440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sort(0, 3)</a:t>
            </a:r>
            <a:r>
              <a:rPr lang="ja-JP" altLang="en-US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は，次の配列</a:t>
            </a:r>
            <a:r>
              <a:rPr lang="en-US" altLang="ja-JP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a, b</a:t>
            </a:r>
            <a:r>
              <a:rPr lang="ja-JP" altLang="en-US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をマージして得られる．</a:t>
            </a:r>
            <a:endParaRPr lang="en-US" altLang="ja-JP" sz="2000" dirty="0">
              <a:solidFill>
                <a:schemeClr val="tx1"/>
              </a:solidFill>
              <a:latin typeface="Lucida Sans Unicode" pitchFamily="34" charset="0"/>
              <a:ea typeface="メイリオ" pitchFamily="50" charset="-128"/>
            </a:endParaRPr>
          </a:p>
          <a:p>
            <a:pPr lvl="1">
              <a:defRPr/>
            </a:pP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配列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a</a:t>
            </a: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sort(0, 1)</a:t>
            </a: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{ ?, ? }</a:t>
            </a:r>
          </a:p>
          <a:p>
            <a:pPr lvl="1">
              <a:defRPr/>
            </a:pP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配列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b</a:t>
            </a: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sort(2, 3)</a:t>
            </a: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{ ?, ? }</a:t>
            </a:r>
          </a:p>
        </p:txBody>
      </p:sp>
    </p:spTree>
    <p:extLst>
      <p:ext uri="{BB962C8B-B14F-4D97-AF65-F5344CB8AC3E}">
        <p14:creationId xmlns:p14="http://schemas.microsoft.com/office/powerpoint/2010/main" val="2880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25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09120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2171700" y="1916832"/>
            <a:ext cx="6667500" cy="1800200"/>
          </a:xfrm>
          <a:prstGeom prst="wedgeRoundRectCallout">
            <a:avLst>
              <a:gd name="adj1" fmla="val -57948"/>
              <a:gd name="adj2" fmla="val -37820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sort(0, 1)</a:t>
            </a:r>
            <a:r>
              <a:rPr lang="ja-JP" altLang="en-US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は，次の配列</a:t>
            </a:r>
            <a:r>
              <a:rPr lang="en-US" altLang="ja-JP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a, b</a:t>
            </a:r>
            <a:r>
              <a:rPr lang="ja-JP" altLang="en-US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をマージして得られる．</a:t>
            </a:r>
            <a:endParaRPr lang="en-US" altLang="ja-JP" sz="2000" dirty="0">
              <a:solidFill>
                <a:schemeClr val="tx1"/>
              </a:solidFill>
              <a:latin typeface="Lucida Sans Unicode" pitchFamily="34" charset="0"/>
              <a:ea typeface="メイリオ" pitchFamily="50" charset="-128"/>
            </a:endParaRPr>
          </a:p>
          <a:p>
            <a:pPr lvl="1">
              <a:defRPr/>
            </a:pP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配列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a</a:t>
            </a: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sort(0, 0)</a:t>
            </a: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{ 12 }</a:t>
            </a:r>
          </a:p>
          <a:p>
            <a:pPr lvl="1">
              <a:defRPr/>
            </a:pP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配列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b</a:t>
            </a: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sort(1, 1)</a:t>
            </a: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{ 19 }</a:t>
            </a:r>
          </a:p>
          <a:p>
            <a:pPr lvl="0">
              <a:defRPr/>
            </a:pPr>
            <a:r>
              <a:rPr lang="ja-JP" altLang="en-US" sz="2000" b="1" dirty="0">
                <a:solidFill>
                  <a:srgbClr val="000000"/>
                </a:solidFill>
                <a:latin typeface="Lucida Sans Unicode" pitchFamily="34" charset="0"/>
                <a:ea typeface="メイリオ" pitchFamily="50" charset="-128"/>
              </a:rPr>
              <a:t>要素数が</a:t>
            </a:r>
            <a:r>
              <a:rPr lang="en-US" altLang="ja-JP" sz="2000" b="1" dirty="0">
                <a:solidFill>
                  <a:srgbClr val="000000"/>
                </a:solidFill>
                <a:latin typeface="Lucida Sans Unicode" pitchFamily="34" charset="0"/>
                <a:ea typeface="メイリオ" pitchFamily="50" charset="-128"/>
              </a:rPr>
              <a:t>1</a:t>
            </a:r>
            <a:r>
              <a:rPr lang="ja-JP" altLang="en-US" sz="2000" b="1" dirty="0" err="1">
                <a:solidFill>
                  <a:srgbClr val="000000"/>
                </a:solidFill>
                <a:latin typeface="Lucida Sans Unicode" pitchFamily="34" charset="0"/>
                <a:ea typeface="メイリオ" pitchFamily="50" charset="-128"/>
              </a:rPr>
              <a:t>つの</a:t>
            </a:r>
            <a:r>
              <a:rPr lang="ja-JP" altLang="en-US" sz="2000" b="1" dirty="0">
                <a:solidFill>
                  <a:srgbClr val="000000"/>
                </a:solidFill>
                <a:latin typeface="Lucida Sans Unicode" pitchFamily="34" charset="0"/>
                <a:ea typeface="メイリオ" pitchFamily="50" charset="-128"/>
              </a:rPr>
              <a:t>配列はすでにソート済み</a:t>
            </a:r>
            <a:endParaRPr lang="en-US" altLang="ja-JP" sz="2000" b="1" dirty="0">
              <a:solidFill>
                <a:srgbClr val="000000"/>
              </a:solidFill>
              <a:latin typeface="Lucida Sans Unicode" pitchFamily="34" charset="0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18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26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72300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660400" y="1162050"/>
            <a:ext cx="1181100" cy="612775"/>
          </a:xfrm>
          <a:prstGeom prst="wedgeRoundRectCallout">
            <a:avLst>
              <a:gd name="adj1" fmla="val 57074"/>
              <a:gd name="adj2" fmla="val 937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endParaRPr lang="ja-JP" altLang="en-US" sz="24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174876" y="1162050"/>
            <a:ext cx="1181100" cy="612775"/>
          </a:xfrm>
          <a:prstGeom prst="wedgeRoundRectCallout">
            <a:avLst>
              <a:gd name="adj1" fmla="val -49153"/>
              <a:gd name="adj2" fmla="val 95475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b</a:t>
            </a:r>
            <a:endParaRPr lang="ja-JP" altLang="en-US" sz="2400" dirty="0">
              <a:solidFill>
                <a:srgbClr val="0000FF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42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27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50300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5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28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76485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2171700" y="2492896"/>
            <a:ext cx="6667500" cy="1800200"/>
          </a:xfrm>
          <a:prstGeom prst="wedgeRoundRectCallout">
            <a:avLst>
              <a:gd name="adj1" fmla="val -57948"/>
              <a:gd name="adj2" fmla="val -37820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sort(2, 3)</a:t>
            </a:r>
            <a:r>
              <a:rPr lang="ja-JP" altLang="en-US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は，次の配列</a:t>
            </a:r>
            <a:r>
              <a:rPr lang="en-US" altLang="ja-JP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a, b</a:t>
            </a:r>
            <a:r>
              <a:rPr lang="ja-JP" altLang="en-US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をマージして得られる．</a:t>
            </a:r>
            <a:endParaRPr lang="en-US" altLang="ja-JP" sz="2000" dirty="0">
              <a:solidFill>
                <a:schemeClr val="tx1"/>
              </a:solidFill>
              <a:latin typeface="Lucida Sans Unicode" pitchFamily="34" charset="0"/>
              <a:ea typeface="メイリオ" pitchFamily="50" charset="-128"/>
            </a:endParaRPr>
          </a:p>
          <a:p>
            <a:pPr lvl="1">
              <a:defRPr/>
            </a:pP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配列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a</a:t>
            </a: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sort(2, 2)</a:t>
            </a: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{ 3 }</a:t>
            </a:r>
          </a:p>
          <a:p>
            <a:pPr lvl="1">
              <a:defRPr/>
            </a:pP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配列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b</a:t>
            </a: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sort(3, 3)</a:t>
            </a: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{ 8 }</a:t>
            </a:r>
          </a:p>
          <a:p>
            <a:pPr lvl="0">
              <a:defRPr/>
            </a:pPr>
            <a:r>
              <a:rPr lang="ja-JP" altLang="en-US" sz="2000" b="1" dirty="0">
                <a:solidFill>
                  <a:srgbClr val="000000"/>
                </a:solidFill>
                <a:latin typeface="Lucida Sans Unicode" pitchFamily="34" charset="0"/>
                <a:ea typeface="メイリオ" pitchFamily="50" charset="-128"/>
              </a:rPr>
              <a:t>要素数が</a:t>
            </a:r>
            <a:r>
              <a:rPr lang="en-US" altLang="ja-JP" sz="2000" b="1" dirty="0">
                <a:solidFill>
                  <a:srgbClr val="000000"/>
                </a:solidFill>
                <a:latin typeface="Lucida Sans Unicode" pitchFamily="34" charset="0"/>
                <a:ea typeface="メイリオ" pitchFamily="50" charset="-128"/>
              </a:rPr>
              <a:t>1</a:t>
            </a:r>
            <a:r>
              <a:rPr lang="ja-JP" altLang="en-US" sz="2000" b="1" dirty="0" err="1">
                <a:solidFill>
                  <a:srgbClr val="000000"/>
                </a:solidFill>
                <a:latin typeface="Lucida Sans Unicode" pitchFamily="34" charset="0"/>
                <a:ea typeface="メイリオ" pitchFamily="50" charset="-128"/>
              </a:rPr>
              <a:t>つの</a:t>
            </a:r>
            <a:r>
              <a:rPr lang="ja-JP" altLang="en-US" sz="2000" b="1" dirty="0">
                <a:solidFill>
                  <a:srgbClr val="000000"/>
                </a:solidFill>
                <a:latin typeface="Lucida Sans Unicode" pitchFamily="34" charset="0"/>
                <a:ea typeface="メイリオ" pitchFamily="50" charset="-128"/>
              </a:rPr>
              <a:t>配列はすでにソート済み</a:t>
            </a:r>
            <a:endParaRPr lang="en-US" altLang="ja-JP" sz="2000" b="1" dirty="0">
              <a:solidFill>
                <a:srgbClr val="000000"/>
              </a:solidFill>
              <a:latin typeface="Lucida Sans Unicode" pitchFamily="34" charset="0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412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29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96492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2267744" y="1758950"/>
            <a:ext cx="1181100" cy="612775"/>
          </a:xfrm>
          <a:prstGeom prst="wedgeRoundRectCallout">
            <a:avLst>
              <a:gd name="adj1" fmla="val 57074"/>
              <a:gd name="adj2" fmla="val 937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endParaRPr lang="ja-JP" altLang="en-US" sz="24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680012" y="1749425"/>
            <a:ext cx="1181100" cy="612775"/>
          </a:xfrm>
          <a:prstGeom prst="wedgeRoundRectCallout">
            <a:avLst>
              <a:gd name="adj1" fmla="val -49153"/>
              <a:gd name="adj2" fmla="val 95475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b</a:t>
            </a:r>
            <a:endParaRPr lang="ja-JP" altLang="en-US" sz="2400" dirty="0">
              <a:solidFill>
                <a:srgbClr val="0000FF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6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さまざまなソーティングアルゴリズム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103687"/>
          </a:xfrm>
        </p:spPr>
        <p:txBody>
          <a:bodyPr/>
          <a:lstStyle/>
          <a:p>
            <a:pPr>
              <a:defRPr/>
            </a:pPr>
            <a:r>
              <a:rPr lang="ja-JP" altLang="en-US" sz="2800" b="0" dirty="0"/>
              <a:t>選択ソート</a:t>
            </a:r>
            <a:endParaRPr lang="en-US" altLang="ja-JP" sz="2800" b="0" dirty="0"/>
          </a:p>
          <a:p>
            <a:pPr>
              <a:defRPr/>
            </a:pPr>
            <a:endParaRPr lang="en-US" altLang="ja-JP" sz="2800" b="0" dirty="0"/>
          </a:p>
          <a:p>
            <a:pPr>
              <a:defRPr/>
            </a:pPr>
            <a:r>
              <a:rPr lang="ja-JP" altLang="en-US" sz="2800" b="0" dirty="0"/>
              <a:t>マージソート</a:t>
            </a:r>
            <a:endParaRPr lang="en-US" altLang="ja-JP" sz="2800" b="0" dirty="0"/>
          </a:p>
          <a:p>
            <a:pPr>
              <a:defRPr/>
            </a:pPr>
            <a:endParaRPr lang="en-US" altLang="ja-JP" sz="2800" b="0" dirty="0"/>
          </a:p>
          <a:p>
            <a:pPr>
              <a:defRPr/>
            </a:pPr>
            <a:r>
              <a:rPr lang="ja-JP" altLang="en-US" sz="2800" b="0" dirty="0"/>
              <a:t>ヒープソート</a:t>
            </a:r>
            <a:endParaRPr lang="en-US" altLang="ja-JP" sz="2800" b="0" dirty="0"/>
          </a:p>
          <a:p>
            <a:pPr>
              <a:defRPr/>
            </a:pPr>
            <a:endParaRPr lang="en-US" altLang="ja-JP" sz="2800" b="0" dirty="0"/>
          </a:p>
          <a:p>
            <a:pPr>
              <a:defRPr/>
            </a:pPr>
            <a:r>
              <a:rPr lang="ja-JP" altLang="en-US" sz="2800" b="0" dirty="0"/>
              <a:t>クイックソート</a:t>
            </a:r>
            <a:endParaRPr lang="en-US" altLang="ja-JP" sz="2800" b="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ja-JP" altLang="en-US" sz="2800" dirty="0"/>
              <a:t>　</a:t>
            </a:r>
            <a:r>
              <a:rPr lang="ja-JP" altLang="en-US" sz="2800" b="0" dirty="0"/>
              <a:t>　・・・</a:t>
            </a:r>
          </a:p>
        </p:txBody>
      </p:sp>
      <p:sp>
        <p:nvSpPr>
          <p:cNvPr id="18436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7767C0-8627-4FD8-918F-28C779F69701}" type="slidenum">
              <a:rPr lang="en-US" altLang="ja-JP" smtClean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pPr eaLnBrk="1" hangingPunct="1"/>
              <a:t>3</a:t>
            </a:fld>
            <a:endParaRPr lang="en-US" altLang="ja-JP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437" name="Text Box 748"/>
          <p:cNvSpPr txBox="1">
            <a:spLocks noChangeArrowheads="1"/>
          </p:cNvSpPr>
          <p:nvPr/>
        </p:nvSpPr>
        <p:spPr bwMode="auto">
          <a:xfrm>
            <a:off x="1009650" y="5930900"/>
            <a:ext cx="7129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3200" b="1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ソーティングの結果自体はどれも同じ</a:t>
            </a:r>
            <a:endParaRPr lang="en-US" altLang="ja-JP" sz="3200" b="1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30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84748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06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31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82162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39552" y="2336949"/>
            <a:ext cx="1181100" cy="612775"/>
          </a:xfrm>
          <a:prstGeom prst="wedgeRoundRectCallout">
            <a:avLst>
              <a:gd name="adj1" fmla="val 57074"/>
              <a:gd name="adj2" fmla="val 937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endParaRPr lang="ja-JP" altLang="en-US" sz="24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4788024" y="2320925"/>
            <a:ext cx="1181100" cy="612775"/>
          </a:xfrm>
          <a:prstGeom prst="wedgeRoundRectCallout">
            <a:avLst>
              <a:gd name="adj1" fmla="val -49153"/>
              <a:gd name="adj2" fmla="val 95475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b</a:t>
            </a:r>
            <a:endParaRPr lang="ja-JP" altLang="en-US" sz="2400" dirty="0">
              <a:solidFill>
                <a:srgbClr val="0000FF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1907704" y="3645024"/>
            <a:ext cx="6667500" cy="1440160"/>
          </a:xfrm>
          <a:prstGeom prst="wedgeRoundRectCallout">
            <a:avLst>
              <a:gd name="adj1" fmla="val -58234"/>
              <a:gd name="adj2" fmla="val -54222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sort(0, 3)</a:t>
            </a:r>
            <a:r>
              <a:rPr lang="ja-JP" altLang="en-US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は，次の配列</a:t>
            </a:r>
            <a:r>
              <a:rPr lang="en-US" altLang="ja-JP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a, b</a:t>
            </a:r>
            <a:r>
              <a:rPr lang="ja-JP" altLang="en-US" sz="20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をマージして得られる．</a:t>
            </a:r>
            <a:endParaRPr lang="en-US" altLang="ja-JP" sz="2000" dirty="0">
              <a:solidFill>
                <a:schemeClr val="tx1"/>
              </a:solidFill>
              <a:latin typeface="Lucida Sans Unicode" pitchFamily="34" charset="0"/>
              <a:ea typeface="メイリオ" pitchFamily="50" charset="-128"/>
            </a:endParaRPr>
          </a:p>
          <a:p>
            <a:pPr lvl="1">
              <a:defRPr/>
            </a:pP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配列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a</a:t>
            </a: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sort(0, 1)</a:t>
            </a:r>
            <a:r>
              <a:rPr lang="ja-JP" altLang="en-US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{ 12, 19 }</a:t>
            </a:r>
          </a:p>
          <a:p>
            <a:pPr lvl="1">
              <a:defRPr/>
            </a:pP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配列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b</a:t>
            </a: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sort(2, 3)</a:t>
            </a:r>
            <a:r>
              <a:rPr lang="ja-JP" altLang="en-US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 ＝ </a:t>
            </a:r>
            <a:r>
              <a:rPr lang="en-US" altLang="ja-JP" sz="2000" dirty="0">
                <a:solidFill>
                  <a:srgbClr val="0000FF"/>
                </a:solidFill>
                <a:latin typeface="Lucida Sans Unicode" pitchFamily="34" charset="0"/>
                <a:ea typeface="メイリオ" pitchFamily="50" charset="-128"/>
              </a:rPr>
              <a:t>{ 3, 8 }</a:t>
            </a:r>
          </a:p>
        </p:txBody>
      </p:sp>
    </p:spTree>
    <p:extLst>
      <p:ext uri="{BB962C8B-B14F-4D97-AF65-F5344CB8AC3E}">
        <p14:creationId xmlns:p14="http://schemas.microsoft.com/office/powerpoint/2010/main" val="2980635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99538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0176" name="グループ化 50175"/>
          <p:cNvGrpSpPr/>
          <p:nvPr/>
        </p:nvGrpSpPr>
        <p:grpSpPr>
          <a:xfrm>
            <a:off x="1547664" y="3907101"/>
            <a:ext cx="3327595" cy="765085"/>
            <a:chOff x="5524635" y="3980250"/>
            <a:chExt cx="3327595" cy="765085"/>
          </a:xfrm>
        </p:grpSpPr>
        <p:sp>
          <p:nvSpPr>
            <p:cNvPr id="40" name="正方形/長方形 39"/>
            <p:cNvSpPr/>
            <p:nvPr/>
          </p:nvSpPr>
          <p:spPr>
            <a:xfrm>
              <a:off x="5524635" y="3980250"/>
              <a:ext cx="3327595" cy="76508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017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550" y="4070260"/>
              <a:ext cx="3179763" cy="598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32</a:t>
            </a:fld>
            <a:endParaRPr lang="en-US" altLang="ja-JP" dirty="0"/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39552" y="2336949"/>
            <a:ext cx="1181100" cy="612775"/>
          </a:xfrm>
          <a:prstGeom prst="wedgeRoundRectCallout">
            <a:avLst>
              <a:gd name="adj1" fmla="val 57074"/>
              <a:gd name="adj2" fmla="val 937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endParaRPr lang="ja-JP" altLang="en-US" sz="24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4788024" y="2320925"/>
            <a:ext cx="1181100" cy="612775"/>
          </a:xfrm>
          <a:prstGeom prst="wedgeRoundRectCallout">
            <a:avLst>
              <a:gd name="adj1" fmla="val -49153"/>
              <a:gd name="adj2" fmla="val 95475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b</a:t>
            </a:r>
            <a:endParaRPr lang="ja-JP" altLang="en-US" sz="2400" dirty="0">
              <a:solidFill>
                <a:srgbClr val="0000FF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1786078" y="3485195"/>
            <a:ext cx="1930827" cy="1095933"/>
            <a:chOff x="1786078" y="3609020"/>
            <a:chExt cx="1930827" cy="1095933"/>
          </a:xfrm>
        </p:grpSpPr>
        <p:cxnSp>
          <p:nvCxnSpPr>
            <p:cNvPr id="22" name="直線矢印コネクタ 21"/>
            <p:cNvCxnSpPr/>
            <p:nvPr/>
          </p:nvCxnSpPr>
          <p:spPr>
            <a:xfrm flipH="1">
              <a:off x="2096725" y="3609020"/>
              <a:ext cx="1620180" cy="67507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786078" y="4243288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3</a:t>
              </a: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575416" y="3485194"/>
            <a:ext cx="1848153" cy="1095934"/>
            <a:chOff x="2575416" y="3609019"/>
            <a:chExt cx="1848153" cy="1095934"/>
          </a:xfrm>
        </p:grpSpPr>
        <p:cxnSp>
          <p:nvCxnSpPr>
            <p:cNvPr id="25" name="直線矢印コネクタ 24"/>
            <p:cNvCxnSpPr/>
            <p:nvPr/>
          </p:nvCxnSpPr>
          <p:spPr>
            <a:xfrm flipH="1">
              <a:off x="2803389" y="3609019"/>
              <a:ext cx="1620180" cy="67507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575416" y="4243288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8</a:t>
              </a:r>
              <a:endParaRPr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2096725" y="3485195"/>
            <a:ext cx="1745929" cy="1095933"/>
            <a:chOff x="2096725" y="3609020"/>
            <a:chExt cx="1745929" cy="1095933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2096725" y="3609020"/>
              <a:ext cx="1440160" cy="5850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3266855" y="4243288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12</a:t>
              </a: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893399" y="3485194"/>
            <a:ext cx="1772245" cy="1095934"/>
            <a:chOff x="2893399" y="3609019"/>
            <a:chExt cx="1772245" cy="1095934"/>
          </a:xfrm>
        </p:grpSpPr>
        <p:cxnSp>
          <p:nvCxnSpPr>
            <p:cNvPr id="31" name="直線矢印コネクタ 30"/>
            <p:cNvCxnSpPr/>
            <p:nvPr/>
          </p:nvCxnSpPr>
          <p:spPr>
            <a:xfrm>
              <a:off x="2893399" y="3609019"/>
              <a:ext cx="1440160" cy="5850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4089845" y="4243288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19</a:t>
              </a:r>
            </a:p>
          </p:txBody>
        </p:sp>
      </p:grpSp>
      <p:sp>
        <p:nvSpPr>
          <p:cNvPr id="33" name="円/楕円 32"/>
          <p:cNvSpPr/>
          <p:nvPr/>
        </p:nvSpPr>
        <p:spPr>
          <a:xfrm>
            <a:off x="3446875" y="3035145"/>
            <a:ext cx="552960" cy="54006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849756" y="3035145"/>
            <a:ext cx="552960" cy="540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12558" y="4860449"/>
            <a:ext cx="305724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比較回数</a:t>
            </a:r>
            <a:r>
              <a:rPr lang="ja-JP" altLang="en-US" sz="3200" b="1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１</a:t>
            </a:r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kumimoji="1" lang="ja-JP" altLang="en-US" sz="3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6" name="円弧 35"/>
          <p:cNvSpPr/>
          <p:nvPr/>
        </p:nvSpPr>
        <p:spPr>
          <a:xfrm rot="2586244" flipH="1">
            <a:off x="1804552" y="2717803"/>
            <a:ext cx="2204205" cy="2122995"/>
          </a:xfrm>
          <a:prstGeom prst="arc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弧 36"/>
          <p:cNvSpPr/>
          <p:nvPr/>
        </p:nvSpPr>
        <p:spPr>
          <a:xfrm rot="2586244" flipH="1">
            <a:off x="1634997" y="2588534"/>
            <a:ext cx="3263712" cy="3143468"/>
          </a:xfrm>
          <a:prstGeom prst="arc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112558" y="4860449"/>
            <a:ext cx="305724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比較回数</a:t>
            </a:r>
            <a:r>
              <a:rPr lang="ja-JP" altLang="en-US" sz="3200" b="1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２</a:t>
            </a:r>
            <a:r>
              <a:rPr lang="ja-JP" altLang="en-US" sz="3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kumimoji="1" lang="ja-JP" altLang="en-US" sz="32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81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01874E-6 L 0.08802 -3.01874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1874E-6 L 0.08541 -3.01874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6" grpId="0" animBg="1"/>
      <p:bldP spid="37" grpId="0" animBg="1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33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10853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16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34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84081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08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35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14492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63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36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29230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3779912" y="2908151"/>
            <a:ext cx="1181100" cy="612775"/>
          </a:xfrm>
          <a:prstGeom prst="wedgeRoundRectCallout">
            <a:avLst>
              <a:gd name="adj1" fmla="val 57074"/>
              <a:gd name="adj2" fmla="val 937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endParaRPr lang="ja-JP" altLang="en-US" sz="24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6372200" y="2888233"/>
            <a:ext cx="1181100" cy="612775"/>
          </a:xfrm>
          <a:prstGeom prst="wedgeRoundRectCallout">
            <a:avLst>
              <a:gd name="adj1" fmla="val -49153"/>
              <a:gd name="adj2" fmla="val 95475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b</a:t>
            </a:r>
            <a:endParaRPr lang="ja-JP" altLang="en-US" sz="2400" dirty="0">
              <a:solidFill>
                <a:srgbClr val="0000FF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88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37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72958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88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38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72426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77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39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97183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292080" y="3520926"/>
            <a:ext cx="1181100" cy="612775"/>
          </a:xfrm>
          <a:prstGeom prst="wedgeRoundRectCallout">
            <a:avLst>
              <a:gd name="adj1" fmla="val 57074"/>
              <a:gd name="adj2" fmla="val 937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endParaRPr lang="ja-JP" altLang="en-US" sz="24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7942287" y="3429000"/>
            <a:ext cx="1181100" cy="612775"/>
          </a:xfrm>
          <a:prstGeom prst="wedgeRoundRectCallout">
            <a:avLst>
              <a:gd name="adj1" fmla="val -49153"/>
              <a:gd name="adj2" fmla="val 95475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b</a:t>
            </a:r>
            <a:endParaRPr lang="ja-JP" altLang="en-US" sz="2400" dirty="0">
              <a:solidFill>
                <a:srgbClr val="0000FF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9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アルゴリズムによる違いは？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3671887"/>
          </a:xfrm>
        </p:spPr>
        <p:txBody>
          <a:bodyPr/>
          <a:lstStyle/>
          <a:p>
            <a:pPr>
              <a:defRPr/>
            </a:pPr>
            <a:r>
              <a:rPr lang="ja-JP" altLang="en-US" sz="2800" b="0" dirty="0"/>
              <a:t>演算回数（計算時間）</a:t>
            </a:r>
            <a:endParaRPr lang="en-US" altLang="ja-JP" sz="2800" b="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ja-JP" sz="2800" b="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ja-JP" sz="2800" b="0" dirty="0"/>
          </a:p>
          <a:p>
            <a:pPr>
              <a:defRPr/>
            </a:pPr>
            <a:r>
              <a:rPr lang="ja-JP" altLang="en-US" sz="2800" b="0" dirty="0"/>
              <a:t>必要とするメモリ</a:t>
            </a:r>
            <a:endParaRPr lang="en-US" altLang="ja-JP" sz="2800" b="0" dirty="0"/>
          </a:p>
          <a:p>
            <a:pPr>
              <a:defRPr/>
            </a:pPr>
            <a:endParaRPr lang="en-US" altLang="ja-JP" sz="2800" b="0" dirty="0"/>
          </a:p>
          <a:p>
            <a:pPr>
              <a:defRPr/>
            </a:pPr>
            <a:endParaRPr lang="en-US" altLang="ja-JP" sz="2800" b="0" dirty="0"/>
          </a:p>
          <a:p>
            <a:pPr>
              <a:defRPr/>
            </a:pPr>
            <a:r>
              <a:rPr lang="ja-JP" altLang="en-US" sz="2800" b="0" dirty="0"/>
              <a:t>コーディングの簡潔さ</a:t>
            </a:r>
          </a:p>
        </p:txBody>
      </p:sp>
      <p:sp>
        <p:nvSpPr>
          <p:cNvPr id="19460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9AAE2AD-1B77-446C-927F-40CF5615C80D}" type="slidenum">
              <a:rPr lang="en-US" altLang="ja-JP" smtClean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pPr eaLnBrk="1" hangingPunct="1"/>
              <a:t>4</a:t>
            </a:fld>
            <a:endParaRPr lang="en-US" altLang="ja-JP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40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69844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4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41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37383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3707904" y="4133701"/>
            <a:ext cx="1181100" cy="612775"/>
          </a:xfrm>
          <a:prstGeom prst="wedgeRoundRectCallout">
            <a:avLst>
              <a:gd name="adj1" fmla="val 57074"/>
              <a:gd name="adj2" fmla="val 937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endParaRPr lang="ja-JP" altLang="en-US" sz="24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7942287" y="3933056"/>
            <a:ext cx="1181100" cy="612775"/>
          </a:xfrm>
          <a:prstGeom prst="wedgeRoundRectCallout">
            <a:avLst>
              <a:gd name="adj1" fmla="val -49153"/>
              <a:gd name="adj2" fmla="val 95475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b</a:t>
            </a:r>
            <a:endParaRPr lang="ja-JP" altLang="en-US" sz="2400" dirty="0">
              <a:solidFill>
                <a:srgbClr val="0000FF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15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0005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4" name="グループ化 23"/>
          <p:cNvGrpSpPr/>
          <p:nvPr/>
        </p:nvGrpSpPr>
        <p:grpSpPr>
          <a:xfrm>
            <a:off x="4804084" y="5805264"/>
            <a:ext cx="3327595" cy="765085"/>
            <a:chOff x="5524635" y="3980250"/>
            <a:chExt cx="3327595" cy="765085"/>
          </a:xfrm>
        </p:grpSpPr>
        <p:sp>
          <p:nvSpPr>
            <p:cNvPr id="25" name="正方形/長方形 24"/>
            <p:cNvSpPr/>
            <p:nvPr/>
          </p:nvSpPr>
          <p:spPr>
            <a:xfrm>
              <a:off x="5524635" y="3980250"/>
              <a:ext cx="3327595" cy="76508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550" y="4070260"/>
              <a:ext cx="3179763" cy="598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42</a:t>
            </a:fld>
            <a:endParaRPr lang="en-US" altLang="ja-JP" dirty="0"/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023663" y="5304593"/>
            <a:ext cx="1930827" cy="1148743"/>
            <a:chOff x="1786078" y="3609020"/>
            <a:chExt cx="1930827" cy="1148743"/>
          </a:xfrm>
        </p:grpSpPr>
        <p:cxnSp>
          <p:nvCxnSpPr>
            <p:cNvPr id="10" name="直線矢印コネクタ 9"/>
            <p:cNvCxnSpPr/>
            <p:nvPr/>
          </p:nvCxnSpPr>
          <p:spPr>
            <a:xfrm flipH="1">
              <a:off x="2096725" y="3609020"/>
              <a:ext cx="1620180" cy="67507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1786078" y="4296098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1</a:t>
              </a: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7245574" y="5304592"/>
            <a:ext cx="771365" cy="1148744"/>
            <a:chOff x="4007989" y="3609019"/>
            <a:chExt cx="771365" cy="1148744"/>
          </a:xfrm>
        </p:grpSpPr>
        <p:cxnSp>
          <p:nvCxnSpPr>
            <p:cNvPr id="13" name="直線矢印コネクタ 12"/>
            <p:cNvCxnSpPr/>
            <p:nvPr/>
          </p:nvCxnSpPr>
          <p:spPr>
            <a:xfrm>
              <a:off x="4423569" y="3609019"/>
              <a:ext cx="0" cy="67507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4007989" y="4296098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100</a:t>
              </a:r>
              <a:endParaRPr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5334310" y="5304593"/>
            <a:ext cx="983619" cy="1148743"/>
            <a:chOff x="2096725" y="3609020"/>
            <a:chExt cx="983619" cy="1148743"/>
          </a:xfrm>
        </p:grpSpPr>
        <p:cxnSp>
          <p:nvCxnSpPr>
            <p:cNvPr id="16" name="直線矢印コネクタ 15"/>
            <p:cNvCxnSpPr/>
            <p:nvPr/>
          </p:nvCxnSpPr>
          <p:spPr>
            <a:xfrm>
              <a:off x="2096725" y="3609020"/>
              <a:ext cx="587840" cy="6750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2504545" y="4296098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18</a:t>
              </a: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130984" y="5304592"/>
            <a:ext cx="997035" cy="1148744"/>
            <a:chOff x="2893399" y="3609019"/>
            <a:chExt cx="997035" cy="1148744"/>
          </a:xfrm>
        </p:grpSpPr>
        <p:cxnSp>
          <p:nvCxnSpPr>
            <p:cNvPr id="19" name="直線矢印コネクタ 18"/>
            <p:cNvCxnSpPr/>
            <p:nvPr/>
          </p:nvCxnSpPr>
          <p:spPr>
            <a:xfrm>
              <a:off x="2893399" y="3609019"/>
              <a:ext cx="511246" cy="6750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3314635" y="4296098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25</a:t>
              </a:r>
            </a:p>
          </p:txBody>
        </p:sp>
      </p:grpSp>
      <p:sp>
        <p:nvSpPr>
          <p:cNvPr id="21" name="円弧 20"/>
          <p:cNvSpPr/>
          <p:nvPr/>
        </p:nvSpPr>
        <p:spPr>
          <a:xfrm rot="19013756">
            <a:off x="5018941" y="4534323"/>
            <a:ext cx="2226223" cy="2144202"/>
          </a:xfrm>
          <a:prstGeom prst="arc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/>
          <p:cNvSpPr/>
          <p:nvPr/>
        </p:nvSpPr>
        <p:spPr>
          <a:xfrm rot="19013756">
            <a:off x="4845551" y="4407932"/>
            <a:ext cx="3263712" cy="3143468"/>
          </a:xfrm>
          <a:prstGeom prst="arc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/>
          <p:cNvSpPr/>
          <p:nvPr/>
        </p:nvSpPr>
        <p:spPr>
          <a:xfrm rot="2586244" flipH="1">
            <a:off x="5766492" y="4570030"/>
            <a:ext cx="2226223" cy="2144202"/>
          </a:xfrm>
          <a:prstGeom prst="arc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642230" y="4797152"/>
            <a:ext cx="552960" cy="54006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5067055" y="4797152"/>
            <a:ext cx="552960" cy="540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55311" y="3553024"/>
            <a:ext cx="305724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比較回数</a:t>
            </a:r>
            <a:r>
              <a:rPr lang="ja-JP" altLang="en-US" sz="3200" b="1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１</a:t>
            </a:r>
            <a:r>
              <a:rPr lang="ja-JP" altLang="en-US" sz="3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kumimoji="1" lang="ja-JP" altLang="en-US" sz="32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55311" y="3553024"/>
            <a:ext cx="305724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比較回数</a:t>
            </a:r>
            <a:r>
              <a:rPr lang="ja-JP" altLang="en-US" sz="3200" b="1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２</a:t>
            </a:r>
            <a:r>
              <a:rPr lang="ja-JP" altLang="en-US" sz="3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kumimoji="1" lang="ja-JP" altLang="en-US" sz="32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55311" y="3553024"/>
            <a:ext cx="305724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比較回数</a:t>
            </a:r>
            <a:r>
              <a:rPr lang="ja-JP" altLang="en-US" sz="3200" b="1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３</a:t>
            </a:r>
            <a:r>
              <a:rPr lang="ja-JP" altLang="en-US" sz="3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kumimoji="1" lang="ja-JP" altLang="en-US" sz="32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0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01874E-6 L 0.08802 -3.01874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1874E-6 L 0.08541 -3.01874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0" grpId="0" animBg="1"/>
      <p:bldP spid="30" grpId="1" animBg="1"/>
      <p:bldP spid="31" grpId="0" animBg="1"/>
      <p:bldP spid="31" grpId="1" animBg="1"/>
      <p:bldP spid="31" grpId="2" animBg="1"/>
      <p:bldP spid="28" grpId="0" animBg="1"/>
      <p:bldP spid="27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43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48240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8220005" y="2971090"/>
            <a:ext cx="630070" cy="63007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8220005" y="4771290"/>
            <a:ext cx="630070" cy="63007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5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44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70021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611560" y="4653136"/>
            <a:ext cx="1181100" cy="612775"/>
          </a:xfrm>
          <a:prstGeom prst="wedgeRoundRectCallout">
            <a:avLst>
              <a:gd name="adj1" fmla="val 57074"/>
              <a:gd name="adj2" fmla="val 937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endParaRPr lang="ja-JP" altLang="en-US" sz="2400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7962900" y="4545831"/>
            <a:ext cx="1181100" cy="612775"/>
          </a:xfrm>
          <a:prstGeom prst="wedgeRoundRectCallout">
            <a:avLst>
              <a:gd name="adj1" fmla="val -49153"/>
              <a:gd name="adj2" fmla="val 95475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</a:t>
            </a:r>
            <a:r>
              <a:rPr lang="en-US" altLang="ja-JP" sz="2400" dirty="0">
                <a:solidFill>
                  <a:srgbClr val="0000FF"/>
                </a:solidFill>
                <a:latin typeface="Lucida Sans Unicode" pitchFamily="34" charset="0"/>
                <a:cs typeface="Lucida Sans Unicode" pitchFamily="34" charset="0"/>
              </a:rPr>
              <a:t>b</a:t>
            </a:r>
            <a:endParaRPr lang="ja-JP" altLang="en-US" sz="2400" dirty="0">
              <a:solidFill>
                <a:srgbClr val="0000FF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67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45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7516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5656" y="4273615"/>
            <a:ext cx="6525725" cy="94510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17844"/>
              </p:ext>
            </p:extLst>
          </p:nvPr>
        </p:nvGraphicFramePr>
        <p:xfrm>
          <a:off x="2141730" y="4408630"/>
          <a:ext cx="6362700" cy="600075"/>
        </p:xfrm>
        <a:graphic>
          <a:graphicData uri="http://schemas.openxmlformats.org/drawingml/2006/table">
            <a:tbl>
              <a:tblPr/>
              <a:tblGrid>
                <a:gridCol w="795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グループ化 13"/>
          <p:cNvGrpSpPr/>
          <p:nvPr/>
        </p:nvGrpSpPr>
        <p:grpSpPr>
          <a:xfrm>
            <a:off x="2366755" y="4510785"/>
            <a:ext cx="2744596" cy="1022970"/>
            <a:chOff x="-1425664" y="4206230"/>
            <a:chExt cx="2744596" cy="1022970"/>
          </a:xfrm>
        </p:grpSpPr>
        <p:cxnSp>
          <p:nvCxnSpPr>
            <p:cNvPr id="15" name="直線矢印コネクタ 14"/>
            <p:cNvCxnSpPr/>
            <p:nvPr/>
          </p:nvCxnSpPr>
          <p:spPr>
            <a:xfrm flipH="1" flipV="1">
              <a:off x="-1079039" y="4554125"/>
              <a:ext cx="2397971" cy="67507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-1425664" y="4206230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1</a:t>
              </a: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7722350" y="4509120"/>
            <a:ext cx="795300" cy="934625"/>
            <a:chOff x="3929931" y="4204565"/>
            <a:chExt cx="795300" cy="934625"/>
          </a:xfrm>
        </p:grpSpPr>
        <p:cxnSp>
          <p:nvCxnSpPr>
            <p:cNvPr id="18" name="直線矢印コネクタ 17"/>
            <p:cNvCxnSpPr/>
            <p:nvPr/>
          </p:nvCxnSpPr>
          <p:spPr>
            <a:xfrm flipV="1">
              <a:off x="3929931" y="4621488"/>
              <a:ext cx="246819" cy="5177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3953866" y="4204565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100</a:t>
              </a:r>
              <a:endParaRPr lang="en-US" altLang="ja-JP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5471506" y="4509120"/>
            <a:ext cx="585659" cy="934625"/>
            <a:chOff x="1679087" y="4204565"/>
            <a:chExt cx="585659" cy="934625"/>
          </a:xfrm>
        </p:grpSpPr>
        <p:cxnSp>
          <p:nvCxnSpPr>
            <p:cNvPr id="21" name="直線矢印コネクタ 20"/>
            <p:cNvCxnSpPr/>
            <p:nvPr/>
          </p:nvCxnSpPr>
          <p:spPr>
            <a:xfrm flipH="1" flipV="1">
              <a:off x="1923293" y="4599130"/>
              <a:ext cx="341453" cy="54006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679087" y="4204565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18</a:t>
              </a: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941441" y="4509120"/>
            <a:ext cx="681633" cy="934625"/>
            <a:chOff x="3149022" y="4204565"/>
            <a:chExt cx="681633" cy="934625"/>
          </a:xfrm>
        </p:grpSpPr>
        <p:cxnSp>
          <p:nvCxnSpPr>
            <p:cNvPr id="24" name="直線矢印コネクタ 23"/>
            <p:cNvCxnSpPr/>
            <p:nvPr/>
          </p:nvCxnSpPr>
          <p:spPr>
            <a:xfrm flipV="1">
              <a:off x="3149022" y="4554125"/>
              <a:ext cx="255623" cy="58506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3254856" y="4204565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25</a:t>
              </a: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2141730" y="4509120"/>
            <a:ext cx="1370342" cy="934625"/>
            <a:chOff x="1525076" y="4195063"/>
            <a:chExt cx="1370342" cy="934625"/>
          </a:xfrm>
        </p:grpSpPr>
        <p:cxnSp>
          <p:nvCxnSpPr>
            <p:cNvPr id="27" name="直線矢印コネクタ 26"/>
            <p:cNvCxnSpPr/>
            <p:nvPr/>
          </p:nvCxnSpPr>
          <p:spPr>
            <a:xfrm flipV="1">
              <a:off x="1525076" y="4621631"/>
              <a:ext cx="1160189" cy="5080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515186" y="4195063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3</a:t>
              </a: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2951820" y="4509120"/>
            <a:ext cx="1370342" cy="934625"/>
            <a:chOff x="2335166" y="4195063"/>
            <a:chExt cx="1370342" cy="934625"/>
          </a:xfrm>
        </p:grpSpPr>
        <p:cxnSp>
          <p:nvCxnSpPr>
            <p:cNvPr id="30" name="直線矢印コネクタ 29"/>
            <p:cNvCxnSpPr/>
            <p:nvPr/>
          </p:nvCxnSpPr>
          <p:spPr>
            <a:xfrm flipV="1">
              <a:off x="2335166" y="4627436"/>
              <a:ext cx="1160189" cy="5022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3325276" y="4195063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8</a:t>
              </a: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3761910" y="4509120"/>
            <a:ext cx="1477469" cy="889620"/>
            <a:chOff x="3145256" y="4195063"/>
            <a:chExt cx="1477469" cy="88962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3145256" y="4597606"/>
              <a:ext cx="1188303" cy="487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4046926" y="4195063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12</a:t>
              </a: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4585494" y="4509120"/>
            <a:ext cx="2227490" cy="934625"/>
            <a:chOff x="3968840" y="4195063"/>
            <a:chExt cx="2227490" cy="934625"/>
          </a:xfrm>
        </p:grpSpPr>
        <p:cxnSp>
          <p:nvCxnSpPr>
            <p:cNvPr id="36" name="直線矢印コネクタ 35"/>
            <p:cNvCxnSpPr/>
            <p:nvPr/>
          </p:nvCxnSpPr>
          <p:spPr>
            <a:xfrm flipV="1">
              <a:off x="3968840" y="4576626"/>
              <a:ext cx="1696696" cy="5530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/>
            <p:cNvSpPr txBox="1"/>
            <p:nvPr/>
          </p:nvSpPr>
          <p:spPr>
            <a:xfrm>
              <a:off x="5620531" y="4195063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ja-JP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pitchFamily="34" charset="0"/>
                  <a:cs typeface="Lucida Sans Unicode" pitchFamily="34" charset="0"/>
                </a:rPr>
                <a:t>19</a:t>
              </a:r>
            </a:p>
          </p:txBody>
        </p:sp>
      </p:grpSp>
      <p:sp>
        <p:nvSpPr>
          <p:cNvPr id="38" name="円/楕円 37"/>
          <p:cNvSpPr/>
          <p:nvPr/>
        </p:nvSpPr>
        <p:spPr>
          <a:xfrm>
            <a:off x="5003297" y="5398740"/>
            <a:ext cx="552960" cy="54006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839530" y="5398740"/>
            <a:ext cx="552960" cy="540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47156" y="3589231"/>
            <a:ext cx="305724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比較回数</a:t>
            </a:r>
            <a:r>
              <a:rPr lang="ja-JP" altLang="en-US" sz="3200" b="1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3200" b="1" dirty="0">
                <a:solidFill>
                  <a:srgbClr val="7030A0"/>
                </a:solidFill>
                <a:latin typeface="Lucida Sans Unicode" pitchFamily="34" charset="0"/>
                <a:ea typeface="メイリオ" pitchFamily="50" charset="-128"/>
                <a:cs typeface="Lucida Sans Unicode" pitchFamily="34" charset="0"/>
              </a:rPr>
              <a:t>１</a:t>
            </a:r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kumimoji="1" lang="ja-JP" altLang="en-US" sz="3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47156" y="3589230"/>
            <a:ext cx="305724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比較回数</a:t>
            </a:r>
            <a:r>
              <a:rPr lang="ja-JP" altLang="en-US" sz="3200" b="1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２</a:t>
            </a:r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kumimoji="1" lang="ja-JP" altLang="en-US" sz="3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147156" y="3589229"/>
            <a:ext cx="305724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比較回数</a:t>
            </a:r>
            <a:r>
              <a:rPr lang="ja-JP" altLang="en-US" sz="3200" b="1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３</a:t>
            </a:r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kumimoji="1" lang="ja-JP" altLang="en-US" sz="3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47156" y="3589231"/>
            <a:ext cx="305724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比較回数</a:t>
            </a:r>
            <a:r>
              <a:rPr lang="ja-JP" altLang="en-US" sz="3200" b="1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４</a:t>
            </a:r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kumimoji="1" lang="ja-JP" altLang="en-US" sz="3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47156" y="3589231"/>
            <a:ext cx="305724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比較回数</a:t>
            </a:r>
            <a:r>
              <a:rPr lang="ja-JP" altLang="en-US" sz="3200" b="1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５</a:t>
            </a:r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kumimoji="1" lang="ja-JP" altLang="en-US" sz="3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147156" y="3589228"/>
            <a:ext cx="3057247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比較回数</a:t>
            </a:r>
            <a:r>
              <a:rPr lang="ja-JP" altLang="en-US" sz="3200" b="1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６</a:t>
            </a:r>
            <a:r>
              <a:rPr lang="ja-JP" altLang="en-US" sz="32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kumimoji="1" lang="ja-JP" altLang="en-US" sz="3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2065656" y="4273615"/>
            <a:ext cx="4801599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867255" y="3589231"/>
            <a:ext cx="1891574" cy="684384"/>
            <a:chOff x="6867255" y="3779731"/>
            <a:chExt cx="1891574" cy="684384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6932688" y="3779731"/>
              <a:ext cx="1826141" cy="58477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solidFill>
                    <a:srgbClr val="0000FF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比較なし</a:t>
              </a:r>
            </a:p>
          </p:txBody>
        </p:sp>
        <p:cxnSp>
          <p:nvCxnSpPr>
            <p:cNvPr id="49" name="直線矢印コネクタ 48"/>
            <p:cNvCxnSpPr/>
            <p:nvPr/>
          </p:nvCxnSpPr>
          <p:spPr>
            <a:xfrm>
              <a:off x="6867255" y="4464115"/>
              <a:ext cx="166518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円弧 49"/>
          <p:cNvSpPr/>
          <p:nvPr/>
        </p:nvSpPr>
        <p:spPr>
          <a:xfrm rot="19013756" flipH="1" flipV="1">
            <a:off x="2204914" y="2157402"/>
            <a:ext cx="4394327" cy="4232426"/>
          </a:xfrm>
          <a:prstGeom prst="arc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>
          <a:xfrm rot="2586244" flipV="1">
            <a:off x="1368201" y="1563635"/>
            <a:ext cx="5179692" cy="4988859"/>
          </a:xfrm>
          <a:prstGeom prst="arc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弧 51"/>
          <p:cNvSpPr/>
          <p:nvPr/>
        </p:nvSpPr>
        <p:spPr>
          <a:xfrm rot="19013756" flipH="1" flipV="1">
            <a:off x="4231986" y="4193170"/>
            <a:ext cx="1957773" cy="1885642"/>
          </a:xfrm>
          <a:prstGeom prst="arc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弧 52"/>
          <p:cNvSpPr/>
          <p:nvPr/>
        </p:nvSpPr>
        <p:spPr>
          <a:xfrm rot="19013756" flipH="1" flipV="1">
            <a:off x="3216050" y="3228735"/>
            <a:ext cx="3150955" cy="3034864"/>
          </a:xfrm>
          <a:prstGeom prst="arc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弧 53"/>
          <p:cNvSpPr/>
          <p:nvPr/>
        </p:nvSpPr>
        <p:spPr>
          <a:xfrm rot="19013756" flipH="1" flipV="1">
            <a:off x="4035636" y="2993237"/>
            <a:ext cx="3426555" cy="3300310"/>
          </a:xfrm>
          <a:prstGeom prst="arc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弧 54"/>
          <p:cNvSpPr/>
          <p:nvPr/>
        </p:nvSpPr>
        <p:spPr>
          <a:xfrm rot="2586244" flipV="1">
            <a:off x="1509644" y="2216292"/>
            <a:ext cx="4394327" cy="4232426"/>
          </a:xfrm>
          <a:prstGeom prst="arc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5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01874E-6 L 0.08802 -3.0187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1874E-6 L 0.08541 -3.01874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42 4.77215E-6 L 0.175 4.77215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 4.77215E-6 L 0.26372 4.77215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02 4.77215E-6 L 0.17847 4.77215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47 4.77215E-6 L 0.26701 4.77215E-6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39" grpId="4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マージソートの例題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46</a:t>
            </a:fld>
            <a:endParaRPr lang="en-US" altLang="ja-JP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66035"/>
              </p:ext>
            </p:extLst>
          </p:nvPr>
        </p:nvGraphicFramePr>
        <p:xfrm>
          <a:off x="152400" y="1333200"/>
          <a:ext cx="8832850" cy="5264152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入力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12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19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3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25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18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100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1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比較回数</a:t>
                      </a: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1)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sort(2,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3)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5)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sort(6,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sort(4,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sort(0, 7)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  <a:endParaRPr kumimoji="1" lang="ja-JP" altLang="ja-JP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6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合計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15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395536" y="917498"/>
            <a:ext cx="856895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0         1        2         3          4        5         6         7</a:t>
            </a:r>
            <a:r>
              <a:rPr lang="ja-JP" altLang="en-US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　　　　　　　</a:t>
            </a:r>
            <a:r>
              <a:rPr lang="en-US" altLang="ja-JP" dirty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endParaRPr lang="ja-JP" altLang="en-US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87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2-1</a:t>
            </a:r>
            <a:r>
              <a:rPr kumimoji="1" lang="ja-JP" altLang="en-US" dirty="0"/>
              <a:t>　関数と動的メモリ確保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47</a:t>
            </a:fld>
            <a:endParaRPr lang="en-US" altLang="ja-JP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41165" y="5949280"/>
            <a:ext cx="6445964" cy="648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00" dirty="0"/>
              <a:t>関数は使う前に宣言をする必要がある</a:t>
            </a:r>
            <a:endParaRPr lang="en-US" altLang="ja-JP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9547" y="1759578"/>
            <a:ext cx="56989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 err="1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b="1" dirty="0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func</a:t>
            </a:r>
            <a:r>
              <a:rPr lang="en-US" altLang="ja-JP" b="1" dirty="0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( </a:t>
            </a:r>
            <a:r>
              <a:rPr lang="en-US" altLang="ja-JP" b="1" dirty="0" err="1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b="1" dirty="0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x 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ja-JP" b="1" dirty="0">
              <a:solidFill>
                <a:prstClr val="black"/>
              </a:solidFill>
              <a:latin typeface="Courier New" pitchFamily="49" charset="0"/>
              <a:ea typeface="ＭＳ Ｐゴシック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ja-JP" b="1" dirty="0">
              <a:solidFill>
                <a:prstClr val="black"/>
              </a:solidFill>
              <a:latin typeface="Courier New" pitchFamily="49" charset="0"/>
              <a:ea typeface="ＭＳ Ｐゴシック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 err="1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main()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</a:t>
            </a:r>
            <a:r>
              <a:rPr lang="en-US" altLang="ja-JP" b="1" dirty="0" err="1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</a:t>
            </a:r>
            <a:r>
              <a:rPr lang="en-US" altLang="ja-JP" b="1" dirty="0" err="1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printf</a:t>
            </a: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( “%d * 2 = %d”, a, </a:t>
            </a:r>
            <a:r>
              <a:rPr lang="en-US" altLang="ja-JP" b="1" dirty="0" err="1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func</a:t>
            </a:r>
            <a:r>
              <a:rPr lang="en-US" altLang="ja-JP" b="1" dirty="0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(a)</a:t>
            </a: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return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ja-JP" sz="2000" b="1" dirty="0">
              <a:solidFill>
                <a:prstClr val="black"/>
              </a:solidFill>
              <a:latin typeface="Courier New" pitchFamily="49" charset="0"/>
              <a:ea typeface="ＭＳ Ｐゴシック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 err="1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</a:t>
            </a:r>
            <a:r>
              <a:rPr lang="en-US" altLang="ja-JP" b="1" dirty="0" err="1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func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( </a:t>
            </a:r>
            <a:r>
              <a:rPr lang="en-US" altLang="ja-JP" b="1" dirty="0" err="1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x 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return 2 * x;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}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283843" y="1945407"/>
            <a:ext cx="648072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075931" y="173172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関数のプロトタイプ宣言</a:t>
            </a:r>
            <a:endParaRPr lang="en-US" altLang="ja-JP" sz="2400" dirty="0">
              <a:solidFill>
                <a:prstClr val="black"/>
              </a:solidFill>
              <a:latin typeface="Lucida Sans Unicode" pitchFamily="34" charset="0"/>
              <a:ea typeface="メイリオ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3384854" y="4725144"/>
            <a:ext cx="648072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215065" y="45133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関数の定義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97018" y="210451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戻り値の型　関数名（引数の型）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428726" y="5301208"/>
            <a:ext cx="648072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219947" y="5074617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return</a:t>
            </a:r>
            <a:r>
              <a:rPr lang="ja-JP" altLang="en-US" sz="2400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で値を返す</a:t>
            </a:r>
          </a:p>
        </p:txBody>
      </p:sp>
      <p:sp>
        <p:nvSpPr>
          <p:cNvPr id="16" name="吹き出し: 四角形 15"/>
          <p:cNvSpPr/>
          <p:nvPr/>
        </p:nvSpPr>
        <p:spPr>
          <a:xfrm>
            <a:off x="5386562" y="2519248"/>
            <a:ext cx="3289894" cy="693728"/>
          </a:xfrm>
          <a:prstGeom prst="wedgeRectCallout">
            <a:avLst>
              <a:gd name="adj1" fmla="val -38591"/>
              <a:gd name="adj2" fmla="val 82424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戻り値の型が</a:t>
            </a:r>
            <a:r>
              <a:rPr lang="en-US" altLang="ja-JP" dirty="0" err="1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int</a:t>
            </a:r>
            <a:r>
              <a:rPr lang="ja-JP" altLang="en-US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型の関数の戻り値は</a:t>
            </a:r>
            <a:r>
              <a:rPr lang="en-US" altLang="ja-JP" dirty="0" err="1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int</a:t>
            </a:r>
            <a:r>
              <a:rPr lang="ja-JP" altLang="en-US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型の値として扱える</a:t>
            </a:r>
            <a:endParaRPr lang="en-US" altLang="ja-JP" dirty="0">
              <a:solidFill>
                <a:prstClr val="black"/>
              </a:solidFill>
              <a:latin typeface="Lucida Sans Unicode" pitchFamily="34" charset="0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926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2-1</a:t>
            </a:r>
            <a:r>
              <a:rPr kumimoji="1" lang="ja-JP" altLang="en-US" dirty="0"/>
              <a:t>　関数と動的メモリ確保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48</a:t>
            </a:fld>
            <a:endParaRPr lang="en-US" altLang="ja-JP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413" y="5949280"/>
            <a:ext cx="7905174" cy="50405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ja-JP" altLang="en-US" sz="2800" dirty="0"/>
              <a:t>目的とする戻り値の型に従って適切に関数を決めよう</a:t>
            </a:r>
            <a:endParaRPr lang="en-US" altLang="ja-JP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15616" y="1443841"/>
            <a:ext cx="4464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 err="1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</a:t>
            </a:r>
            <a:r>
              <a:rPr lang="en-US" altLang="ja-JP" b="1" dirty="0" err="1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func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( </a:t>
            </a:r>
            <a:r>
              <a:rPr lang="en-US" altLang="ja-JP" b="1" dirty="0" err="1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x 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return 2 * x;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ja-JP" b="1" dirty="0">
              <a:solidFill>
                <a:srgbClr val="0000FF"/>
              </a:solidFill>
              <a:latin typeface="Courier New" pitchFamily="49" charset="0"/>
              <a:ea typeface="ＭＳ Ｐゴシック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double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</a:t>
            </a:r>
            <a:r>
              <a:rPr lang="en-US" altLang="ja-JP" b="1" dirty="0" err="1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func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(double x)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return 2*x;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ja-JP" b="1" dirty="0">
              <a:solidFill>
                <a:srgbClr val="0000FF"/>
              </a:solidFill>
              <a:latin typeface="Courier New" pitchFamily="49" charset="0"/>
              <a:ea typeface="ＭＳ Ｐゴシック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void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</a:t>
            </a:r>
            <a:r>
              <a:rPr lang="en-US" altLang="ja-JP" b="1" dirty="0" err="1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func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(</a:t>
            </a:r>
            <a:r>
              <a:rPr lang="en-US" altLang="ja-JP" b="1" dirty="0" err="1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x)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</a:t>
            </a:r>
            <a:r>
              <a:rPr lang="en-US" altLang="ja-JP" b="1" dirty="0" err="1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printf</a:t>
            </a: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(“%d\n”,2*x);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srgbClr val="0000FF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}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67992" y="1444714"/>
            <a:ext cx="3624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値の型を</a:t>
            </a:r>
            <a:r>
              <a:rPr kumimoji="1" lang="en-US" altLang="ja-JP" sz="20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int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型とする場合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67992" y="2812866"/>
            <a:ext cx="4180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戻り値の型を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double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型とする場合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67992" y="418101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戻り値がない場合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3739561" y="1622433"/>
            <a:ext cx="8752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4177166" y="3011760"/>
            <a:ext cx="4376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3537040" y="4379912"/>
            <a:ext cx="1077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26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49</a:t>
            </a:fld>
            <a:endParaRPr lang="en-US" altLang="ja-JP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448" y="4653136"/>
            <a:ext cx="8075240" cy="1905075"/>
          </a:xfrm>
        </p:spPr>
        <p:txBody>
          <a:bodyPr>
            <a:normAutofit/>
          </a:bodyPr>
          <a:lstStyle/>
          <a:p>
            <a:r>
              <a:rPr lang="ja-JP" altLang="en-US" dirty="0"/>
              <a:t>戻り</a:t>
            </a:r>
            <a:r>
              <a:rPr kumimoji="1" lang="ja-JP" altLang="en-US" dirty="0"/>
              <a:t>値の型を</a:t>
            </a:r>
            <a:r>
              <a:rPr lang="en-US" altLang="ja-JP" dirty="0" err="1"/>
              <a:t>i</a:t>
            </a:r>
            <a:r>
              <a:rPr kumimoji="1" lang="en-US" altLang="ja-JP" dirty="0" err="1"/>
              <a:t>nt</a:t>
            </a:r>
            <a:r>
              <a:rPr kumimoji="1" lang="ja-JP" altLang="en-US" dirty="0"/>
              <a:t>型とする</a:t>
            </a:r>
            <a:r>
              <a:rPr kumimoji="1" lang="en-US" altLang="ja-JP" dirty="0"/>
              <a:t>main</a:t>
            </a:r>
            <a:r>
              <a:rPr kumimoji="1" lang="ja-JP" altLang="en-US" dirty="0"/>
              <a:t>関数から返される値はプログラム終了時に</a:t>
            </a:r>
            <a:r>
              <a:rPr kumimoji="1" lang="en-US" altLang="ja-JP" dirty="0"/>
              <a:t>OS</a:t>
            </a:r>
            <a:r>
              <a:rPr kumimoji="1" lang="ja-JP" altLang="en-US" dirty="0"/>
              <a:t>に渡されるエラーコードになる</a:t>
            </a:r>
            <a:endParaRPr kumimoji="1" lang="en-US" altLang="ja-JP" dirty="0"/>
          </a:p>
          <a:p>
            <a:pPr lvl="1"/>
            <a:r>
              <a:rPr lang="en-US" altLang="ja-JP" dirty="0"/>
              <a:t>0</a:t>
            </a:r>
            <a:r>
              <a:rPr lang="ja-JP" altLang="en-US" dirty="0"/>
              <a:t>ならば正常終了</a:t>
            </a:r>
            <a:endParaRPr lang="en-US" altLang="ja-JP" dirty="0"/>
          </a:p>
          <a:p>
            <a:pPr lvl="1"/>
            <a:r>
              <a:rPr kumimoji="1" lang="en-US" altLang="ja-JP" dirty="0"/>
              <a:t>0</a:t>
            </a:r>
            <a:r>
              <a:rPr kumimoji="1" lang="ja-JP" altLang="en-US" dirty="0"/>
              <a:t>以外ならば異常終了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140997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 err="1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main()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</a:t>
            </a:r>
            <a:r>
              <a:rPr lang="en-US" altLang="ja-JP" b="1" dirty="0" err="1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</a:t>
            </a:r>
            <a:r>
              <a:rPr lang="en-US" altLang="ja-JP" b="1" dirty="0" err="1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printf</a:t>
            </a: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( “%d * 2 = %d”, a, </a:t>
            </a:r>
            <a:r>
              <a:rPr lang="en-US" altLang="ja-JP" b="1" dirty="0" err="1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func</a:t>
            </a: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(a) 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</a:t>
            </a:r>
            <a:r>
              <a:rPr lang="en-US" altLang="ja-JP" b="1" dirty="0">
                <a:solidFill>
                  <a:srgbClr val="FF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return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b="1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5" y="15567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先ほどの例（</a:t>
            </a:r>
            <a:r>
              <a:rPr lang="ja-JP" altLang="en-US" sz="2400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</a:rPr>
              <a:t>赤字</a:t>
            </a:r>
            <a:r>
              <a:rPr lang="ja-JP" altLang="en-US" sz="2400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に注目）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422843" y="2320305"/>
            <a:ext cx="1501085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224784" y="3717032"/>
            <a:ext cx="342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プログラムの最後で</a:t>
            </a:r>
            <a:r>
              <a:rPr lang="en-US" altLang="ja-JP" sz="2000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0</a:t>
            </a:r>
            <a:r>
              <a:rPr lang="ja-JP" altLang="en-US" sz="2000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を返す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2666274" y="3429000"/>
            <a:ext cx="1545686" cy="4663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23928" y="2132856"/>
            <a:ext cx="4873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戻り値の型が</a:t>
            </a:r>
            <a:r>
              <a:rPr lang="en-US" altLang="ja-JP" sz="2000" dirty="0" err="1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int</a:t>
            </a:r>
            <a:r>
              <a:rPr lang="ja-JP" altLang="en-US" sz="2000" dirty="0">
                <a:solidFill>
                  <a:prstClr val="black"/>
                </a:solidFill>
                <a:latin typeface="Lucida Sans Unicode" pitchFamily="34" charset="0"/>
                <a:ea typeface="メイリオ" pitchFamily="50" charset="-128"/>
              </a:rPr>
              <a:t>型として定義されている</a:t>
            </a: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（補足）</a:t>
            </a:r>
            <a:r>
              <a:rPr kumimoji="1" lang="en-US" altLang="ja-JP" dirty="0"/>
              <a:t>main</a:t>
            </a:r>
            <a:r>
              <a:rPr kumimoji="1" lang="ja-JP" altLang="en-US" dirty="0"/>
              <a:t>関数の戻り値とは・・・</a:t>
            </a:r>
          </a:p>
        </p:txBody>
      </p:sp>
    </p:spTree>
    <p:extLst>
      <p:ext uri="{BB962C8B-B14F-4D97-AF65-F5344CB8AC3E}">
        <p14:creationId xmlns:p14="http://schemas.microsoft.com/office/powerpoint/2010/main" val="426037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5613" y="3026370"/>
            <a:ext cx="4770437" cy="3282950"/>
          </a:xfrm>
        </p:spPr>
      </p:pic>
      <p:sp>
        <p:nvSpPr>
          <p:cNvPr id="2048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ソーティングには工夫が必要</a:t>
            </a:r>
          </a:p>
        </p:txBody>
      </p:sp>
      <p:sp>
        <p:nvSpPr>
          <p:cNvPr id="2048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0B00F6-C609-4397-85AC-B278DCD6C1BE}" type="slidenum">
              <a:rPr lang="en-US" altLang="ja-JP" smtClean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pPr eaLnBrk="1" hangingPunct="1"/>
              <a:t>5</a:t>
            </a:fld>
            <a:endParaRPr lang="en-US" altLang="ja-JP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485" name="Text Box 748"/>
          <p:cNvSpPr txBox="1">
            <a:spLocks noChangeArrowheads="1"/>
          </p:cNvSpPr>
          <p:nvPr/>
        </p:nvSpPr>
        <p:spPr bwMode="auto">
          <a:xfrm>
            <a:off x="585913" y="1557338"/>
            <a:ext cx="799313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32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大量のデータを扱う場合には，計算方法により計算時間に大きな差が出る</a:t>
            </a:r>
            <a:endParaRPr lang="en-US" altLang="ja-JP" sz="32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486" name="Text Box 748"/>
          <p:cNvSpPr txBox="1">
            <a:spLocks noChangeArrowheads="1"/>
          </p:cNvSpPr>
          <p:nvPr/>
        </p:nvSpPr>
        <p:spPr bwMode="auto">
          <a:xfrm>
            <a:off x="395288" y="3242270"/>
            <a:ext cx="395967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例：</a:t>
            </a:r>
            <a:endParaRPr lang="en-US" altLang="ja-JP" sz="24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データ数が</a:t>
            </a:r>
            <a:r>
              <a:rPr lang="en-US" altLang="ja-JP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n=100</a:t>
            </a:r>
            <a:r>
              <a:rPr lang="ja-JP" altLang="en-US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のとき，演算が</a:t>
            </a:r>
            <a:r>
              <a:rPr lang="en-US" altLang="ja-JP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100</a:t>
            </a:r>
            <a:r>
              <a:rPr lang="ja-JP" altLang="en-US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回必要ならば，</a:t>
            </a:r>
            <a:endParaRPr lang="en-US" altLang="ja-JP" sz="24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en-US" altLang="ja-JP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n</a:t>
            </a:r>
            <a:r>
              <a:rPr lang="en-US" altLang="ja-JP" sz="2400" baseline="300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のとき：</a:t>
            </a:r>
            <a:r>
              <a:rPr lang="en-US" altLang="ja-JP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10,000</a:t>
            </a:r>
            <a:r>
              <a:rPr lang="ja-JP" altLang="en-US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回</a:t>
            </a:r>
            <a:endParaRPr lang="en-US" altLang="ja-JP" sz="24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en-US" altLang="ja-JP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n</a:t>
            </a:r>
            <a:r>
              <a:rPr lang="en-US" altLang="ja-JP" sz="2400" baseline="300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のとき：</a:t>
            </a:r>
            <a:r>
              <a:rPr lang="en-US" altLang="ja-JP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1,000,000</a:t>
            </a:r>
            <a:r>
              <a:rPr lang="ja-JP" altLang="en-US" sz="2400" dirty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回</a:t>
            </a:r>
            <a:endParaRPr lang="en-US" altLang="ja-JP" sz="2400" dirty="0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50</a:t>
            </a:fld>
            <a:endParaRPr lang="en-US" altLang="ja-JP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7564" y="1556792"/>
            <a:ext cx="7848872" cy="244827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メモリ確保の問題</a:t>
            </a:r>
            <a:endParaRPr kumimoji="1" lang="en-US" altLang="ja-JP" sz="2800" dirty="0"/>
          </a:p>
          <a:p>
            <a:r>
              <a:rPr lang="ja-JP" altLang="en-US" sz="2800" dirty="0"/>
              <a:t>変数宣言時に余裕を持って記憶領域を確保しなければならない</a:t>
            </a:r>
            <a:endParaRPr lang="en-US" altLang="ja-JP" sz="2800" dirty="0"/>
          </a:p>
          <a:p>
            <a:r>
              <a:rPr kumimoji="1" lang="ja-JP" altLang="en-US" sz="2800" dirty="0"/>
              <a:t>確保した領域よりも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バイトでも多く使うとエラーになる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647564" y="4509120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>
                <a:solidFill>
                  <a:srgbClr val="FF0000"/>
                </a:solidFill>
              </a:rPr>
              <a:t>動的メモリ割り当て </a:t>
            </a:r>
            <a:r>
              <a:rPr lang="en-US" altLang="ja-JP" sz="2800" kern="0" dirty="0">
                <a:solidFill>
                  <a:srgbClr val="FF0000"/>
                </a:solidFill>
              </a:rPr>
              <a:t>(</a:t>
            </a:r>
            <a:r>
              <a:rPr lang="en-US" altLang="ja-JP" sz="2800" kern="0" dirty="0" err="1">
                <a:solidFill>
                  <a:srgbClr val="FF0000"/>
                </a:solidFill>
              </a:rPr>
              <a:t>malloc</a:t>
            </a:r>
            <a:r>
              <a:rPr lang="en-US" altLang="ja-JP" sz="2800" kern="0" dirty="0">
                <a:solidFill>
                  <a:srgbClr val="FF0000"/>
                </a:solidFill>
              </a:rPr>
              <a:t>, free)</a:t>
            </a:r>
          </a:p>
          <a:p>
            <a:r>
              <a:rPr lang="ja-JP" altLang="en-US" sz="2800" kern="0" dirty="0"/>
              <a:t>必要なメモリを必要なときに空いているメモリ空間から確保し，不要になったら解放する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2-1</a:t>
            </a:r>
            <a:r>
              <a:rPr lang="ja-JP" altLang="en-US" dirty="0"/>
              <a:t>　関数と動的メモリ確保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3061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2-1</a:t>
            </a:r>
            <a:r>
              <a:rPr lang="ja-JP" altLang="en-US" dirty="0"/>
              <a:t>　関数と動的メモリ確保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341438"/>
            <a:ext cx="7643192" cy="489587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dirty="0"/>
              <a:t>void *</a:t>
            </a:r>
            <a:r>
              <a:rPr lang="en-US" altLang="ja-JP" sz="2000" dirty="0" err="1"/>
              <a:t>malloc</a:t>
            </a:r>
            <a:r>
              <a:rPr lang="en-US" altLang="ja-JP" sz="2000" dirty="0"/>
              <a:t>(</a:t>
            </a:r>
            <a:r>
              <a:rPr lang="en-US" altLang="ja-JP" sz="2000" dirty="0" err="1"/>
              <a:t>size_t</a:t>
            </a:r>
            <a:r>
              <a:rPr lang="en-US" altLang="ja-JP" sz="2000" dirty="0"/>
              <a:t> size)</a:t>
            </a:r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en-US" altLang="ja-JP" sz="2000" dirty="0" err="1"/>
              <a:t>size_t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は，符号のない整数型（</a:t>
            </a:r>
            <a:r>
              <a:rPr kumimoji="1" lang="en-US" altLang="ja-JP" sz="2000" dirty="0"/>
              <a:t>unsigned </a:t>
            </a:r>
            <a:r>
              <a:rPr kumimoji="1" lang="en-US" altLang="ja-JP" sz="2000" dirty="0" err="1"/>
              <a:t>int</a:t>
            </a:r>
            <a:r>
              <a:rPr kumimoji="1" lang="ja-JP" altLang="en-US" sz="2000" dirty="0"/>
              <a:t>と同じ）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戻り値の型は，</a:t>
            </a:r>
            <a:r>
              <a:rPr kumimoji="1" lang="en-US" altLang="ja-JP" sz="2000" dirty="0"/>
              <a:t>void</a:t>
            </a:r>
            <a:r>
              <a:rPr kumimoji="1" lang="ja-JP" altLang="en-US" sz="2000" dirty="0"/>
              <a:t>型へのポインタ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使用例：</a:t>
            </a:r>
            <a:r>
              <a:rPr kumimoji="1" lang="en-US" altLang="ja-JP" sz="2000" dirty="0"/>
              <a:t>x[10]</a:t>
            </a:r>
            <a:r>
              <a:rPr kumimoji="1" lang="ja-JP" altLang="en-US" sz="2000" dirty="0"/>
              <a:t>のためのメモリ領域を</a:t>
            </a:r>
            <a:r>
              <a:rPr kumimoji="1" lang="en-US" altLang="ja-JP" sz="2000" dirty="0" err="1"/>
              <a:t>malloc</a:t>
            </a:r>
            <a:r>
              <a:rPr kumimoji="1" lang="ja-JP" altLang="en-US" sz="2000" dirty="0"/>
              <a:t>で確保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 err="1"/>
              <a:t>int</a:t>
            </a:r>
            <a:r>
              <a:rPr lang="en-US" altLang="ja-JP" sz="2000" dirty="0"/>
              <a:t> *x:</a:t>
            </a:r>
          </a:p>
          <a:p>
            <a:pPr marL="0" indent="0">
              <a:buNone/>
            </a:pPr>
            <a:r>
              <a:rPr lang="en-US" altLang="ja-JP" sz="2000" dirty="0"/>
              <a:t>x = (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*)</a:t>
            </a:r>
            <a:r>
              <a:rPr lang="en-US" altLang="ja-JP" sz="2000" dirty="0" err="1">
                <a:solidFill>
                  <a:srgbClr val="FF3300"/>
                </a:solidFill>
              </a:rPr>
              <a:t>malloc</a:t>
            </a:r>
            <a:r>
              <a:rPr lang="en-US" altLang="ja-JP" sz="2000" dirty="0"/>
              <a:t>(</a:t>
            </a:r>
            <a:r>
              <a:rPr lang="en-US" altLang="ja-JP" sz="2000" dirty="0" err="1"/>
              <a:t>sizeof</a:t>
            </a:r>
            <a:r>
              <a:rPr lang="en-US" altLang="ja-JP" sz="2000" dirty="0"/>
              <a:t>(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) * 10);</a:t>
            </a:r>
          </a:p>
          <a:p>
            <a:pPr marL="0" indent="0">
              <a:buNone/>
            </a:pPr>
            <a:r>
              <a:rPr lang="en-US" altLang="ja-JP" sz="2000" dirty="0"/>
              <a:t>if (x==NULL) {</a:t>
            </a:r>
          </a:p>
          <a:p>
            <a:pPr marL="0" indent="0">
              <a:buNone/>
            </a:pPr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printf</a:t>
            </a:r>
            <a:r>
              <a:rPr kumimoji="1" lang="en-US" altLang="ja-JP" sz="2000" dirty="0"/>
              <a:t>(“</a:t>
            </a:r>
            <a:r>
              <a:rPr kumimoji="1" lang="ja-JP" altLang="en-US" sz="2000" dirty="0"/>
              <a:t>メモリが確保できません</a:t>
            </a:r>
            <a:r>
              <a:rPr lang="en-US" altLang="ja-JP" sz="2000" dirty="0"/>
              <a:t>\n”);</a:t>
            </a:r>
          </a:p>
          <a:p>
            <a:pPr marL="0" indent="0">
              <a:buNone/>
            </a:pPr>
            <a:r>
              <a:rPr kumimoji="1" lang="en-US" altLang="ja-JP" sz="2000" dirty="0"/>
              <a:t>  return 1;</a:t>
            </a:r>
          </a:p>
          <a:p>
            <a:pPr marL="0" indent="0">
              <a:buNone/>
            </a:pPr>
            <a:r>
              <a:rPr lang="en-US" altLang="ja-JP" sz="2000" dirty="0"/>
              <a:t>}</a:t>
            </a:r>
          </a:p>
          <a:p>
            <a:pPr marL="0" indent="0">
              <a:buNone/>
            </a:pPr>
            <a:r>
              <a:rPr lang="ja-JP" altLang="en-US" sz="2000" dirty="0"/>
              <a:t>（処理）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>
                <a:solidFill>
                  <a:srgbClr val="FF3300"/>
                </a:solidFill>
              </a:rPr>
              <a:t>free</a:t>
            </a:r>
            <a:r>
              <a:rPr kumimoji="1" lang="en-US" altLang="ja-JP" sz="2000" dirty="0"/>
              <a:t>(x);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51</a:t>
            </a:fld>
            <a:endParaRPr lang="en-US" altLang="ja-JP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275856" y="3861048"/>
            <a:ext cx="1800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989523" y="3861048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int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型の大きさの要素を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個確保する</a:t>
            </a:r>
          </a:p>
        </p:txBody>
      </p:sp>
      <p:cxnSp>
        <p:nvCxnSpPr>
          <p:cNvPr id="9" name="直線矢印コネクタ 8"/>
          <p:cNvCxnSpPr>
            <a:stCxn id="7" idx="1"/>
          </p:cNvCxnSpPr>
          <p:nvPr/>
        </p:nvCxnSpPr>
        <p:spPr>
          <a:xfrm flipH="1" flipV="1">
            <a:off x="4932040" y="3933056"/>
            <a:ext cx="1057483" cy="343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79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2-1</a:t>
            </a:r>
            <a:r>
              <a:rPr lang="ja-JP" altLang="en-US" dirty="0"/>
              <a:t>　関数と動的メモリ確保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52</a:t>
            </a:fld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616" y="2105561"/>
            <a:ext cx="2954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void </a:t>
            </a:r>
            <a:r>
              <a:rPr lang="en-US" altLang="ja-JP" sz="1600" b="1" dirty="0" err="1">
                <a:latin typeface="Courier New" pitchFamily="49" charset="0"/>
                <a:ea typeface="ＭＳ Ｐゴシック"/>
                <a:cs typeface="Courier New" pitchFamily="49" charset="0"/>
              </a:rPr>
              <a:t>func</a:t>
            </a:r>
            <a:r>
              <a:rPr lang="en-US" altLang="ja-JP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	</a:t>
            </a:r>
            <a:r>
              <a:rPr lang="en-US" altLang="ja-JP" sz="1600" b="1" dirty="0" err="1"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 n;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	</a:t>
            </a:r>
            <a:r>
              <a:rPr lang="en-US" altLang="ja-JP" sz="1600" b="1" dirty="0" err="1">
                <a:latin typeface="Courier New" pitchFamily="49" charset="0"/>
                <a:ea typeface="ＭＳ Ｐゴシック"/>
                <a:cs typeface="Courier New" pitchFamily="49" charset="0"/>
              </a:rPr>
              <a:t>scanf</a:t>
            </a:r>
            <a:r>
              <a:rPr lang="en-US" altLang="ja-JP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("%</a:t>
            </a:r>
            <a:r>
              <a:rPr lang="en-US" altLang="ja-JP" sz="1600" b="1" dirty="0" err="1">
                <a:latin typeface="Courier New" pitchFamily="49" charset="0"/>
                <a:ea typeface="ＭＳ Ｐゴシック"/>
                <a:cs typeface="Courier New" pitchFamily="49" charset="0"/>
              </a:rPr>
              <a:t>d",&amp;n</a:t>
            </a:r>
            <a:r>
              <a:rPr lang="en-US" altLang="ja-JP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	</a:t>
            </a:r>
            <a:r>
              <a:rPr lang="en-US" altLang="ja-JP" sz="1600" b="1" dirty="0" err="1">
                <a:latin typeface="Courier New" pitchFamily="49" charset="0"/>
                <a:ea typeface="ＭＳ Ｐゴシック"/>
                <a:cs typeface="Courier New" pitchFamily="49" charset="0"/>
              </a:rPr>
              <a:t>int</a:t>
            </a:r>
            <a:r>
              <a:rPr lang="en-US" altLang="ja-JP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 d[n];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ja-JP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　</a:t>
            </a:r>
            <a:r>
              <a:rPr lang="ja-JP" altLang="en-US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　　</a:t>
            </a:r>
            <a:r>
              <a:rPr lang="en-US" altLang="ja-JP" sz="1600" b="1" dirty="0">
                <a:latin typeface="Courier New" pitchFamily="49" charset="0"/>
                <a:ea typeface="ＭＳ Ｐゴシック"/>
                <a:cs typeface="Courier New" pitchFamily="49" charset="0"/>
              </a:rPr>
              <a:t>…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177281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b="1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（プログラム例）</a:t>
            </a: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4005064"/>
            <a:ext cx="8424936" cy="2204864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注意点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sz="2200" dirty="0" err="1"/>
              <a:t>malloc</a:t>
            </a:r>
            <a:r>
              <a:rPr lang="ja-JP" altLang="en-US" sz="2200" dirty="0"/>
              <a:t>による方法と違い，グローバル変数としては使えない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（関数内部でしか動作しない）</a:t>
            </a:r>
          </a:p>
          <a:p>
            <a:r>
              <a:rPr lang="ja-JP" altLang="en-US" sz="2200" dirty="0"/>
              <a:t>コンパイラによってはきちんと対応しきっていない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（使えない場合がある）</a:t>
            </a:r>
            <a:endParaRPr lang="en-US" altLang="ja-JP" sz="22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auto">
          <a:xfrm>
            <a:off x="755576" y="3429000"/>
            <a:ext cx="57606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ja-JP" altLang="en-US" sz="2200" dirty="0"/>
              <a:t>メモリの開放も自動で行われて便利</a:t>
            </a: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auto">
          <a:xfrm>
            <a:off x="179512" y="1268760"/>
            <a:ext cx="57606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dirty="0"/>
              <a:t>C</a:t>
            </a:r>
            <a:r>
              <a:rPr lang="ja-JP" altLang="en-US" dirty="0"/>
              <a:t>言語の最近の追加機能（</a:t>
            </a:r>
            <a:r>
              <a:rPr lang="en-US" altLang="ja-JP" dirty="0"/>
              <a:t>C99</a:t>
            </a:r>
            <a:r>
              <a:rPr lang="ja-JP" altLang="en-US" dirty="0"/>
              <a:t>）</a:t>
            </a: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107504" y="6237312"/>
            <a:ext cx="86764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800" kern="0" dirty="0">
                <a:solidFill>
                  <a:srgbClr val="FF0000"/>
                </a:solidFill>
              </a:rPr>
              <a:t>問題に指定のある場合には必ず</a:t>
            </a:r>
            <a:r>
              <a:rPr lang="en-US" altLang="ja-JP" sz="2800" kern="0" dirty="0" err="1">
                <a:solidFill>
                  <a:srgbClr val="FF0000"/>
                </a:solidFill>
              </a:rPr>
              <a:t>malloc</a:t>
            </a:r>
            <a:r>
              <a:rPr lang="ja-JP" altLang="en-US" sz="2800" kern="0" dirty="0">
                <a:solidFill>
                  <a:srgbClr val="FF0000"/>
                </a:solidFill>
              </a:rPr>
              <a:t>を用いること</a:t>
            </a:r>
            <a:endParaRPr lang="ja-JP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1029220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2-1</a:t>
            </a:r>
            <a:r>
              <a:rPr kumimoji="1" lang="ja-JP" altLang="en-US" dirty="0"/>
              <a:t>　ヒストグラム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1439"/>
            <a:ext cx="8229600" cy="863426"/>
          </a:xfrm>
        </p:spPr>
        <p:txBody>
          <a:bodyPr/>
          <a:lstStyle/>
          <a:p>
            <a:r>
              <a:rPr kumimoji="1" lang="ja-JP" altLang="en-US" dirty="0"/>
              <a:t>ヒストグラムとは，片方の軸に度数，もう片方の軸に階級（ビン）をとったグラフの一種である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459788" y="6265168"/>
            <a:ext cx="622300" cy="304800"/>
          </a:xfrm>
        </p:spPr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53</a:t>
            </a:fld>
            <a:endParaRPr lang="en-US" altLang="ja-JP" dirty="0"/>
          </a:p>
        </p:txBody>
      </p:sp>
      <p:pic>
        <p:nvPicPr>
          <p:cNvPr id="2050" name="Picture 2" descr="https://upload.wikimedia.org/wikipedia/commons/0/0c/Histogram_of_Japanese_wikipedia_article_%22Histogram%22_page_vi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58" y="2132856"/>
            <a:ext cx="392098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10338" y="6505599"/>
            <a:ext cx="902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https://ja.wikipedia.org/wiki/%E3%83%92%E3%82%B9%E3%83%88%E3%82%B0%E3%83%A9%E3%83%A0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16216" y="5250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階級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5724128" y="5373216"/>
            <a:ext cx="792088" cy="138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55576" y="29969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度数</a:t>
            </a:r>
          </a:p>
        </p:txBody>
      </p:sp>
      <p:cxnSp>
        <p:nvCxnSpPr>
          <p:cNvPr id="13" name="直線矢印コネクタ 12"/>
          <p:cNvCxnSpPr>
            <a:stCxn id="11" idx="3"/>
          </p:cNvCxnSpPr>
          <p:nvPr/>
        </p:nvCxnSpPr>
        <p:spPr>
          <a:xfrm>
            <a:off x="1658387" y="3258562"/>
            <a:ext cx="825381" cy="242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83562" y="5877272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ウィキペディア日本語版の記事「ヒストグラム」（当記事）の</a:t>
            </a:r>
            <a:r>
              <a:rPr lang="en-US" altLang="ja-JP" dirty="0"/>
              <a:t>2013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月の閲覧回数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073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2-1</a:t>
            </a:r>
            <a:r>
              <a:rPr kumimoji="1" lang="ja-JP" altLang="en-US" dirty="0"/>
              <a:t>　ヒストグラム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54</a:t>
            </a:fld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35206"/>
              </p:ext>
            </p:extLst>
          </p:nvPr>
        </p:nvGraphicFramePr>
        <p:xfrm>
          <a:off x="229046" y="1407919"/>
          <a:ext cx="3598412" cy="4823308"/>
        </p:xfrm>
        <a:graphic>
          <a:graphicData uri="http://schemas.openxmlformats.org/drawingml/2006/table">
            <a:tbl>
              <a:tblPr/>
              <a:tblGrid>
                <a:gridCol w="899603">
                  <a:extLst>
                    <a:ext uri="{9D8B030D-6E8A-4147-A177-3AD203B41FA5}">
                      <a16:colId xmlns:a16="http://schemas.microsoft.com/office/drawing/2014/main" val="898378256"/>
                    </a:ext>
                  </a:extLst>
                </a:gridCol>
                <a:gridCol w="899603">
                  <a:extLst>
                    <a:ext uri="{9D8B030D-6E8A-4147-A177-3AD203B41FA5}">
                      <a16:colId xmlns:a16="http://schemas.microsoft.com/office/drawing/2014/main" val="1188309418"/>
                    </a:ext>
                  </a:extLst>
                </a:gridCol>
                <a:gridCol w="899603">
                  <a:extLst>
                    <a:ext uri="{9D8B030D-6E8A-4147-A177-3AD203B41FA5}">
                      <a16:colId xmlns:a16="http://schemas.microsoft.com/office/drawing/2014/main" val="3839424606"/>
                    </a:ext>
                  </a:extLst>
                </a:gridCol>
                <a:gridCol w="899603">
                  <a:extLst>
                    <a:ext uri="{9D8B030D-6E8A-4147-A177-3AD203B41FA5}">
                      <a16:colId xmlns:a16="http://schemas.microsoft.com/office/drawing/2014/main" val="2966040078"/>
                    </a:ext>
                  </a:extLst>
                </a:gridCol>
              </a:tblGrid>
              <a:tr h="28145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日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閲覧回数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日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閲覧回数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582840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78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16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625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50190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126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17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606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167274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3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156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18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483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13316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4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231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19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377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44619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5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215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20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370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1902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6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304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21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587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81205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7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484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22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667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006492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8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544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23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643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17401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9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566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24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756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10405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10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545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25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505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353875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11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478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26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436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22713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12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258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27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399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2416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13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225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28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611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230833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14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373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29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679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505954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15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620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30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575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390351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endParaRPr lang="ja-JP" altLang="en-US" sz="1400">
                        <a:effectLst/>
                      </a:endParaRP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>
                        <a:effectLst/>
                      </a:endParaRP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31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</a:rPr>
                        <a:t>565</a:t>
                      </a:r>
                    </a:p>
                  </a:txBody>
                  <a:tcPr marL="70364" marR="70364" marT="35182" marB="3518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832861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43601"/>
              </p:ext>
            </p:extLst>
          </p:nvPr>
        </p:nvGraphicFramePr>
        <p:xfrm>
          <a:off x="4921696" y="2036493"/>
          <a:ext cx="3754760" cy="3566160"/>
        </p:xfrm>
        <a:graphic>
          <a:graphicData uri="http://schemas.openxmlformats.org/drawingml/2006/table">
            <a:tbl>
              <a:tblPr/>
              <a:tblGrid>
                <a:gridCol w="1877380">
                  <a:extLst>
                    <a:ext uri="{9D8B030D-6E8A-4147-A177-3AD203B41FA5}">
                      <a16:colId xmlns:a16="http://schemas.microsoft.com/office/drawing/2014/main" val="1394208508"/>
                    </a:ext>
                  </a:extLst>
                </a:gridCol>
                <a:gridCol w="1877380">
                  <a:extLst>
                    <a:ext uri="{9D8B030D-6E8A-4147-A177-3AD203B41FA5}">
                      <a16:colId xmlns:a16="http://schemas.microsoft.com/office/drawing/2014/main" val="1327595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effectLst/>
                        </a:rPr>
                        <a:t>閲覧回数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effectLst/>
                        </a:rPr>
                        <a:t>その回数を記録した日数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53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0 - 99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4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100 - 199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200 - 299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55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300 - 399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33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400 - 499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3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500 - 599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67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600 - 699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70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700 - 799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562846"/>
                  </a:ext>
                </a:extLst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3870263" y="3145209"/>
            <a:ext cx="978408" cy="1348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6666" y="6324804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ウィキペディア日本語版の記事「ヒストグラム」（当記事）の</a:t>
            </a:r>
            <a:r>
              <a:rPr lang="en-US" altLang="ja-JP" dirty="0"/>
              <a:t>2013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月の閲覧回数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72181" y="1588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度数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29706" y="1588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階級</a:t>
            </a:r>
          </a:p>
        </p:txBody>
      </p:sp>
    </p:spTree>
    <p:extLst>
      <p:ext uri="{BB962C8B-B14F-4D97-AF65-F5344CB8AC3E}">
        <p14:creationId xmlns:p14="http://schemas.microsoft.com/office/powerpoint/2010/main" val="1176063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2-1</a:t>
            </a:r>
            <a:r>
              <a:rPr kumimoji="1" lang="ja-JP" altLang="en-US" dirty="0"/>
              <a:t>　ヒストグラム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1439"/>
            <a:ext cx="8229600" cy="863426"/>
          </a:xfrm>
        </p:spPr>
        <p:txBody>
          <a:bodyPr/>
          <a:lstStyle/>
          <a:p>
            <a:r>
              <a:rPr kumimoji="1" lang="ja-JP" altLang="en-US" dirty="0"/>
              <a:t>ヒストグラムとは，片方の軸に度数，もう片方の軸に階級（ビン）をとったグラフの一種である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8459788" y="6265168"/>
            <a:ext cx="622300" cy="304800"/>
          </a:xfrm>
        </p:spPr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55</a:t>
            </a:fld>
            <a:endParaRPr lang="en-US" altLang="ja-JP" dirty="0"/>
          </a:p>
        </p:txBody>
      </p:sp>
      <p:pic>
        <p:nvPicPr>
          <p:cNvPr id="2050" name="Picture 2" descr="https://upload.wikimedia.org/wikipedia/commons/0/0c/Histogram_of_Japanese_wikipedia_article_%22Histogram%22_page_vi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19" y="2812505"/>
            <a:ext cx="392098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6721127" y="62181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階級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27984" y="26896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度数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37454"/>
              </p:ext>
            </p:extLst>
          </p:nvPr>
        </p:nvGraphicFramePr>
        <p:xfrm>
          <a:off x="529208" y="2815168"/>
          <a:ext cx="3754760" cy="3566160"/>
        </p:xfrm>
        <a:graphic>
          <a:graphicData uri="http://schemas.openxmlformats.org/drawingml/2006/table">
            <a:tbl>
              <a:tblPr/>
              <a:tblGrid>
                <a:gridCol w="1877380">
                  <a:extLst>
                    <a:ext uri="{9D8B030D-6E8A-4147-A177-3AD203B41FA5}">
                      <a16:colId xmlns:a16="http://schemas.microsoft.com/office/drawing/2014/main" val="1394208508"/>
                    </a:ext>
                  </a:extLst>
                </a:gridCol>
                <a:gridCol w="1877380">
                  <a:extLst>
                    <a:ext uri="{9D8B030D-6E8A-4147-A177-3AD203B41FA5}">
                      <a16:colId xmlns:a16="http://schemas.microsoft.com/office/drawing/2014/main" val="1327595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effectLst/>
                        </a:rPr>
                        <a:t>閲覧回数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effectLst/>
                        </a:rPr>
                        <a:t>その回数を記録した日数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53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0 - 99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4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100 - 199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200 - 299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55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300 - 399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33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400 - 499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3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500 - 599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67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600 - 699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70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700 - 799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562846"/>
                  </a:ext>
                </a:extLst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2959073" y="23794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度数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6598" y="23794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階級</a:t>
            </a:r>
          </a:p>
        </p:txBody>
      </p:sp>
    </p:spTree>
    <p:extLst>
      <p:ext uri="{BB962C8B-B14F-4D97-AF65-F5344CB8AC3E}">
        <p14:creationId xmlns:p14="http://schemas.microsoft.com/office/powerpoint/2010/main" val="4260301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2-1</a:t>
            </a:r>
            <a:r>
              <a:rPr kumimoji="1" lang="ja-JP" altLang="en-US" dirty="0"/>
              <a:t>　四捨五入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0095" y="1340768"/>
            <a:ext cx="8229600" cy="4608512"/>
          </a:xfrm>
        </p:spPr>
        <p:txBody>
          <a:bodyPr/>
          <a:lstStyle/>
          <a:p>
            <a:r>
              <a:rPr kumimoji="1" lang="ja-JP" altLang="en-US" dirty="0"/>
              <a:t>型変換（キャスト）</a:t>
            </a:r>
            <a:br>
              <a:rPr lang="en-US" altLang="ja-JP" dirty="0"/>
            </a:br>
            <a:r>
              <a:rPr lang="ja-JP" altLang="en-US" dirty="0"/>
              <a:t>データを一時的に別の型に評価したいときに利用する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例：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 err="1"/>
              <a:t>int</a:t>
            </a:r>
            <a:r>
              <a:rPr lang="en-US" altLang="ja-JP" sz="2000" dirty="0"/>
              <a:t> a=5, b=2; c;</a:t>
            </a:r>
          </a:p>
          <a:p>
            <a:pPr marL="0" indent="0">
              <a:buNone/>
            </a:pPr>
            <a:r>
              <a:rPr kumimoji="1" lang="en-US" altLang="ja-JP" sz="2000" dirty="0"/>
              <a:t>double d, e</a:t>
            </a:r>
            <a:r>
              <a:rPr lang="en-US" altLang="ja-JP" sz="2000" dirty="0"/>
              <a:t>=12.345;</a:t>
            </a:r>
          </a:p>
          <a:p>
            <a:pPr marL="0" indent="0">
              <a:buNone/>
            </a:pPr>
            <a:r>
              <a:rPr lang="en-US" altLang="ja-JP" sz="2000" dirty="0"/>
              <a:t>c = 1/b;		</a:t>
            </a:r>
            <a:r>
              <a:rPr lang="ja-JP" altLang="en-US" sz="2000" dirty="0"/>
              <a:t>清秋除算なので </a:t>
            </a:r>
            <a:r>
              <a:rPr lang="en-US" altLang="ja-JP" sz="2000" dirty="0"/>
              <a:t>c </a:t>
            </a:r>
            <a:r>
              <a:rPr lang="ja-JP" altLang="en-US" sz="2000" dirty="0"/>
              <a:t>は </a:t>
            </a:r>
            <a:r>
              <a:rPr lang="en-US" altLang="ja-JP" sz="2000" dirty="0"/>
              <a:t>2 </a:t>
            </a:r>
            <a:r>
              <a:rPr lang="ja-JP" altLang="en-US" sz="2000" dirty="0"/>
              <a:t>になる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d = a/b;</a:t>
            </a:r>
            <a:r>
              <a:rPr lang="en-US" altLang="ja-JP" sz="2000" dirty="0"/>
              <a:t>		</a:t>
            </a:r>
            <a:r>
              <a:rPr lang="ja-JP" altLang="en-US" sz="2000" dirty="0"/>
              <a:t>整数除算なので </a:t>
            </a:r>
            <a:r>
              <a:rPr lang="en-US" altLang="ja-JP" sz="2000" dirty="0"/>
              <a:t>d </a:t>
            </a:r>
            <a:r>
              <a:rPr lang="ja-JP" altLang="en-US" sz="2000" dirty="0"/>
              <a:t>は </a:t>
            </a:r>
            <a:r>
              <a:rPr lang="en-US" altLang="ja-JP" sz="2000" dirty="0"/>
              <a:t>2.0 </a:t>
            </a:r>
            <a:r>
              <a:rPr lang="ja-JP" altLang="en-US" sz="2000" dirty="0"/>
              <a:t>になる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d = (double)a/b;	a </a:t>
            </a:r>
            <a:r>
              <a:rPr lang="ja-JP" altLang="en-US" sz="2000" dirty="0"/>
              <a:t>の値が </a:t>
            </a:r>
            <a:r>
              <a:rPr lang="en-US" altLang="ja-JP" sz="2000" dirty="0"/>
              <a:t>double </a:t>
            </a:r>
            <a:r>
              <a:rPr lang="ja-JP" altLang="en-US" sz="2000" dirty="0"/>
              <a:t>型なので </a:t>
            </a:r>
            <a:r>
              <a:rPr lang="en-US" altLang="ja-JP" sz="2000" dirty="0"/>
              <a:t>d </a:t>
            </a:r>
            <a:r>
              <a:rPr lang="ja-JP" altLang="en-US" sz="2000" dirty="0"/>
              <a:t>は </a:t>
            </a:r>
            <a:r>
              <a:rPr lang="en-US" altLang="ja-JP" sz="2000" dirty="0"/>
              <a:t>2.5 </a:t>
            </a:r>
            <a:r>
              <a:rPr lang="ja-JP" altLang="en-US" sz="2000" dirty="0"/>
              <a:t>になる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d = e;</a:t>
            </a:r>
            <a:r>
              <a:rPr lang="en-US" altLang="ja-JP" sz="2000" dirty="0"/>
              <a:t>			d </a:t>
            </a:r>
            <a:r>
              <a:rPr lang="ja-JP" altLang="en-US" sz="2000" dirty="0"/>
              <a:t>は </a:t>
            </a:r>
            <a:r>
              <a:rPr lang="en-US" altLang="ja-JP" sz="2000" dirty="0"/>
              <a:t>12.345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c = (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)e;		(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) </a:t>
            </a:r>
            <a:r>
              <a:rPr lang="ja-JP" altLang="en-US" sz="2000" dirty="0"/>
              <a:t>の効果で小数部切捨てになり </a:t>
            </a:r>
            <a:r>
              <a:rPr lang="en-US" altLang="ja-JP" sz="2000" dirty="0"/>
              <a:t>c </a:t>
            </a:r>
            <a:r>
              <a:rPr lang="ja-JP" altLang="en-US" sz="2000" dirty="0"/>
              <a:t>は </a:t>
            </a:r>
            <a:r>
              <a:rPr lang="en-US" altLang="ja-JP" sz="2000" dirty="0"/>
              <a:t>12</a:t>
            </a:r>
          </a:p>
          <a:p>
            <a:pPr marL="0" indent="0">
              <a:buNone/>
            </a:pPr>
            <a:r>
              <a:rPr lang="en-US" altLang="ja-JP" sz="2000" dirty="0"/>
              <a:t>d = (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)e;		(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) </a:t>
            </a:r>
            <a:r>
              <a:rPr lang="ja-JP" altLang="en-US" sz="2000" dirty="0"/>
              <a:t>の効果で小数部切捨てになり </a:t>
            </a:r>
            <a:r>
              <a:rPr lang="en-US" altLang="ja-JP" sz="2000" dirty="0"/>
              <a:t>d </a:t>
            </a:r>
            <a:r>
              <a:rPr lang="ja-JP" altLang="en-US" sz="2000" dirty="0"/>
              <a:t>は </a:t>
            </a:r>
            <a:r>
              <a:rPr lang="en-US" altLang="ja-JP" sz="2000" dirty="0"/>
              <a:t>12.0</a:t>
            </a:r>
          </a:p>
          <a:p>
            <a:pPr marL="0" indent="0">
              <a:buNone/>
            </a:pPr>
            <a:r>
              <a:rPr kumimoji="1" lang="en-US" altLang="ja-JP" sz="2000" dirty="0"/>
              <a:t>d = e – (</a:t>
            </a:r>
            <a:r>
              <a:rPr kumimoji="1" lang="en-US" altLang="ja-JP" sz="2000" dirty="0" err="1"/>
              <a:t>int</a:t>
            </a:r>
            <a:r>
              <a:rPr kumimoji="1" lang="en-US" altLang="ja-JP" sz="2000" dirty="0"/>
              <a:t>)e;		</a:t>
            </a:r>
            <a:r>
              <a:rPr kumimoji="1" lang="ja-JP" altLang="en-US" sz="2000" dirty="0"/>
              <a:t>小数部取り出しで</a:t>
            </a:r>
            <a:r>
              <a:rPr lang="en-US" altLang="ja-JP" sz="2000" dirty="0"/>
              <a:t> d </a:t>
            </a:r>
            <a:r>
              <a:rPr kumimoji="1" lang="ja-JP" altLang="en-US" sz="2000" dirty="0"/>
              <a:t>は </a:t>
            </a:r>
            <a:r>
              <a:rPr kumimoji="1" lang="en-US" altLang="ja-JP" sz="2000" dirty="0"/>
              <a:t>0.345 </a:t>
            </a:r>
            <a:r>
              <a:rPr kumimoji="1" lang="ja-JP" altLang="en-US" sz="2000" dirty="0"/>
              <a:t>になる</a:t>
            </a:r>
            <a:endParaRPr kumimoji="1"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56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4125" y="6165304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型変換（キャスト）を使った四捨五入を考えよう</a:t>
            </a:r>
          </a:p>
        </p:txBody>
      </p:sp>
    </p:spTree>
    <p:extLst>
      <p:ext uri="{BB962C8B-B14F-4D97-AF65-F5344CB8AC3E}">
        <p14:creationId xmlns:p14="http://schemas.microsoft.com/office/powerpoint/2010/main" val="691229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2-2, 2-4, 2-5</a:t>
            </a:r>
            <a:r>
              <a:rPr lang="ja-JP" altLang="en-US" dirty="0"/>
              <a:t>　比較回数の解析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5454"/>
            <a:ext cx="8229600" cy="575394"/>
          </a:xfrm>
        </p:spPr>
        <p:txBody>
          <a:bodyPr/>
          <a:lstStyle/>
          <a:p>
            <a:r>
              <a:rPr lang="ja-JP" altLang="en-US" dirty="0"/>
              <a:t>「配列データ同士の大小関係の比較」の回数を解析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57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59632" y="3275692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2 4 3 1 7 8 6 5</a:t>
            </a:r>
            <a:endParaRPr lang="ja-JP" altLang="en-US" sz="2400" dirty="0">
              <a:solidFill>
                <a:prstClr val="black"/>
              </a:solidFill>
              <a:latin typeface="Lucida Sans Unicode" pitchFamily="34" charset="0"/>
              <a:ea typeface="ＭＳ Ｐゴシック"/>
              <a:cs typeface="Lucida Sans Unicode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8064" y="3274898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1 2 3 4 5 6 7 8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729780" y="2966884"/>
            <a:ext cx="0" cy="308808"/>
          </a:xfrm>
          <a:prstGeom prst="straightConnector1">
            <a:avLst/>
          </a:prstGeom>
          <a:ln w="28575">
            <a:solidFill>
              <a:schemeClr val="accent5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5292080" y="2924944"/>
            <a:ext cx="0" cy="308808"/>
          </a:xfrm>
          <a:prstGeom prst="straightConnector1">
            <a:avLst/>
          </a:prstGeom>
          <a:ln w="28575">
            <a:solidFill>
              <a:schemeClr val="accent5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444208" y="2924944"/>
            <a:ext cx="0" cy="30880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98580" y="23488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選択ソート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28718" y="23488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マージソート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998762" y="2966884"/>
            <a:ext cx="0" cy="3088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591123" y="2927886"/>
            <a:ext cx="0" cy="3088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896719" y="2921531"/>
            <a:ext cx="0" cy="30880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296319" y="2976176"/>
            <a:ext cx="0" cy="30880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1278682" y="2966884"/>
            <a:ext cx="308324" cy="678140"/>
            <a:chOff x="1278682" y="2966884"/>
            <a:chExt cx="308324" cy="678140"/>
          </a:xfrm>
        </p:grpSpPr>
        <p:cxnSp>
          <p:nvCxnSpPr>
            <p:cNvPr id="8" name="直線矢印コネクタ 7"/>
            <p:cNvCxnSpPr/>
            <p:nvPr/>
          </p:nvCxnSpPr>
          <p:spPr>
            <a:xfrm>
              <a:off x="1442990" y="2966884"/>
              <a:ext cx="0" cy="3088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円/楕円 17"/>
            <p:cNvSpPr/>
            <p:nvPr/>
          </p:nvSpPr>
          <p:spPr>
            <a:xfrm>
              <a:off x="1278682" y="3274898"/>
              <a:ext cx="308324" cy="3701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ja-JP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5173922" y="3284984"/>
            <a:ext cx="1126270" cy="359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326050" y="3285778"/>
            <a:ext cx="1126270" cy="3592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0610" y="3975447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要素数が増えたとき，比較回数はどれくらい増えるか？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6011" y="472514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配列データは，</a:t>
            </a:r>
            <a:r>
              <a:rPr lang="en-US" altLang="ja-JP" sz="2400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malloc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関数を使って動的に確保する</a:t>
            </a:r>
            <a:endParaRPr lang="en-US" altLang="ja-JP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データファイルの先頭にデータ数が格納されている</a:t>
            </a:r>
            <a:endParaRPr lang="en-US" altLang="ja-JP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ソートするデータは，先頭以降のデータであることに注意する</a:t>
            </a:r>
          </a:p>
        </p:txBody>
      </p:sp>
    </p:spTree>
    <p:extLst>
      <p:ext uri="{BB962C8B-B14F-4D97-AF65-F5344CB8AC3E}">
        <p14:creationId xmlns:p14="http://schemas.microsoft.com/office/powerpoint/2010/main" val="3338213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2-3</a:t>
            </a:r>
            <a:r>
              <a:rPr kumimoji="1" lang="ja-JP" altLang="en-US" dirty="0"/>
              <a:t>　再帰呼び出し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1439"/>
            <a:ext cx="8229600" cy="3527721"/>
          </a:xfrm>
        </p:spPr>
        <p:txBody>
          <a:bodyPr/>
          <a:lstStyle/>
          <a:p>
            <a:r>
              <a:rPr kumimoji="1" lang="ja-JP" altLang="en-US" dirty="0"/>
              <a:t>関数内で自分自身を呼び出すこと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例：階乗計算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2000" dirty="0" err="1"/>
              <a:t>int</a:t>
            </a:r>
            <a:r>
              <a:rPr lang="en-US" altLang="ja-JP" sz="2000" dirty="0"/>
              <a:t> </a:t>
            </a:r>
            <a:r>
              <a:rPr lang="en-US" altLang="ja-JP" sz="2000" dirty="0" err="1"/>
              <a:t>kaijyo</a:t>
            </a:r>
            <a:r>
              <a:rPr lang="en-US" altLang="ja-JP" sz="2000" dirty="0"/>
              <a:t>(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n)</a:t>
            </a:r>
          </a:p>
          <a:p>
            <a:pPr marL="0" indent="0">
              <a:buNone/>
            </a:pPr>
            <a:r>
              <a:rPr kumimoji="1" lang="en-US" altLang="ja-JP" sz="2000" dirty="0"/>
              <a:t>{</a:t>
            </a:r>
          </a:p>
          <a:p>
            <a:pPr marL="0" indent="0">
              <a:buNone/>
            </a:pPr>
            <a:r>
              <a:rPr lang="en-US" altLang="ja-JP" sz="2000" dirty="0"/>
              <a:t>  if (n==1)</a:t>
            </a:r>
          </a:p>
          <a:p>
            <a:pPr marL="0" indent="0">
              <a:buNone/>
            </a:pPr>
            <a:r>
              <a:rPr kumimoji="1" lang="en-US" altLang="ja-JP" sz="2000" dirty="0"/>
              <a:t>    return 1;			</a:t>
            </a:r>
            <a:r>
              <a:rPr kumimoji="1" lang="ja-JP" altLang="en-US" sz="2000" dirty="0"/>
              <a:t>もし</a:t>
            </a:r>
            <a:r>
              <a:rPr kumimoji="1" lang="en-US" altLang="ja-JP" sz="2000" dirty="0"/>
              <a:t>n</a:t>
            </a:r>
            <a:r>
              <a:rPr kumimoji="1" lang="ja-JP" altLang="en-US" sz="2000" dirty="0"/>
              <a:t>が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なら答えは</a:t>
            </a:r>
            <a:r>
              <a:rPr kumimoji="1" lang="en-US" altLang="ja-JP" sz="2000" dirty="0"/>
              <a:t>1</a:t>
            </a:r>
          </a:p>
          <a:p>
            <a:pPr marL="0" indent="0">
              <a:buNone/>
            </a:pPr>
            <a:r>
              <a:rPr lang="en-US" altLang="ja-JP" sz="2000" dirty="0"/>
              <a:t>  else</a:t>
            </a:r>
          </a:p>
          <a:p>
            <a:pPr marL="0" indent="0">
              <a:buNone/>
            </a:pPr>
            <a:r>
              <a:rPr kumimoji="1" lang="en-US" altLang="ja-JP" sz="2000" dirty="0"/>
              <a:t>    return n*</a:t>
            </a:r>
            <a:r>
              <a:rPr kumimoji="1" lang="en-US" altLang="ja-JP" sz="2000" dirty="0" err="1"/>
              <a:t>kaijyo</a:t>
            </a:r>
            <a:r>
              <a:rPr kumimoji="1" lang="en-US" altLang="ja-JP" sz="2000" dirty="0"/>
              <a:t>(n-1);	</a:t>
            </a:r>
            <a:r>
              <a:rPr kumimoji="1" lang="ja-JP" altLang="en-US" sz="2000" dirty="0"/>
              <a:t>そうでなければ答えは</a:t>
            </a:r>
            <a:r>
              <a:rPr kumimoji="1" lang="en-US" altLang="ja-JP" sz="2000" dirty="0" err="1"/>
              <a:t>nx</a:t>
            </a:r>
            <a:r>
              <a:rPr kumimoji="1" lang="en-US" altLang="ja-JP" sz="2000" dirty="0"/>
              <a:t>(n-1)</a:t>
            </a:r>
            <a:r>
              <a:rPr kumimoji="1" lang="ja-JP" altLang="en-US" sz="2000" dirty="0"/>
              <a:t>の階乗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}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58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6507" y="4902259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漸化式を解くために利用できる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階乗の計算は，以下のような漸化式で表現できる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335757" y="5763484"/>
                <a:ext cx="4502322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57" y="5763484"/>
                <a:ext cx="4502322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/>
          <p:cNvCxnSpPr/>
          <p:nvPr/>
        </p:nvCxnSpPr>
        <p:spPr>
          <a:xfrm>
            <a:off x="2335757" y="6396442"/>
            <a:ext cx="6520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919933" y="6553200"/>
            <a:ext cx="11561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97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問題</a:t>
            </a:r>
            <a:r>
              <a:rPr lang="en-US" altLang="ja-JP" dirty="0"/>
              <a:t>2-6, 2-7</a:t>
            </a:r>
            <a:r>
              <a:rPr lang="ja-JP" altLang="en-US" dirty="0"/>
              <a:t>　比較回数の理論値の計算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5454"/>
            <a:ext cx="8229600" cy="3239690"/>
          </a:xfrm>
        </p:spPr>
        <p:txBody>
          <a:bodyPr/>
          <a:lstStyle/>
          <a:p>
            <a:r>
              <a:rPr kumimoji="1" lang="ja-JP" altLang="en-US" dirty="0"/>
              <a:t>選択ソート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一般式（要素の個数</a:t>
            </a:r>
            <a:r>
              <a:rPr kumimoji="1" lang="en-US" altLang="ja-JP" dirty="0"/>
              <a:t>n</a:t>
            </a:r>
            <a:r>
              <a:rPr kumimoji="1" lang="ja-JP" altLang="en-US" dirty="0"/>
              <a:t>で表す）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マージソート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最大値・最小値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漸化式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59</a:t>
            </a:fld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481374" y="5157192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3366FF"/>
              </a:buClr>
              <a:buSzPct val="80000"/>
              <a:buFont typeface="Wingdings" pitchFamily="2" charset="2"/>
              <a:buChar char="n"/>
            </a:pPr>
            <a:r>
              <a:rPr lang="ja-JP" altLang="en-US" sz="2400" b="1" kern="0" dirty="0">
                <a:solidFill>
                  <a:srgbClr val="00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理論値と実験値の比較</a:t>
            </a:r>
            <a:endParaRPr lang="en-US" altLang="ja-JP" sz="2400" b="1" kern="0" dirty="0">
              <a:solidFill>
                <a:srgbClr val="000000"/>
              </a:solidFill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957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さまざまなソーティングアルゴリズム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103687"/>
          </a:xfrm>
        </p:spPr>
        <p:txBody>
          <a:bodyPr/>
          <a:lstStyle/>
          <a:p>
            <a:pPr>
              <a:defRPr/>
            </a:pPr>
            <a:r>
              <a:rPr lang="ja-JP" altLang="en-US" sz="2800" b="0" dirty="0"/>
              <a:t>選択ソート</a:t>
            </a:r>
            <a:endParaRPr lang="en-US" altLang="ja-JP" sz="2800" b="0" dirty="0"/>
          </a:p>
          <a:p>
            <a:pPr>
              <a:defRPr/>
            </a:pPr>
            <a:endParaRPr lang="en-US" altLang="ja-JP" sz="2800" b="0" dirty="0"/>
          </a:p>
          <a:p>
            <a:pPr>
              <a:defRPr/>
            </a:pPr>
            <a:r>
              <a:rPr lang="ja-JP" altLang="en-US" sz="2800" b="0" dirty="0"/>
              <a:t>マージソート</a:t>
            </a:r>
            <a:endParaRPr lang="en-US" altLang="ja-JP" sz="2800" b="0" dirty="0"/>
          </a:p>
          <a:p>
            <a:pPr>
              <a:defRPr/>
            </a:pPr>
            <a:endParaRPr lang="en-US" altLang="ja-JP" sz="2800" b="0" dirty="0"/>
          </a:p>
          <a:p>
            <a:pPr>
              <a:defRPr/>
            </a:pPr>
            <a:r>
              <a:rPr lang="ja-JP" altLang="en-US" sz="2800" b="0" dirty="0"/>
              <a:t>ヒープソート</a:t>
            </a:r>
            <a:endParaRPr lang="en-US" altLang="ja-JP" sz="2800" b="0" dirty="0"/>
          </a:p>
          <a:p>
            <a:pPr>
              <a:defRPr/>
            </a:pPr>
            <a:endParaRPr lang="en-US" altLang="ja-JP" sz="2800" b="0" dirty="0"/>
          </a:p>
          <a:p>
            <a:pPr>
              <a:defRPr/>
            </a:pPr>
            <a:r>
              <a:rPr lang="ja-JP" altLang="en-US" sz="2800" b="0" dirty="0"/>
              <a:t>クイックソート</a:t>
            </a:r>
            <a:endParaRPr lang="en-US" altLang="ja-JP" sz="2800" b="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ja-JP" altLang="en-US" sz="2800" dirty="0"/>
              <a:t>　</a:t>
            </a:r>
            <a:r>
              <a:rPr lang="ja-JP" altLang="en-US" sz="2800" b="0" dirty="0"/>
              <a:t>　・・・</a:t>
            </a:r>
          </a:p>
        </p:txBody>
      </p:sp>
      <p:sp>
        <p:nvSpPr>
          <p:cNvPr id="2150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FBAC20F-EC38-4987-9475-6282CCB01795}" type="slidenum">
              <a:rPr lang="en-US" altLang="ja-JP" smtClean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pPr eaLnBrk="1" hangingPunct="1"/>
              <a:t>6</a:t>
            </a:fld>
            <a:endParaRPr lang="en-US" altLang="ja-JP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88" y="1412875"/>
            <a:ext cx="3097212" cy="17287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kern="0">
              <a:solidFill>
                <a:srgbClr val="00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1510" name="Text Box 748"/>
          <p:cNvSpPr txBox="1">
            <a:spLocks noChangeArrowheads="1"/>
          </p:cNvSpPr>
          <p:nvPr/>
        </p:nvSpPr>
        <p:spPr bwMode="auto">
          <a:xfrm>
            <a:off x="3708400" y="2133600"/>
            <a:ext cx="2663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ja-JP" altLang="en-US" sz="3200" b="1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本課題で出題</a:t>
            </a:r>
            <a:endParaRPr lang="en-US" altLang="ja-JP" sz="3200" b="1">
              <a:solidFill>
                <a:srgbClr val="FF0000"/>
              </a:solidFill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700" dirty="0"/>
              <a:t>問題</a:t>
            </a:r>
            <a:r>
              <a:rPr lang="en-US" altLang="ja-JP" sz="2700" dirty="0"/>
              <a:t>2-8</a:t>
            </a:r>
            <a:r>
              <a:rPr lang="ja-JP" altLang="en-US" sz="2700" dirty="0"/>
              <a:t>　</a:t>
            </a:r>
            <a:r>
              <a:rPr lang="en-US" altLang="ja-JP" sz="2700" dirty="0"/>
              <a:t>k</a:t>
            </a:r>
            <a:r>
              <a:rPr lang="ja-JP" altLang="en-US" sz="2700" dirty="0"/>
              <a:t>近傍法による自動健康診断</a:t>
            </a:r>
            <a:r>
              <a:rPr lang="en-US" altLang="ja-JP" sz="2700" dirty="0"/>
              <a:t>【</a:t>
            </a:r>
            <a:r>
              <a:rPr lang="ja-JP" altLang="en-US" sz="2700" dirty="0"/>
              <a:t>発展問題</a:t>
            </a:r>
            <a:r>
              <a:rPr lang="en-US" altLang="ja-JP" sz="2700" dirty="0"/>
              <a:t>】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目標</a:t>
            </a:r>
            <a:r>
              <a:rPr lang="en-US" altLang="ja-JP" dirty="0"/>
              <a:t>: </a:t>
            </a:r>
            <a:r>
              <a:rPr lang="ja-JP" altLang="en-US" dirty="0"/>
              <a:t>過去の診断事例から，患者が心臓病か否かを自動判定する人工知能を作る</a:t>
            </a:r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: k</a:t>
            </a:r>
            <a:r>
              <a:rPr lang="ja-JP" altLang="en-US" dirty="0"/>
              <a:t>近傍法を利用</a:t>
            </a:r>
            <a:endParaRPr lang="en-US" altLang="ja-JP" dirty="0"/>
          </a:p>
          <a:p>
            <a:pPr lvl="1"/>
            <a:r>
              <a:rPr lang="ja-JP" altLang="en-US" dirty="0"/>
              <a:t>診断対象の患者の特徴に近い</a:t>
            </a:r>
            <a:r>
              <a:rPr lang="en-US" altLang="ja-JP" dirty="0"/>
              <a:t> k </a:t>
            </a:r>
            <a:r>
              <a:rPr lang="ja-JP" altLang="en-US" dirty="0"/>
              <a:t>人の過去の診断を参照</a:t>
            </a:r>
            <a:endParaRPr lang="en-US" altLang="ja-JP" dirty="0"/>
          </a:p>
          <a:p>
            <a:pPr lvl="1"/>
            <a:r>
              <a:rPr lang="ja-JP" altLang="en-US" dirty="0"/>
              <a:t>多数決により診断結果を決める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60</a:t>
            </a:fld>
            <a:endParaRPr lang="en-US" altLang="ja-JP" dirty="0"/>
          </a:p>
        </p:txBody>
      </p:sp>
      <p:sp>
        <p:nvSpPr>
          <p:cNvPr id="73" name="Rectangle 72"/>
          <p:cNvSpPr/>
          <p:nvPr/>
        </p:nvSpPr>
        <p:spPr>
          <a:xfrm>
            <a:off x="5717099" y="3655469"/>
            <a:ext cx="2262447" cy="90695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959488" y="4508873"/>
            <a:ext cx="271306" cy="27130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933684" y="5032216"/>
            <a:ext cx="271306" cy="27130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003721" y="4878813"/>
            <a:ext cx="271306" cy="27130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477504" y="4417103"/>
            <a:ext cx="271306" cy="27130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74648" y="4019471"/>
            <a:ext cx="271306" cy="27130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79" name="Triangle 78"/>
          <p:cNvSpPr/>
          <p:nvPr/>
        </p:nvSpPr>
        <p:spPr>
          <a:xfrm>
            <a:off x="4926054" y="4441386"/>
            <a:ext cx="279746" cy="24116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0" name="Triangle 79"/>
          <p:cNvSpPr/>
          <p:nvPr/>
        </p:nvSpPr>
        <p:spPr>
          <a:xfrm>
            <a:off x="3441871" y="5309773"/>
            <a:ext cx="279746" cy="24116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1" name="Triangle 80"/>
          <p:cNvSpPr/>
          <p:nvPr/>
        </p:nvSpPr>
        <p:spPr>
          <a:xfrm>
            <a:off x="4494784" y="4948514"/>
            <a:ext cx="279746" cy="24116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2" name="Triangle 81"/>
          <p:cNvSpPr/>
          <p:nvPr/>
        </p:nvSpPr>
        <p:spPr>
          <a:xfrm>
            <a:off x="3793811" y="5578523"/>
            <a:ext cx="279746" cy="24116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792306" y="4297028"/>
            <a:ext cx="1128729" cy="1128729"/>
          </a:xfrm>
          <a:prstGeom prst="ellips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4" name="Triangle 83"/>
          <p:cNvSpPr/>
          <p:nvPr/>
        </p:nvSpPr>
        <p:spPr>
          <a:xfrm>
            <a:off x="4201550" y="5431887"/>
            <a:ext cx="279746" cy="24116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5" name="5-Point Star 84"/>
          <p:cNvSpPr/>
          <p:nvPr/>
        </p:nvSpPr>
        <p:spPr>
          <a:xfrm>
            <a:off x="5779330" y="4294746"/>
            <a:ext cx="186127" cy="186127"/>
          </a:xfrm>
          <a:prstGeom prst="star5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5779330" y="3745845"/>
            <a:ext cx="192224" cy="192224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7" name="Triangle 86"/>
          <p:cNvSpPr/>
          <p:nvPr/>
        </p:nvSpPr>
        <p:spPr>
          <a:xfrm>
            <a:off x="5787151" y="4044218"/>
            <a:ext cx="186127" cy="160454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21315" y="370748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ja-JP" altLang="en-US" sz="1400" dirty="0">
                <a:solidFill>
                  <a:prstClr val="black"/>
                </a:solidFill>
                <a:latin typeface="+mn-ea"/>
                <a:ea typeface="+mn-ea"/>
              </a:rPr>
              <a:t>心臓病患者</a:t>
            </a:r>
            <a:endParaRPr kumimoji="0" lang="en-GB" sz="1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29136" y="396725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ja-JP" altLang="en-US" sz="1400" dirty="0">
                <a:solidFill>
                  <a:prstClr val="black"/>
                </a:solidFill>
                <a:latin typeface="+mn-ea"/>
                <a:ea typeface="+mn-ea"/>
              </a:rPr>
              <a:t>非心臓病患者</a:t>
            </a:r>
            <a:endParaRPr kumimoji="0" lang="en-GB" sz="1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2984360" y="3745845"/>
            <a:ext cx="0" cy="282955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 flipV="1">
            <a:off x="2858755" y="6331309"/>
            <a:ext cx="3426488" cy="49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6233808" y="6146643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ja-JP" altLang="en-US" dirty="0">
                <a:solidFill>
                  <a:prstClr val="black"/>
                </a:solidFill>
                <a:latin typeface="+mn-ea"/>
                <a:ea typeface="+mn-ea"/>
              </a:rPr>
              <a:t>身長</a:t>
            </a:r>
            <a:r>
              <a:rPr kumimoji="0" lang="en-US" altLang="ja-JP" dirty="0">
                <a:solidFill>
                  <a:prstClr val="black"/>
                </a:solidFill>
                <a:latin typeface="+mn-ea"/>
                <a:ea typeface="+mn-ea"/>
              </a:rPr>
              <a:t> (cm)</a:t>
            </a:r>
            <a:endParaRPr kumimoji="0" lang="en-GB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54186" y="337462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ja-JP" altLang="en-US" dirty="0">
                <a:solidFill>
                  <a:prstClr val="black"/>
                </a:solidFill>
                <a:latin typeface="+mn-ea"/>
                <a:ea typeface="+mn-ea"/>
              </a:rPr>
              <a:t>体重</a:t>
            </a:r>
            <a:r>
              <a:rPr kumimoji="0" lang="en-US" altLang="ja-JP" dirty="0">
                <a:solidFill>
                  <a:prstClr val="black"/>
                </a:solidFill>
                <a:latin typeface="+mn-ea"/>
                <a:ea typeface="+mn-ea"/>
              </a:rPr>
              <a:t> (kg)</a:t>
            </a:r>
            <a:endParaRPr kumimoji="0" lang="en-GB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3493993" y="4896563"/>
            <a:ext cx="271306" cy="27130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95" name="Triangle 94"/>
          <p:cNvSpPr/>
          <p:nvPr/>
        </p:nvSpPr>
        <p:spPr>
          <a:xfrm>
            <a:off x="4986242" y="5943246"/>
            <a:ext cx="279746" cy="24116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96" name="Triangle 95"/>
          <p:cNvSpPr/>
          <p:nvPr/>
        </p:nvSpPr>
        <p:spPr>
          <a:xfrm>
            <a:off x="4535584" y="5590611"/>
            <a:ext cx="279746" cy="24116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97" name="Triangle 96"/>
          <p:cNvSpPr/>
          <p:nvPr/>
        </p:nvSpPr>
        <p:spPr>
          <a:xfrm>
            <a:off x="4986242" y="5413878"/>
            <a:ext cx="279746" cy="24116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98" name="Triangle 97"/>
          <p:cNvSpPr/>
          <p:nvPr/>
        </p:nvSpPr>
        <p:spPr>
          <a:xfrm>
            <a:off x="3188799" y="4737678"/>
            <a:ext cx="279746" cy="24116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5333557" y="5747106"/>
            <a:ext cx="271306" cy="271306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00" name="Triangle 99"/>
          <p:cNvSpPr/>
          <p:nvPr/>
        </p:nvSpPr>
        <p:spPr>
          <a:xfrm>
            <a:off x="5364710" y="4737678"/>
            <a:ext cx="279746" cy="24116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025922" y="636158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GB" sz="1400">
                <a:solidFill>
                  <a:prstClr val="black"/>
                </a:solidFill>
                <a:latin typeface="+mn-ea"/>
                <a:ea typeface="+mn-ea"/>
              </a:rPr>
              <a:t>150cm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44778" y="583325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GB" sz="1400">
                <a:solidFill>
                  <a:prstClr val="black"/>
                </a:solidFill>
                <a:latin typeface="+mn-ea"/>
                <a:ea typeface="+mn-ea"/>
              </a:rPr>
              <a:t>40kg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444778" y="388585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GB" sz="1400" dirty="0">
                <a:solidFill>
                  <a:prstClr val="black"/>
                </a:solidFill>
                <a:latin typeface="+mn-ea"/>
                <a:ea typeface="+mn-ea"/>
              </a:rPr>
              <a:t>80kg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83096" y="636158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GB" sz="1400" dirty="0">
                <a:solidFill>
                  <a:prstClr val="black"/>
                </a:solidFill>
                <a:latin typeface="+mn-ea"/>
                <a:ea typeface="+mn-ea"/>
              </a:rPr>
              <a:t>190cm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921315" y="426321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ja-JP" altLang="en-US" sz="1400" dirty="0">
                <a:solidFill>
                  <a:prstClr val="black"/>
                </a:solidFill>
                <a:latin typeface="+mn-ea"/>
                <a:ea typeface="+mn-ea"/>
              </a:rPr>
              <a:t>診断対象の患者</a:t>
            </a:r>
            <a:endParaRPr kumimoji="0" lang="en-GB" sz="1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6" name="5-Point Star 105"/>
          <p:cNvSpPr/>
          <p:nvPr/>
        </p:nvSpPr>
        <p:spPr>
          <a:xfrm>
            <a:off x="4257801" y="4737979"/>
            <a:ext cx="240558" cy="240558"/>
          </a:xfrm>
          <a:prstGeom prst="star5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29056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700" dirty="0"/>
              <a:t>問題</a:t>
            </a:r>
            <a:r>
              <a:rPr kumimoji="1" lang="en-US" altLang="ja-JP" sz="2700" dirty="0"/>
              <a:t>2-8</a:t>
            </a:r>
            <a:r>
              <a:rPr kumimoji="1" lang="ja-JP" altLang="en-US" sz="2700" dirty="0"/>
              <a:t>　</a:t>
            </a:r>
            <a:r>
              <a:rPr kumimoji="1" lang="en-US" altLang="ja-JP" sz="2700" dirty="0"/>
              <a:t>k</a:t>
            </a:r>
            <a:r>
              <a:rPr kumimoji="1" lang="ja-JP" altLang="en-US" sz="2700" dirty="0"/>
              <a:t>近傍法による自動健康診断</a:t>
            </a:r>
            <a:r>
              <a:rPr kumimoji="1" lang="en-US" altLang="ja-JP" sz="2700" dirty="0"/>
              <a:t>【</a:t>
            </a:r>
            <a:r>
              <a:rPr kumimoji="1" lang="ja-JP" altLang="en-US" sz="2700" dirty="0"/>
              <a:t>発展問題</a:t>
            </a:r>
            <a:r>
              <a:rPr kumimoji="1" lang="en-US" altLang="ja-JP" sz="2700" dirty="0"/>
              <a:t>】</a:t>
            </a:r>
            <a:endParaRPr kumimoji="1" lang="ja-JP" altLang="en-US" sz="27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5183906"/>
          </a:xfrm>
        </p:spPr>
        <p:txBody>
          <a:bodyPr/>
          <a:lstStyle/>
          <a:p>
            <a:r>
              <a:rPr lang="ja-JP" altLang="en-US" dirty="0"/>
              <a:t>入力データ</a:t>
            </a:r>
            <a:r>
              <a:rPr lang="en-US" altLang="ja-JP" dirty="0"/>
              <a:t>: </a:t>
            </a:r>
            <a:r>
              <a:rPr lang="ja-JP" altLang="en-US" dirty="0"/>
              <a:t>過去の診断データ</a:t>
            </a:r>
            <a:r>
              <a:rPr lang="en-US" altLang="ja-JP" dirty="0"/>
              <a:t> + </a:t>
            </a:r>
            <a:r>
              <a:rPr lang="ja-JP" altLang="en-US" dirty="0"/>
              <a:t>診断対象の患者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ポイント</a:t>
            </a:r>
            <a:endParaRPr lang="en-US" altLang="ja-JP" dirty="0"/>
          </a:p>
          <a:p>
            <a:pPr lvl="1"/>
            <a:r>
              <a:rPr lang="en-US" altLang="ja-JP" dirty="0" err="1"/>
              <a:t>malloc</a:t>
            </a:r>
            <a:r>
              <a:rPr lang="en-US" altLang="ja-JP" dirty="0"/>
              <a:t> </a:t>
            </a:r>
            <a:r>
              <a:rPr lang="ja-JP" altLang="en-US" dirty="0"/>
              <a:t>関数を用いて，過去の診断データの格納に必要なメモリ領域（</a:t>
            </a:r>
            <a:r>
              <a:rPr lang="en-US" altLang="ja-JP" dirty="0"/>
              <a:t>2</a:t>
            </a:r>
            <a:r>
              <a:rPr lang="ja-JP" altLang="en-US" dirty="0"/>
              <a:t>次元配列）を動的に確保する</a:t>
            </a:r>
            <a:endParaRPr lang="en-US" altLang="ja-JP" dirty="0"/>
          </a:p>
          <a:p>
            <a:pPr lvl="1"/>
            <a:r>
              <a:rPr lang="en-US" altLang="ja-JP" dirty="0"/>
              <a:t>k </a:t>
            </a:r>
            <a:r>
              <a:rPr lang="ja-JP" altLang="en-US" dirty="0"/>
              <a:t>近傍法に基づく自動健康診断を実現するための</a:t>
            </a:r>
            <a:r>
              <a:rPr lang="en-US" altLang="ja-JP" dirty="0"/>
              <a:t> </a:t>
            </a:r>
            <a:r>
              <a:rPr lang="en-US" altLang="ja-JP" dirty="0" err="1"/>
              <a:t>knn_diag</a:t>
            </a:r>
            <a:r>
              <a:rPr lang="en-US" altLang="ja-JP" dirty="0"/>
              <a:t> </a:t>
            </a:r>
            <a:r>
              <a:rPr lang="ja-JP" altLang="en-US" dirty="0"/>
              <a:t>関数を作成する（ソートの応用により実現できる）</a:t>
            </a:r>
            <a:endParaRPr lang="en-US" altLang="ja-JP" dirty="0"/>
          </a:p>
          <a:p>
            <a:r>
              <a:rPr lang="ja-JP" altLang="en-US" dirty="0"/>
              <a:t>これまでに覚えた動的メモリ確保，</a:t>
            </a:r>
            <a:r>
              <a:rPr lang="ja-JP" altLang="en-US" b="1" dirty="0"/>
              <a:t>ソート</a:t>
            </a:r>
            <a:r>
              <a:rPr lang="ja-JP" altLang="en-US" dirty="0"/>
              <a:t>のテクニックを駆使してプログラムを書いてみよう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61</a:t>
            </a:fld>
            <a:endParaRPr lang="en-US" altLang="ja-JP" dirty="0"/>
          </a:p>
        </p:txBody>
      </p:sp>
      <p:sp>
        <p:nvSpPr>
          <p:cNvPr id="5" name="Rectangle 4"/>
          <p:cNvSpPr/>
          <p:nvPr/>
        </p:nvSpPr>
        <p:spPr>
          <a:xfrm>
            <a:off x="1043608" y="1844824"/>
            <a:ext cx="3738599" cy="20162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200</a:t>
            </a:r>
            <a:endParaRPr lang="en-GB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GB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5</a:t>
            </a:r>
            <a:endParaRPr lang="en-GB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hr-HR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63.0 1.0 1.0 145.0 233.0 0</a:t>
            </a:r>
          </a:p>
          <a:p>
            <a:r>
              <a:rPr lang="hr-HR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67.0 1.0 4.0 160.0 286.0 1</a:t>
            </a:r>
          </a:p>
          <a:p>
            <a:r>
              <a:rPr lang="hr-HR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68.0 1.0 4.0 120.0 229.0 1</a:t>
            </a:r>
          </a:p>
          <a:p>
            <a:r>
              <a:rPr lang="is-IS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…</a:t>
            </a:r>
            <a:endParaRPr lang="hr-HR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hr-HR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48.0 1.0 2.0 110.0 229.0</a:t>
            </a:r>
          </a:p>
          <a:p>
            <a:endParaRPr lang="en-GB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0771" y="3510713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>
                <a:solidFill>
                  <a:srgbClr val="FF0000"/>
                </a:solidFill>
              </a:rPr>
              <a:t>… </a:t>
            </a:r>
            <a:r>
              <a:rPr lang="ja-JP" altLang="en-US" dirty="0">
                <a:solidFill>
                  <a:srgbClr val="FF0000"/>
                </a:solidFill>
              </a:rPr>
              <a:t>診断対象の患者の数値データ</a:t>
            </a:r>
            <a:r>
              <a:rPr lang="en-US" altLang="ja-JP" dirty="0">
                <a:solidFill>
                  <a:srgbClr val="FF0000"/>
                </a:solidFill>
              </a:rPr>
              <a:t> (1</a:t>
            </a:r>
            <a:r>
              <a:rPr lang="ja-JP" altLang="en-US" dirty="0">
                <a:solidFill>
                  <a:srgbClr val="FF0000"/>
                </a:solidFill>
              </a:rPr>
              <a:t>件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705576" y="2502551"/>
            <a:ext cx="216024" cy="100726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881573" y="284364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>
                <a:solidFill>
                  <a:srgbClr val="FF0000"/>
                </a:solidFill>
              </a:rPr>
              <a:t>… </a:t>
            </a:r>
            <a:r>
              <a:rPr lang="ja-JP" altLang="en-US" dirty="0">
                <a:solidFill>
                  <a:srgbClr val="FF0000"/>
                </a:solidFill>
              </a:rPr>
              <a:t>過去の診断データ</a:t>
            </a:r>
            <a:r>
              <a:rPr lang="en-US" altLang="ja-JP" dirty="0">
                <a:solidFill>
                  <a:srgbClr val="FF0000"/>
                </a:solidFill>
              </a:rPr>
              <a:t> (d+1 </a:t>
            </a:r>
            <a:r>
              <a:rPr lang="ja-JP" altLang="en-US" dirty="0">
                <a:solidFill>
                  <a:srgbClr val="FF0000"/>
                </a:solidFill>
              </a:rPr>
              <a:t>個</a:t>
            </a:r>
            <a:r>
              <a:rPr lang="en-US" altLang="ja-JP" dirty="0">
                <a:solidFill>
                  <a:srgbClr val="FF0000"/>
                </a:solidFill>
              </a:rPr>
              <a:t> × n </a:t>
            </a:r>
            <a:r>
              <a:rPr lang="ja-JP" altLang="en-US" dirty="0">
                <a:solidFill>
                  <a:srgbClr val="FF0000"/>
                </a:solidFill>
              </a:rPr>
              <a:t>件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3794" y="1844824"/>
            <a:ext cx="4171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…</a:t>
            </a:r>
            <a:r>
              <a:rPr lang="is-IS" dirty="0">
                <a:solidFill>
                  <a:srgbClr val="FF0000"/>
                </a:solidFill>
              </a:rPr>
              <a:t> </a:t>
            </a:r>
            <a:r>
              <a:rPr lang="ja-JP" altLang="en-US" dirty="0">
                <a:solidFill>
                  <a:srgbClr val="FF0000"/>
                </a:solidFill>
              </a:rPr>
              <a:t>過去の診断データの数</a:t>
            </a:r>
            <a:r>
              <a:rPr lang="en-US" altLang="ja-JP" dirty="0">
                <a:solidFill>
                  <a:srgbClr val="FF0000"/>
                </a:solidFill>
              </a:rPr>
              <a:t> (n)</a:t>
            </a:r>
          </a:p>
          <a:p>
            <a:r>
              <a:rPr lang="is-IS" dirty="0">
                <a:solidFill>
                  <a:srgbClr val="FF0000"/>
                </a:solidFill>
              </a:rPr>
              <a:t>… </a:t>
            </a:r>
            <a:r>
              <a:rPr lang="ja-JP" altLang="en-US" dirty="0">
                <a:solidFill>
                  <a:srgbClr val="FF0000"/>
                </a:solidFill>
              </a:rPr>
              <a:t>患者の特徴を示す数値データの数</a:t>
            </a:r>
            <a:r>
              <a:rPr lang="en-US" altLang="ja-JP" dirty="0">
                <a:solidFill>
                  <a:srgbClr val="FF0000"/>
                </a:solidFill>
              </a:rPr>
              <a:t> (d)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4136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面接について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62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186263" y="1591958"/>
            <a:ext cx="1348082" cy="52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４週目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5738772" y="2043865"/>
            <a:ext cx="2756867" cy="569013"/>
          </a:xfrm>
          <a:prstGeom prst="wedgeRectCallout">
            <a:avLst>
              <a:gd name="adj1" fmla="val -18899"/>
              <a:gd name="adj2" fmla="val 1442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週目でのみ採点</a:t>
            </a:r>
          </a:p>
        </p:txBody>
      </p:sp>
      <p:sp>
        <p:nvSpPr>
          <p:cNvPr id="13" name="下矢印 12"/>
          <p:cNvSpPr/>
          <p:nvPr/>
        </p:nvSpPr>
        <p:spPr>
          <a:xfrm>
            <a:off x="1357717" y="2409079"/>
            <a:ext cx="702387" cy="225815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1051992" y="1591958"/>
            <a:ext cx="1418356" cy="52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ja-JP" altLang="en-US" sz="28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２週目</a:t>
            </a:r>
          </a:p>
        </p:txBody>
      </p:sp>
      <p:sp>
        <p:nvSpPr>
          <p:cNvPr id="15" name="下矢印 14"/>
          <p:cNvSpPr/>
          <p:nvPr/>
        </p:nvSpPr>
        <p:spPr>
          <a:xfrm>
            <a:off x="3509110" y="4157464"/>
            <a:ext cx="702387" cy="155427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528890" y="2409079"/>
            <a:ext cx="360040" cy="160750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763960" y="2933328"/>
            <a:ext cx="2016224" cy="8640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36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20</a:t>
            </a:r>
            <a:r>
              <a:rPr lang="ja-JP" altLang="en-US" sz="36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分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3684706" y="4157464"/>
            <a:ext cx="351194" cy="6583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2852192" y="4383761"/>
            <a:ext cx="2016224" cy="8640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36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20</a:t>
            </a:r>
            <a:r>
              <a:rPr lang="ja-JP" altLang="en-US" sz="3600" dirty="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</a:rPr>
              <a:t>分</a:t>
            </a:r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5105446" y="3099056"/>
            <a:ext cx="3315569" cy="583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問題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2-1, 2-2, 2-3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5076056" y="4382511"/>
            <a:ext cx="3761657" cy="99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問題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2-4, 2-5, 2-6, 2-7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発展問題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2-8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9842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</a:t>
            </a:r>
            <a:r>
              <a:rPr lang="ja-JP" altLang="en-US" dirty="0"/>
              <a:t>の配点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注意</a:t>
            </a:r>
            <a:r>
              <a:rPr lang="en-US" altLang="ja-JP" dirty="0"/>
              <a:t>: </a:t>
            </a:r>
            <a:r>
              <a:rPr lang="ja-JP" altLang="en-US" dirty="0"/>
              <a:t>多くの問題は，テストケースに合格するだけでは満点になりません！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問題</a:t>
            </a:r>
            <a:r>
              <a:rPr lang="en-US" altLang="ja-JP" dirty="0">
                <a:solidFill>
                  <a:srgbClr val="FF0000"/>
                </a:solidFill>
              </a:rPr>
              <a:t>2-1, 2-2, 2-3, 2-4, 2-5, 2-7, 2-8</a:t>
            </a:r>
          </a:p>
          <a:p>
            <a:pPr lvl="2"/>
            <a:r>
              <a:rPr lang="ja-JP" altLang="en-US" dirty="0"/>
              <a:t>テストケースに合格</a:t>
            </a:r>
            <a:r>
              <a:rPr lang="en-US" altLang="ja-JP" dirty="0"/>
              <a:t>: 5 </a:t>
            </a:r>
            <a:r>
              <a:rPr lang="ja-JP" altLang="en-US" dirty="0"/>
              <a:t>点</a:t>
            </a:r>
            <a:endParaRPr lang="en-US" altLang="ja-JP" dirty="0"/>
          </a:p>
          <a:p>
            <a:pPr lvl="2"/>
            <a:r>
              <a:rPr lang="ja-JP" altLang="en-US" dirty="0"/>
              <a:t>仕様満足</a:t>
            </a:r>
            <a:r>
              <a:rPr lang="en-US" altLang="ja-JP" dirty="0"/>
              <a:t>: 5 </a:t>
            </a:r>
            <a:r>
              <a:rPr lang="ja-JP" altLang="en-US" dirty="0"/>
              <a:t>点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問題</a:t>
            </a:r>
            <a:r>
              <a:rPr lang="en-US" altLang="ja-JP" dirty="0">
                <a:solidFill>
                  <a:srgbClr val="FF0000"/>
                </a:solidFill>
              </a:rPr>
              <a:t>2-6</a:t>
            </a:r>
          </a:p>
          <a:p>
            <a:pPr lvl="2"/>
            <a:r>
              <a:rPr lang="ja-JP" altLang="en-US" dirty="0"/>
              <a:t>レポート</a:t>
            </a:r>
            <a:r>
              <a:rPr lang="en-US" altLang="ja-JP" dirty="0"/>
              <a:t>: 10 </a:t>
            </a:r>
            <a:r>
              <a:rPr lang="ja-JP" altLang="en-US" dirty="0"/>
              <a:t>点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必ず課題の要求仕様を満たすプログラムを作成すること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63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4240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面接を受けるときの注意事項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23866"/>
          </a:xfrm>
        </p:spPr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言語の用語や関数の動作をあらかじめ調べてくること</a:t>
            </a:r>
            <a:endParaRPr kumimoji="1" lang="en-US" altLang="ja-JP" dirty="0"/>
          </a:p>
          <a:p>
            <a:pPr lvl="1"/>
            <a:r>
              <a:rPr kumimoji="1" lang="ja-JP" altLang="en-US" sz="2400" dirty="0"/>
              <a:t>プログラムのソースコードに説明を書いてかまわないので，面接時に説明できるようにすること</a:t>
            </a:r>
            <a:endParaRPr kumimoji="1" lang="en-US" altLang="ja-JP" sz="2400" dirty="0"/>
          </a:p>
          <a:p>
            <a:r>
              <a:rPr kumimoji="1" lang="ja-JP" altLang="en-US" dirty="0"/>
              <a:t>課題に関する問題文をきちんと読むこと</a:t>
            </a:r>
            <a:endParaRPr kumimoji="1" lang="en-US" altLang="ja-JP" dirty="0"/>
          </a:p>
          <a:p>
            <a:pPr lvl="1"/>
            <a:r>
              <a:rPr lang="ja-JP" altLang="en-US" sz="2400" dirty="0"/>
              <a:t>問題文を読むことが解答への近道になることもあります</a:t>
            </a:r>
            <a:endParaRPr lang="en-US" altLang="ja-JP" sz="2400" dirty="0"/>
          </a:p>
          <a:p>
            <a:r>
              <a:rPr lang="en-US" altLang="ja-JP" dirty="0">
                <a:solidFill>
                  <a:srgbClr val="FF3300"/>
                </a:solidFill>
              </a:rPr>
              <a:t>2</a:t>
            </a:r>
            <a:r>
              <a:rPr lang="ja-JP" altLang="en-US" dirty="0">
                <a:solidFill>
                  <a:srgbClr val="FF3300"/>
                </a:solidFill>
              </a:rPr>
              <a:t>週目の面接時に，途中だったとしても，取り組んでいる問題を持ってきましょう</a:t>
            </a:r>
            <a:endParaRPr lang="en-US" altLang="ja-JP" dirty="0">
              <a:solidFill>
                <a:srgbClr val="FF3300"/>
              </a:solidFill>
            </a:endParaRPr>
          </a:p>
          <a:p>
            <a:pPr lvl="1"/>
            <a:r>
              <a:rPr lang="ja-JP" altLang="en-US" sz="2400" dirty="0"/>
              <a:t>困っていることやわからないことがあれば，面接の時にアドバイスをするので，途中のプログラムでも遠慮なく持ってきましょう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64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648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531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868AD6-13A5-4D97-AF50-45AD176FE7AA}" type="slidenum">
              <a:rPr lang="en-US" altLang="ja-JP" smtClean="0"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pPr eaLnBrk="1" hangingPunct="1"/>
              <a:t>7</a:t>
            </a:fld>
            <a:endParaRPr lang="en-US" altLang="ja-JP"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Text Box 748"/>
          <p:cNvSpPr txBox="1">
            <a:spLocks noChangeArrowheads="1"/>
          </p:cNvSpPr>
          <p:nvPr/>
        </p:nvSpPr>
        <p:spPr bwMode="auto">
          <a:xfrm>
            <a:off x="2987675" y="3136900"/>
            <a:ext cx="3168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ja-JP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選択ソート</a:t>
            </a:r>
            <a:endParaRPr lang="en-US" altLang="ja-JP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選択ソートアルゴリズム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85A4DC-396E-4F8B-9769-B189582962B8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450" y="1268760"/>
            <a:ext cx="8758238" cy="1935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7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22862"/>
              </p:ext>
            </p:extLst>
          </p:nvPr>
        </p:nvGraphicFramePr>
        <p:xfrm>
          <a:off x="152400" y="1381472"/>
          <a:ext cx="8839200" cy="1057275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a[0]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a[1]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a[2]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a[3]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a[4]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a[5]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a[6]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a[7]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入力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正方形/長方形 60"/>
          <p:cNvSpPr>
            <a:spLocks noChangeArrowheads="1"/>
          </p:cNvSpPr>
          <p:nvPr/>
        </p:nvSpPr>
        <p:spPr bwMode="auto">
          <a:xfrm>
            <a:off x="7406728" y="2852936"/>
            <a:ext cx="1773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 b="1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最小値</a:t>
            </a:r>
            <a:r>
              <a:rPr lang="en-US" altLang="ja-JP" sz="2000" b="1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b="1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b="1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12</a:t>
            </a:r>
            <a:r>
              <a:rPr lang="ja-JP" altLang="en-US" sz="2000" b="1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を置き換え</a:t>
            </a:r>
          </a:p>
        </p:txBody>
      </p:sp>
      <p:sp>
        <p:nvSpPr>
          <p:cNvPr id="10" name="円/楕円 24"/>
          <p:cNvSpPr/>
          <p:nvPr/>
        </p:nvSpPr>
        <p:spPr>
          <a:xfrm>
            <a:off x="1203325" y="1872010"/>
            <a:ext cx="565150" cy="565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cxnSp>
        <p:nvCxnSpPr>
          <p:cNvPr id="17" name="AutoShape 122"/>
          <p:cNvCxnSpPr>
            <a:cxnSpLocks noChangeShapeType="1"/>
            <a:endCxn id="10" idx="4"/>
          </p:cNvCxnSpPr>
          <p:nvPr/>
        </p:nvCxnSpPr>
        <p:spPr bwMode="auto">
          <a:xfrm rot="10800000" flipV="1">
            <a:off x="1485900" y="2411698"/>
            <a:ext cx="6182444" cy="25462"/>
          </a:xfrm>
          <a:prstGeom prst="curvedConnector4">
            <a:avLst>
              <a:gd name="adj1" fmla="val 150"/>
              <a:gd name="adj2" fmla="val 2649776"/>
            </a:avLst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09" y="3068960"/>
            <a:ext cx="8428771" cy="362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FF"/>
              </a:buClr>
              <a:buSzPct val="75000"/>
              <a:buFont typeface="Wingding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  <a:defRPr/>
            </a:pPr>
            <a:r>
              <a:rPr lang="en-US" altLang="ja-JP" sz="2000" dirty="0"/>
              <a:t>[</a:t>
            </a:r>
            <a:r>
              <a:rPr lang="ja-JP" altLang="en-US" sz="2000" dirty="0"/>
              <a:t>入力</a:t>
            </a:r>
            <a:r>
              <a:rPr lang="en-US" altLang="ja-JP" sz="2000" dirty="0"/>
              <a:t>]</a:t>
            </a:r>
          </a:p>
          <a:p>
            <a:pPr eaLnBrk="1" hangingPunct="1">
              <a:buNone/>
              <a:defRPr/>
            </a:pPr>
            <a:r>
              <a:rPr lang="en-US" altLang="ja-JP" sz="2000" dirty="0"/>
              <a:t>a: </a:t>
            </a:r>
            <a:r>
              <a:rPr lang="ja-JP" altLang="en-US" sz="2000" dirty="0"/>
              <a:t>整列したい値を格納している配列</a:t>
            </a:r>
          </a:p>
          <a:p>
            <a:pPr eaLnBrk="1" hangingPunct="1">
              <a:buNone/>
              <a:defRPr/>
            </a:pPr>
            <a:r>
              <a:rPr lang="en-US" altLang="ja-JP" sz="2000" dirty="0"/>
              <a:t>n: </a:t>
            </a:r>
            <a:r>
              <a:rPr lang="ja-JP" altLang="en-US" sz="2000" dirty="0"/>
              <a:t>配列</a:t>
            </a:r>
            <a:r>
              <a:rPr lang="en-US" altLang="ja-JP" sz="2000" dirty="0"/>
              <a:t> a </a:t>
            </a:r>
            <a:r>
              <a:rPr lang="ja-JP" altLang="en-US" sz="2000" dirty="0"/>
              <a:t>の要素数</a:t>
            </a:r>
          </a:p>
          <a:p>
            <a:pPr eaLnBrk="1" hangingPunct="1">
              <a:buNone/>
              <a:defRPr/>
            </a:pPr>
            <a:endParaRPr lang="ja-JP" altLang="en-US" sz="2000" dirty="0"/>
          </a:p>
          <a:p>
            <a:pPr eaLnBrk="1" hangingPunct="1">
              <a:buNone/>
              <a:defRPr/>
            </a:pPr>
            <a:r>
              <a:rPr lang="en-US" altLang="ja-JP" sz="2000" dirty="0"/>
              <a:t>[</a:t>
            </a:r>
            <a:r>
              <a:rPr lang="ja-JP" altLang="en-US" sz="2000" dirty="0"/>
              <a:t>手順</a:t>
            </a:r>
            <a:r>
              <a:rPr lang="en-US" altLang="ja-JP" sz="2000" dirty="0"/>
              <a:t>]</a:t>
            </a:r>
          </a:p>
          <a:p>
            <a:pPr marL="457200" indent="-457200" eaLnBrk="1" hangingPunct="1">
              <a:buAutoNum type="arabicParenBoth"/>
              <a:defRPr/>
            </a:pPr>
            <a:r>
              <a:rPr lang="en-US" altLang="ja-JP" sz="2000" dirty="0" err="1"/>
              <a:t>i</a:t>
            </a:r>
            <a:r>
              <a:rPr lang="en-US" altLang="ja-JP" sz="2000" dirty="0"/>
              <a:t> = 0 </a:t>
            </a:r>
            <a:r>
              <a:rPr lang="ja-JP" altLang="en-US" sz="2000" dirty="0"/>
              <a:t>とする</a:t>
            </a:r>
            <a:endParaRPr lang="en-US" altLang="ja-JP" sz="2000" dirty="0"/>
          </a:p>
          <a:p>
            <a:pPr marL="457200" indent="-457200" eaLnBrk="1" hangingPunct="1">
              <a:buAutoNum type="arabicParenBoth"/>
              <a:defRPr/>
            </a:pPr>
            <a:r>
              <a:rPr lang="en-US" altLang="ja-JP" sz="2000" dirty="0"/>
              <a:t>a[</a:t>
            </a:r>
            <a:r>
              <a:rPr lang="en-US" altLang="ja-JP" sz="2000" dirty="0" err="1"/>
              <a:t>i</a:t>
            </a:r>
            <a:r>
              <a:rPr lang="en-US" altLang="ja-JP" sz="2000" dirty="0"/>
              <a:t>] </a:t>
            </a:r>
            <a:r>
              <a:rPr lang="ja-JP" altLang="en-US" sz="2000" dirty="0"/>
              <a:t>から </a:t>
            </a:r>
            <a:r>
              <a:rPr lang="en-US" altLang="ja-JP" sz="2000" dirty="0"/>
              <a:t>a[n-1] </a:t>
            </a:r>
            <a:r>
              <a:rPr lang="ja-JP" altLang="en-US" sz="2000" dirty="0"/>
              <a:t>ま</a:t>
            </a:r>
            <a:r>
              <a:rPr lang="ja-JP" altLang="en-US" sz="2000" dirty="0" err="1"/>
              <a:t>での</a:t>
            </a:r>
            <a:r>
              <a:rPr lang="ja-JP" altLang="en-US" sz="2000" dirty="0"/>
              <a:t>中から最小の要素を探し </a:t>
            </a:r>
            <a:r>
              <a:rPr lang="en-US" altLang="ja-JP" sz="2000" dirty="0"/>
              <a:t>a[</a:t>
            </a:r>
            <a:r>
              <a:rPr lang="en-US" altLang="ja-JP" sz="2000" dirty="0" err="1"/>
              <a:t>i</a:t>
            </a:r>
            <a:r>
              <a:rPr lang="en-US" altLang="ja-JP" sz="2000" dirty="0"/>
              <a:t>] </a:t>
            </a:r>
            <a:r>
              <a:rPr lang="ja-JP" altLang="en-US" sz="2000" dirty="0"/>
              <a:t>と入れ替える</a:t>
            </a:r>
            <a:r>
              <a:rPr lang="en-US" altLang="ja-JP" sz="2000" dirty="0"/>
              <a:t>(a[</a:t>
            </a:r>
            <a:r>
              <a:rPr lang="en-US" altLang="ja-JP" sz="2000" dirty="0" err="1"/>
              <a:t>i</a:t>
            </a:r>
            <a:r>
              <a:rPr lang="en-US" altLang="ja-JP" sz="2000" dirty="0"/>
              <a:t>]</a:t>
            </a:r>
            <a:r>
              <a:rPr lang="ja-JP" altLang="en-US" sz="2000" dirty="0"/>
              <a:t>が最小だった場合は入れ替えは行わない</a:t>
            </a:r>
            <a:r>
              <a:rPr lang="en-US" altLang="ja-JP" sz="2000" dirty="0"/>
              <a:t>)</a:t>
            </a:r>
          </a:p>
          <a:p>
            <a:pPr marL="457200" indent="-457200" eaLnBrk="1" hangingPunct="1">
              <a:buAutoNum type="arabicParenBoth"/>
              <a:defRPr/>
            </a:pPr>
            <a:r>
              <a:rPr lang="en-US" altLang="ja-JP" sz="2000" dirty="0" err="1"/>
              <a:t>i</a:t>
            </a:r>
            <a:r>
              <a:rPr lang="en-US" altLang="ja-JP" sz="2000" dirty="0"/>
              <a:t> = i+1 </a:t>
            </a:r>
            <a:r>
              <a:rPr lang="ja-JP" altLang="en-US" sz="2000" dirty="0"/>
              <a:t>として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 n-1</a:t>
            </a:r>
            <a:r>
              <a:rPr lang="ja-JP" altLang="en-US" sz="2000" dirty="0"/>
              <a:t>であれば</a:t>
            </a:r>
            <a:r>
              <a:rPr lang="en-US" altLang="ja-JP" sz="2000" dirty="0"/>
              <a:t>(2) </a:t>
            </a:r>
            <a:r>
              <a:rPr lang="ja-JP" altLang="en-US" sz="2000" dirty="0"/>
              <a:t>を繰り返す、そうでなければソートを終了する</a:t>
            </a:r>
            <a:endParaRPr lang="en-US" altLang="ja-JP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50" y="612031"/>
            <a:ext cx="8758238" cy="1935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 dirty="0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15782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14447"/>
              </p:ext>
            </p:extLst>
          </p:nvPr>
        </p:nvGraphicFramePr>
        <p:xfrm>
          <a:off x="152400" y="791418"/>
          <a:ext cx="8839200" cy="1057275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x[0]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x[1]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x[2]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x[3]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x[4]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x[5]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x[6]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x[7]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入力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327" name="AutoShape 116"/>
          <p:cNvCxnSpPr>
            <a:cxnSpLocks noChangeShapeType="1"/>
          </p:cNvCxnSpPr>
          <p:nvPr/>
        </p:nvCxnSpPr>
        <p:spPr bwMode="auto">
          <a:xfrm rot="16200000" flipH="1">
            <a:off x="1919288" y="1405781"/>
            <a:ext cx="1587" cy="884237"/>
          </a:xfrm>
          <a:prstGeom prst="curvedConnector3">
            <a:avLst>
              <a:gd name="adj1" fmla="val 14400005"/>
            </a:avLst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15" name="Text Box 123"/>
          <p:cNvSpPr txBox="1">
            <a:spLocks noChangeArrowheads="1"/>
          </p:cNvSpPr>
          <p:nvPr/>
        </p:nvSpPr>
        <p:spPr bwMode="auto">
          <a:xfrm>
            <a:off x="1403599" y="169476"/>
            <a:ext cx="6336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800" b="1" dirty="0">
                <a:solidFill>
                  <a:srgbClr val="000000"/>
                </a:solidFill>
                <a:latin typeface="Tahoma" pitchFamily="34" charset="0"/>
                <a:ea typeface="メイリオ" pitchFamily="50" charset="-128"/>
                <a:cs typeface="メイリオ" pitchFamily="50" charset="-128"/>
              </a:rPr>
              <a:t>先頭と比較して小さければ置き換える</a:t>
            </a:r>
          </a:p>
        </p:txBody>
      </p:sp>
      <p:sp>
        <p:nvSpPr>
          <p:cNvPr id="24616" name="Rectangle 2"/>
          <p:cNvSpPr>
            <a:spLocks noChangeArrowheads="1"/>
          </p:cNvSpPr>
          <p:nvPr/>
        </p:nvSpPr>
        <p:spPr bwMode="auto">
          <a:xfrm>
            <a:off x="44450" y="2488456"/>
            <a:ext cx="8758238" cy="1935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51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30146"/>
              </p:ext>
            </p:extLst>
          </p:nvPr>
        </p:nvGraphicFramePr>
        <p:xfrm>
          <a:off x="152400" y="2601168"/>
          <a:ext cx="8839200" cy="1057275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x[0]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x[1]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x[2]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x[3]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x[4]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x[5]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x[6]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x[7]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入力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370" name="AutoShape 122"/>
          <p:cNvCxnSpPr>
            <a:cxnSpLocks noChangeShapeType="1"/>
            <a:endCxn id="29" idx="4"/>
          </p:cNvCxnSpPr>
          <p:nvPr/>
        </p:nvCxnSpPr>
        <p:spPr bwMode="auto">
          <a:xfrm rot="10800000" flipV="1">
            <a:off x="3246438" y="3640558"/>
            <a:ext cx="4421906" cy="16298"/>
          </a:xfrm>
          <a:prstGeom prst="curvedConnector4">
            <a:avLst>
              <a:gd name="adj1" fmla="val 448"/>
              <a:gd name="adj2" fmla="val 5602608"/>
            </a:avLst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59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57128"/>
              </p:ext>
            </p:extLst>
          </p:nvPr>
        </p:nvGraphicFramePr>
        <p:xfrm>
          <a:off x="152400" y="5588843"/>
          <a:ext cx="8839200" cy="1057275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x[0]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x[1]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x[2]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x[3]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x[4]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x[5]</a:t>
                      </a:r>
                      <a:endParaRPr kumimoji="1" lang="en-US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x[6]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x[7]</a:t>
                      </a:r>
                      <a:endParaRPr kumimoji="1" lang="en-US" altLang="ja-JP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  <a:cs typeface="Times New Roman" pitchFamily="18" charset="0"/>
                        </a:rPr>
                        <a:t>比較</a:t>
                      </a:r>
                      <a:endParaRPr kumimoji="1" lang="ja-JP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入力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7</a:t>
                      </a: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  <a:ea typeface="メイリオ" pitchFamily="50" charset="-128"/>
                        </a:rPr>
                        <a:t>回</a:t>
                      </a:r>
                      <a:endParaRPr kumimoji="1" lang="ja-JP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メイリオ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>
            <a:grpSpLocks/>
          </p:cNvGrpSpPr>
          <p:nvPr/>
        </p:nvGrpSpPr>
        <p:grpSpPr bwMode="auto">
          <a:xfrm>
            <a:off x="1477963" y="1816943"/>
            <a:ext cx="5945724" cy="400110"/>
            <a:chOff x="1477963" y="1933515"/>
            <a:chExt cx="5944680" cy="400170"/>
          </a:xfrm>
        </p:grpSpPr>
        <p:cxnSp>
          <p:nvCxnSpPr>
            <p:cNvPr id="24705" name="AutoShape 117"/>
            <p:cNvCxnSpPr>
              <a:cxnSpLocks noChangeShapeType="1"/>
            </p:cNvCxnSpPr>
            <p:nvPr/>
          </p:nvCxnSpPr>
          <p:spPr bwMode="auto">
            <a:xfrm rot="16200000" flipH="1">
              <a:off x="2361407" y="1080294"/>
              <a:ext cx="1587" cy="1768475"/>
            </a:xfrm>
            <a:prstGeom prst="curvedConnector3">
              <a:avLst>
                <a:gd name="adj1" fmla="val 21900009"/>
              </a:avLst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706" name="正方形/長方形 59"/>
            <p:cNvSpPr>
              <a:spLocks noChangeArrowheads="1"/>
            </p:cNvSpPr>
            <p:nvPr/>
          </p:nvSpPr>
          <p:spPr bwMode="auto">
            <a:xfrm>
              <a:off x="3229602" y="1933515"/>
              <a:ext cx="4193041" cy="40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  <a:latin typeface="Lucida Sans Unicode" pitchFamily="34" charset="0"/>
                  <a:ea typeface="メイリオ" pitchFamily="50" charset="-128"/>
                  <a:cs typeface="メイリオ" pitchFamily="50" charset="-128"/>
                </a:rPr>
                <a:t>3</a:t>
              </a:r>
              <a:r>
                <a:rPr lang="ja-JP" altLang="en-US" sz="2000" b="1" dirty="0">
                  <a:solidFill>
                    <a:srgbClr val="FF0000"/>
                  </a:solidFill>
                  <a:latin typeface="Lucida Sans Unicode" pitchFamily="34" charset="0"/>
                  <a:ea typeface="メイリオ" pitchFamily="50" charset="-128"/>
                  <a:cs typeface="メイリオ" pitchFamily="50" charset="-128"/>
                </a:rPr>
                <a:t>を最小値候補として記憶しておく</a:t>
              </a:r>
              <a:endParaRPr lang="ja-JP" altLang="en-US" sz="2000" b="1" dirty="0">
                <a:solidFill>
                  <a:srgbClr val="00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407" name="正方形/長方形 60"/>
          <p:cNvSpPr>
            <a:spLocks noChangeArrowheads="1"/>
          </p:cNvSpPr>
          <p:nvPr/>
        </p:nvSpPr>
        <p:spPr bwMode="auto">
          <a:xfrm>
            <a:off x="7282460" y="4362972"/>
            <a:ext cx="1773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 b="1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最小値</a:t>
            </a:r>
            <a:r>
              <a:rPr lang="en-US" altLang="ja-JP" sz="2000" b="1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b="1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b="1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12</a:t>
            </a:r>
            <a:r>
              <a:rPr lang="ja-JP" altLang="en-US" sz="2000" b="1" dirty="0">
                <a:solidFill>
                  <a:srgbClr val="FF0000"/>
                </a:solidFill>
                <a:latin typeface="Lucida Sans Unicode" pitchFamily="34" charset="0"/>
                <a:ea typeface="メイリオ" pitchFamily="50" charset="-128"/>
                <a:cs typeface="メイリオ" pitchFamily="50" charset="-128"/>
              </a:rPr>
              <a:t>を置き換え</a:t>
            </a:r>
          </a:p>
        </p:txBody>
      </p:sp>
      <p:sp>
        <p:nvSpPr>
          <p:cNvPr id="18" name="Text Box 144"/>
          <p:cNvSpPr txBox="1">
            <a:spLocks noChangeArrowheads="1"/>
          </p:cNvSpPr>
          <p:nvPr/>
        </p:nvSpPr>
        <p:spPr bwMode="auto">
          <a:xfrm>
            <a:off x="76200" y="5198318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00FF"/>
                </a:solidFill>
                <a:latin typeface="Tahoma" pitchFamily="34" charset="0"/>
                <a:ea typeface="メイリオ" pitchFamily="50" charset="-128"/>
                <a:cs typeface="メイリオ" pitchFamily="50" charset="-128"/>
              </a:rPr>
              <a:t>こういう比較をすると，結果的に最小値が先頭に移る</a:t>
            </a:r>
          </a:p>
        </p:txBody>
      </p:sp>
      <p:grpSp>
        <p:nvGrpSpPr>
          <p:cNvPr id="5" name="グループ化 4"/>
          <p:cNvGrpSpPr>
            <a:grpSpLocks/>
          </p:cNvGrpSpPr>
          <p:nvPr/>
        </p:nvGrpSpPr>
        <p:grpSpPr bwMode="auto">
          <a:xfrm>
            <a:off x="3962400" y="2245568"/>
            <a:ext cx="4038600" cy="1295400"/>
            <a:chOff x="3962400" y="2362200"/>
            <a:chExt cx="4038600" cy="1295400"/>
          </a:xfrm>
        </p:grpSpPr>
        <p:sp>
          <p:nvSpPr>
            <p:cNvPr id="21" name="角丸四角形 20"/>
            <p:cNvSpPr/>
            <p:nvPr/>
          </p:nvSpPr>
          <p:spPr>
            <a:xfrm>
              <a:off x="3962400" y="3200400"/>
              <a:ext cx="4038600" cy="457200"/>
            </a:xfrm>
            <a:prstGeom prst="roundRect">
              <a:avLst/>
            </a:prstGeom>
            <a:noFill/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0000CC"/>
                </a:solidFill>
              </a:endParaRPr>
            </a:p>
          </p:txBody>
        </p:sp>
        <p:sp>
          <p:nvSpPr>
            <p:cNvPr id="24704" name="Text Box 144"/>
            <p:cNvSpPr txBox="1">
              <a:spLocks noChangeArrowheads="1"/>
            </p:cNvSpPr>
            <p:nvPr/>
          </p:nvSpPr>
          <p:spPr bwMode="auto">
            <a:xfrm>
              <a:off x="3962400" y="2362200"/>
              <a:ext cx="4038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000" b="1" dirty="0">
                  <a:solidFill>
                    <a:srgbClr val="0000FF"/>
                  </a:solidFill>
                  <a:latin typeface="Lucida Sans Unicode" pitchFamily="34" charset="0"/>
                  <a:ea typeface="メイリオ" pitchFamily="50" charset="-128"/>
                  <a:cs typeface="メイリオ" pitchFamily="50" charset="-128"/>
                </a:rPr>
                <a:t>3</a:t>
              </a:r>
              <a:r>
                <a:rPr lang="ja-JP" altLang="en-US" sz="2000" b="1" dirty="0">
                  <a:solidFill>
                    <a:srgbClr val="0000FF"/>
                  </a:solidFill>
                  <a:latin typeface="Lucida Sans Unicode" pitchFamily="34" charset="0"/>
                  <a:ea typeface="メイリオ" pitchFamily="50" charset="-128"/>
                  <a:cs typeface="メイリオ" pitchFamily="50" charset="-128"/>
                </a:rPr>
                <a:t>があった</a:t>
              </a:r>
              <a:r>
                <a:rPr lang="en-US" altLang="ja-JP" sz="2000" b="1" dirty="0">
                  <a:solidFill>
                    <a:srgbClr val="0000FF"/>
                  </a:solidFill>
                  <a:latin typeface="Lucida Sans Unicode" pitchFamily="34" charset="0"/>
                  <a:ea typeface="メイリオ" pitchFamily="50" charset="-128"/>
                  <a:cs typeface="メイリオ" pitchFamily="50" charset="-128"/>
                </a:rPr>
                <a:t>x[2]</a:t>
              </a:r>
              <a:r>
                <a:rPr lang="ja-JP" altLang="en-US" sz="2000" b="1" dirty="0">
                  <a:solidFill>
                    <a:srgbClr val="0000FF"/>
                  </a:solidFill>
                  <a:latin typeface="Lucida Sans Unicode" pitchFamily="34" charset="0"/>
                  <a:ea typeface="メイリオ" pitchFamily="50" charset="-128"/>
                  <a:cs typeface="メイリオ" pitchFamily="50" charset="-128"/>
                </a:rPr>
                <a:t>の後から比較する</a:t>
              </a:r>
            </a:p>
          </p:txBody>
        </p:sp>
      </p:grpSp>
      <p:sp>
        <p:nvSpPr>
          <p:cNvPr id="3" name="円/楕円 2"/>
          <p:cNvSpPr/>
          <p:nvPr/>
        </p:nvSpPr>
        <p:spPr>
          <a:xfrm>
            <a:off x="1195388" y="1247031"/>
            <a:ext cx="565150" cy="566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2079625" y="1253381"/>
            <a:ext cx="565150" cy="565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1203325" y="3091706"/>
            <a:ext cx="565150" cy="565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3835400" y="3091706"/>
            <a:ext cx="566738" cy="565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2963863" y="3091706"/>
            <a:ext cx="565150" cy="56515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1066800" y="5979368"/>
            <a:ext cx="838200" cy="7620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DFC0B-04B8-4CD2-8EE1-A633D1EA2E41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cxnSp>
        <p:nvCxnSpPr>
          <p:cNvPr id="43" name="AutoShape 116"/>
          <p:cNvCxnSpPr>
            <a:cxnSpLocks noChangeShapeType="1"/>
          </p:cNvCxnSpPr>
          <p:nvPr/>
        </p:nvCxnSpPr>
        <p:spPr bwMode="auto">
          <a:xfrm rot="16200000" flipH="1">
            <a:off x="3703569" y="3211561"/>
            <a:ext cx="1587" cy="884237"/>
          </a:xfrm>
          <a:prstGeom prst="curvedConnector3">
            <a:avLst>
              <a:gd name="adj1" fmla="val 14400005"/>
            </a:avLst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116"/>
          <p:cNvCxnSpPr>
            <a:cxnSpLocks noChangeShapeType="1"/>
          </p:cNvCxnSpPr>
          <p:nvPr/>
        </p:nvCxnSpPr>
        <p:spPr bwMode="auto">
          <a:xfrm rot="5400000" flipH="1" flipV="1">
            <a:off x="4141310" y="2752328"/>
            <a:ext cx="10343" cy="1768475"/>
          </a:xfrm>
          <a:prstGeom prst="curvedConnector4">
            <a:avLst>
              <a:gd name="adj1" fmla="val -3861771"/>
              <a:gd name="adj2" fmla="val 96058"/>
            </a:avLst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" name="AutoShape 116"/>
          <p:cNvCxnSpPr>
            <a:cxnSpLocks noChangeShapeType="1"/>
            <a:stCxn id="29" idx="4"/>
          </p:cNvCxnSpPr>
          <p:nvPr/>
        </p:nvCxnSpPr>
        <p:spPr bwMode="auto">
          <a:xfrm rot="16200000" flipH="1">
            <a:off x="4593295" y="2309999"/>
            <a:ext cx="12700" cy="2693714"/>
          </a:xfrm>
          <a:prstGeom prst="curvedConnector4">
            <a:avLst>
              <a:gd name="adj1" fmla="val 3540661"/>
              <a:gd name="adj2" fmla="val 96838"/>
            </a:avLst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" name="AutoShape 116"/>
          <p:cNvCxnSpPr>
            <a:cxnSpLocks noChangeShapeType="1"/>
            <a:stCxn id="29" idx="4"/>
          </p:cNvCxnSpPr>
          <p:nvPr/>
        </p:nvCxnSpPr>
        <p:spPr bwMode="auto">
          <a:xfrm rot="5400000" flipH="1" flipV="1">
            <a:off x="5015198" y="1867806"/>
            <a:ext cx="20290" cy="3557810"/>
          </a:xfrm>
          <a:prstGeom prst="curvedConnector4">
            <a:avLst>
              <a:gd name="adj1" fmla="val -3256180"/>
              <a:gd name="adj2" fmla="val 99019"/>
            </a:avLst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" name="AutoShape 122"/>
          <p:cNvCxnSpPr>
            <a:cxnSpLocks noChangeShapeType="1"/>
            <a:endCxn id="25" idx="4"/>
          </p:cNvCxnSpPr>
          <p:nvPr/>
        </p:nvCxnSpPr>
        <p:spPr bwMode="auto">
          <a:xfrm rot="10800000" flipV="1">
            <a:off x="1485900" y="3631394"/>
            <a:ext cx="6182444" cy="25462"/>
          </a:xfrm>
          <a:prstGeom prst="curvedConnector4">
            <a:avLst>
              <a:gd name="adj1" fmla="val 150"/>
              <a:gd name="adj2" fmla="val 4445393"/>
            </a:avLst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9653E-6 L 0.0941 0.0030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53158E-6 L 0.09878 -0.00254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78 -0.00254 L 0.19236 -0.00254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-0.00254 L 0.2908 -0.0025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8 -0.00254 L 0.38923 -0.00254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7" grpId="0"/>
      <p:bldP spid="18" grpId="0"/>
      <p:bldP spid="3" grpId="0" animBg="1"/>
      <p:bldP spid="23" grpId="0" animBg="1"/>
      <p:bldP spid="23" grpId="1" animBg="1"/>
      <p:bldP spid="25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9" grpId="0" animBg="1"/>
      <p:bldP spid="19" grpId="0" animBg="1"/>
    </p:bldLst>
  </p:timing>
</p:sld>
</file>

<file path=ppt/theme/theme1.xml><?xml version="1.0" encoding="utf-8"?>
<a:theme xmlns:a="http://schemas.openxmlformats.org/drawingml/2006/main" name="1_abe_design2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CCFF"/>
      </a:accent3>
      <a:accent4>
        <a:srgbClr val="CCFFCC"/>
      </a:accent4>
      <a:accent5>
        <a:srgbClr val="CCECFF"/>
      </a:accent5>
      <a:accent6>
        <a:srgbClr val="FFC000"/>
      </a:accent6>
      <a:hlink>
        <a:srgbClr val="009999"/>
      </a:hlink>
      <a:folHlink>
        <a:srgbClr val="99CC00"/>
      </a:folHlink>
    </a:clrScheme>
    <a:fontScheme name="1_abe_design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be_desig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be_desig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be_desig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be_desig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be_desig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be_desig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be_desig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be_desig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be_desig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be_desig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be_desig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be_desig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5425</Words>
  <Application>Microsoft Macintosh PowerPoint</Application>
  <PresentationFormat>On-screen Show (4:3)</PresentationFormat>
  <Paragraphs>2092</Paragraphs>
  <Slides>64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79" baseType="lpstr">
      <vt:lpstr>メイリオ</vt:lpstr>
      <vt:lpstr>ＭＳ Ｐゴシック</vt:lpstr>
      <vt:lpstr>ＭＳ Ｐ明朝</vt:lpstr>
      <vt:lpstr>Arial</vt:lpstr>
      <vt:lpstr>Calibri</vt:lpstr>
      <vt:lpstr>Cambria Math</vt:lpstr>
      <vt:lpstr>Courier New</vt:lpstr>
      <vt:lpstr>Lucida Sans Unicode</vt:lpstr>
      <vt:lpstr>Monaco</vt:lpstr>
      <vt:lpstr>Tahoma</vt:lpstr>
      <vt:lpstr>Times New Roman</vt:lpstr>
      <vt:lpstr>Wingdings</vt:lpstr>
      <vt:lpstr>1_abe_design2</vt:lpstr>
      <vt:lpstr>デザインの設定</vt:lpstr>
      <vt:lpstr>1_デザインの設定</vt:lpstr>
      <vt:lpstr>課題２ 「関数と再帰呼び出し」</vt:lpstr>
      <vt:lpstr>課題2の目標</vt:lpstr>
      <vt:lpstr>さまざまなソーティングアルゴリズム</vt:lpstr>
      <vt:lpstr>アルゴリズムによる違いは？</vt:lpstr>
      <vt:lpstr>ソーティングには工夫が必要</vt:lpstr>
      <vt:lpstr>さまざまなソーティングアルゴリズム</vt:lpstr>
      <vt:lpstr>PowerPoint Presentation</vt:lpstr>
      <vt:lpstr>選択ソートアルゴリズム</vt:lpstr>
      <vt:lpstr>PowerPoint Presentation</vt:lpstr>
      <vt:lpstr>PowerPoint Presentation</vt:lpstr>
      <vt:lpstr>PowerPoint Presentation</vt:lpstr>
      <vt:lpstr>選択ソートの欠点</vt:lpstr>
      <vt:lpstr>PowerPoint Presentation</vt:lpstr>
      <vt:lpstr>マージソートによるソートの流れ</vt:lpstr>
      <vt:lpstr>マージソートによるソートの流れ</vt:lpstr>
      <vt:lpstr>再帰呼び出しとは？</vt:lpstr>
      <vt:lpstr>merge関数</vt:lpstr>
      <vt:lpstr>merge関数</vt:lpstr>
      <vt:lpstr>mergesort関数</vt:lpstr>
      <vt:lpstr>PowerPoint Presentation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マージソートの例題</vt:lpstr>
      <vt:lpstr>問題2-1　関数と動的メモリ確保</vt:lpstr>
      <vt:lpstr>問題2-1　関数と動的メモリ確保</vt:lpstr>
      <vt:lpstr>（補足）main関数の戻り値とは・・・</vt:lpstr>
      <vt:lpstr>問題2-1　関数と動的メモリ確保</vt:lpstr>
      <vt:lpstr>問題2-1　関数と動的メモリ確保</vt:lpstr>
      <vt:lpstr>問題2-1　関数と動的メモリ確保</vt:lpstr>
      <vt:lpstr>問題2-1　ヒストグラム</vt:lpstr>
      <vt:lpstr>問題2-1　ヒストグラム</vt:lpstr>
      <vt:lpstr>問題2-1　ヒストグラム</vt:lpstr>
      <vt:lpstr>問題2-1　四捨五入</vt:lpstr>
      <vt:lpstr>問題2-2, 2-4, 2-5　比較回数の解析</vt:lpstr>
      <vt:lpstr>問題2-3　再帰呼び出し</vt:lpstr>
      <vt:lpstr>問題2-6, 2-7　比較回数の理論値の計算</vt:lpstr>
      <vt:lpstr>問題2-8　k近傍法による自動健康診断【発展問題】</vt:lpstr>
      <vt:lpstr>問題2-8　k近傍法による自動健康診断【発展問題】</vt:lpstr>
      <vt:lpstr>面接について</vt:lpstr>
      <vt:lpstr>課題2の配点</vt:lpstr>
      <vt:lpstr>面接を受けるときの注意事項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課題２ 「関数と再帰呼び出し」</dc:title>
  <dc:creator>ito</dc:creator>
  <cp:lastModifiedBy>井之上 直也</cp:lastModifiedBy>
  <cp:revision>50</cp:revision>
  <cp:lastPrinted>2017-05-02T17:10:56Z</cp:lastPrinted>
  <dcterms:modified xsi:type="dcterms:W3CDTF">2018-05-07T01:22:16Z</dcterms:modified>
</cp:coreProperties>
</file>