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2" r:id="rId1"/>
  </p:sldMasterIdLst>
  <p:notesMasterIdLst>
    <p:notesMasterId r:id="rId3"/>
  </p:notesMasterIdLst>
  <p:handoutMasterIdLst>
    <p:handoutMasterId r:id="rId4"/>
  </p:handoutMasterIdLst>
  <p:sldIdLst>
    <p:sldId id="265" r:id="rId2"/>
  </p:sldIdLst>
  <p:sldSz cx="15122525" cy="21386800"/>
  <p:notesSz cx="6888163" cy="10020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0" indent="1117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7094" indent="1117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2874" indent="1117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17539" indent="1117" algn="l" rtl="0" fontAlgn="base">
      <a:spcBef>
        <a:spcPct val="0"/>
      </a:spcBef>
      <a:spcAft>
        <a:spcPct val="0"/>
      </a:spcAft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608638" algn="l" defTabSz="643456" rtl="0" eaLnBrk="1" latinLnBrk="0" hangingPunct="1"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1930367" algn="l" defTabSz="643456" rtl="0" eaLnBrk="1" latinLnBrk="0" hangingPunct="1"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2252094" algn="l" defTabSz="643456" rtl="0" eaLnBrk="1" latinLnBrk="0" hangingPunct="1"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2573821" algn="l" defTabSz="643456" rtl="0" eaLnBrk="1" latinLnBrk="0" hangingPunct="1">
      <a:defRPr sz="17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598">
          <p15:clr>
            <a:srgbClr val="A4A3A4"/>
          </p15:clr>
        </p15:guide>
        <p15:guide id="2" orient="horz" pos="2364">
          <p15:clr>
            <a:srgbClr val="A4A3A4"/>
          </p15:clr>
        </p15:guide>
        <p15:guide id="3" orient="horz" pos="427">
          <p15:clr>
            <a:srgbClr val="A4A3A4"/>
          </p15:clr>
        </p15:guide>
        <p15:guide id="4" orient="horz" pos="2931">
          <p15:clr>
            <a:srgbClr val="A4A3A4"/>
          </p15:clr>
        </p15:guide>
        <p15:guide id="5" pos="-1579">
          <p15:clr>
            <a:srgbClr val="A4A3A4"/>
          </p15:clr>
        </p15:guide>
        <p15:guide id="6" pos="1417">
          <p15:clr>
            <a:srgbClr val="A4A3A4"/>
          </p15:clr>
        </p15:guide>
        <p15:guide id="7" pos="1649">
          <p15:clr>
            <a:srgbClr val="A4A3A4"/>
          </p15:clr>
        </p15:guide>
        <p15:guide id="8" pos="4647">
          <p15:clr>
            <a:srgbClr val="A4A3A4"/>
          </p15:clr>
        </p15:guide>
        <p15:guide id="9" pos="4879">
          <p15:clr>
            <a:srgbClr val="A4A3A4"/>
          </p15:clr>
        </p15:guide>
        <p15:guide id="10" pos="7877">
          <p15:clr>
            <a:srgbClr val="A4A3A4"/>
          </p15:clr>
        </p15:guide>
        <p15:guide id="11" pos="8109">
          <p15:clr>
            <a:srgbClr val="A4A3A4"/>
          </p15:clr>
        </p15:guide>
        <p15:guide id="12" pos="11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A0F"/>
    <a:srgbClr val="ED3424"/>
    <a:srgbClr val="006600"/>
    <a:srgbClr val="CC3300"/>
    <a:srgbClr val="006699"/>
    <a:srgbClr val="336699"/>
    <a:srgbClr val="003399"/>
    <a:srgbClr val="660066"/>
    <a:srgbClr val="006666"/>
    <a:srgbClr val="7A1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9819" autoAdjust="0"/>
  </p:normalViewPr>
  <p:slideViewPr>
    <p:cSldViewPr>
      <p:cViewPr varScale="1">
        <p:scale>
          <a:sx n="28" d="100"/>
          <a:sy n="28" d="100"/>
        </p:scale>
        <p:origin x="3005" y="58"/>
      </p:cViewPr>
      <p:guideLst>
        <p:guide orient="horz" pos="15598"/>
        <p:guide orient="horz" pos="2364"/>
        <p:guide orient="horz" pos="427"/>
        <p:guide orient="horz" pos="2931"/>
        <p:guide pos="-1579"/>
        <p:guide pos="1417"/>
        <p:guide pos="1649"/>
        <p:guide pos="4647"/>
        <p:guide pos="4879"/>
        <p:guide pos="7877"/>
        <p:guide pos="8109"/>
        <p:guide pos="11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pPr>
              <a:defRPr/>
            </a:pPr>
            <a:fld id="{3E9026F0-BFBD-4C2D-9A1C-0033D7AD6AB3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020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4975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7150" y="0"/>
            <a:ext cx="3048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97088" y="749300"/>
            <a:ext cx="2651125" cy="37480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2175" y="4797425"/>
            <a:ext cx="5056188" cy="449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20238"/>
            <a:ext cx="2974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7150" y="9520238"/>
            <a:ext cx="3048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9" tIns="44785" rIns="89569" bIns="44785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/>
            </a:lvl1pPr>
          </a:lstStyle>
          <a:p>
            <a:pPr>
              <a:defRPr/>
            </a:pPr>
            <a:fld id="{48B20762-AEC9-4C68-8753-CE31E002D35E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4567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2430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0709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62874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17539" algn="l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75660" algn="l" defTabSz="9102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30791" algn="l" defTabSz="9102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85925" algn="l" defTabSz="9102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41055" algn="l" defTabSz="91026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190" y="6643775"/>
            <a:ext cx="12854146" cy="45843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379" y="12119187"/>
            <a:ext cx="10585768" cy="54655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38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773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16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54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193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32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270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09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CD2C3D-DAC4-4ACC-A839-BFF8F35175A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04312-4135-41E7-B5B2-DC9C14E22AA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642659" y="3782297"/>
            <a:ext cx="7957703" cy="80571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9547" y="3782297"/>
            <a:ext cx="23621070" cy="80571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82C0A5-A7AD-4815-B2A2-789DB14D56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A8B5E7-1C1C-4116-B81A-E50F9E4113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577" y="13743005"/>
            <a:ext cx="12854146" cy="4247656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577" y="9064642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38688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77375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311606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5475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19343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321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27081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0950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5E7AB-EDCA-4E17-87EF-AE4347DFA3D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9547" y="22035338"/>
            <a:ext cx="15789386" cy="62318758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0975" y="22035338"/>
            <a:ext cx="15789386" cy="62318758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99980-6447-49E7-828E-CEF4E3AC7F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28" y="856465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7" y="4787280"/>
            <a:ext cx="6681742" cy="199510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688" indent="0">
              <a:buNone/>
              <a:defRPr sz="4600" b="1"/>
            </a:lvl2pPr>
            <a:lvl3pPr marL="2077375" indent="0">
              <a:buNone/>
              <a:defRPr sz="4100" b="1"/>
            </a:lvl3pPr>
            <a:lvl4pPr marL="3116065" indent="0">
              <a:buNone/>
              <a:defRPr sz="3600" b="1"/>
            </a:lvl4pPr>
            <a:lvl5pPr marL="4154752" indent="0">
              <a:buNone/>
              <a:defRPr sz="3600" b="1"/>
            </a:lvl5pPr>
            <a:lvl6pPr marL="5193439" indent="0">
              <a:buNone/>
              <a:defRPr sz="3600" b="1"/>
            </a:lvl6pPr>
            <a:lvl7pPr marL="6232129" indent="0">
              <a:buNone/>
              <a:defRPr sz="3600" b="1"/>
            </a:lvl7pPr>
            <a:lvl8pPr marL="7270816" indent="0">
              <a:buNone/>
              <a:defRPr sz="3600" b="1"/>
            </a:lvl8pPr>
            <a:lvl9pPr marL="8309503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127" y="6782387"/>
            <a:ext cx="6681742" cy="12322165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2036" y="4787280"/>
            <a:ext cx="6684366" cy="1995109"/>
          </a:xfrm>
        </p:spPr>
        <p:txBody>
          <a:bodyPr anchor="b"/>
          <a:lstStyle>
            <a:lvl1pPr marL="0" indent="0">
              <a:buNone/>
              <a:defRPr sz="5400" b="1"/>
            </a:lvl1pPr>
            <a:lvl2pPr marL="1038688" indent="0">
              <a:buNone/>
              <a:defRPr sz="4600" b="1"/>
            </a:lvl2pPr>
            <a:lvl3pPr marL="2077375" indent="0">
              <a:buNone/>
              <a:defRPr sz="4100" b="1"/>
            </a:lvl3pPr>
            <a:lvl4pPr marL="3116065" indent="0">
              <a:buNone/>
              <a:defRPr sz="3600" b="1"/>
            </a:lvl4pPr>
            <a:lvl5pPr marL="4154752" indent="0">
              <a:buNone/>
              <a:defRPr sz="3600" b="1"/>
            </a:lvl5pPr>
            <a:lvl6pPr marL="5193439" indent="0">
              <a:buNone/>
              <a:defRPr sz="3600" b="1"/>
            </a:lvl6pPr>
            <a:lvl7pPr marL="6232129" indent="0">
              <a:buNone/>
              <a:defRPr sz="3600" b="1"/>
            </a:lvl7pPr>
            <a:lvl8pPr marL="7270816" indent="0">
              <a:buNone/>
              <a:defRPr sz="3600" b="1"/>
            </a:lvl8pPr>
            <a:lvl9pPr marL="8309503" indent="0">
              <a:buNone/>
              <a:defRPr sz="3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2036" y="6782387"/>
            <a:ext cx="6684366" cy="12322165"/>
          </a:xfrm>
        </p:spPr>
        <p:txBody>
          <a:bodyPr/>
          <a:lstStyle>
            <a:lvl1pPr>
              <a:defRPr sz="5400"/>
            </a:lvl1pPr>
            <a:lvl2pPr>
              <a:defRPr sz="4600"/>
            </a:lvl2pPr>
            <a:lvl3pPr>
              <a:defRPr sz="41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390B7-E835-4180-9683-96BE693AC1A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45BFAC-867B-4A82-89B0-1785C329FE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F3973-B594-4B93-B68E-D7574C1A02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28" y="851512"/>
            <a:ext cx="4975206" cy="3623874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2489" y="851517"/>
            <a:ext cx="8453911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4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28" y="4475390"/>
            <a:ext cx="4975206" cy="14629167"/>
          </a:xfrm>
        </p:spPr>
        <p:txBody>
          <a:bodyPr/>
          <a:lstStyle>
            <a:lvl1pPr marL="0" indent="0">
              <a:buNone/>
              <a:defRPr sz="3200"/>
            </a:lvl1pPr>
            <a:lvl2pPr marL="1038688" indent="0">
              <a:buNone/>
              <a:defRPr sz="2800"/>
            </a:lvl2pPr>
            <a:lvl3pPr marL="2077375" indent="0">
              <a:buNone/>
              <a:defRPr sz="2200"/>
            </a:lvl3pPr>
            <a:lvl4pPr marL="3116065" indent="0">
              <a:buNone/>
              <a:defRPr sz="2100"/>
            </a:lvl4pPr>
            <a:lvl5pPr marL="4154752" indent="0">
              <a:buNone/>
              <a:defRPr sz="2100"/>
            </a:lvl5pPr>
            <a:lvl6pPr marL="5193439" indent="0">
              <a:buNone/>
              <a:defRPr sz="2100"/>
            </a:lvl6pPr>
            <a:lvl7pPr marL="6232129" indent="0">
              <a:buNone/>
              <a:defRPr sz="2100"/>
            </a:lvl7pPr>
            <a:lvl8pPr marL="7270816" indent="0">
              <a:buNone/>
              <a:defRPr sz="2100"/>
            </a:lvl8pPr>
            <a:lvl9pPr marL="8309503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BAD14-8799-4667-9671-C6E2CA51CE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4122" y="14970761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4122" y="1910953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38688" indent="0">
              <a:buNone/>
              <a:defRPr sz="6400"/>
            </a:lvl2pPr>
            <a:lvl3pPr marL="2077375" indent="0">
              <a:buNone/>
              <a:defRPr sz="5400"/>
            </a:lvl3pPr>
            <a:lvl4pPr marL="3116065" indent="0">
              <a:buNone/>
              <a:defRPr sz="4600"/>
            </a:lvl4pPr>
            <a:lvl5pPr marL="4154752" indent="0">
              <a:buNone/>
              <a:defRPr sz="4600"/>
            </a:lvl5pPr>
            <a:lvl6pPr marL="5193439" indent="0">
              <a:buNone/>
              <a:defRPr sz="4600"/>
            </a:lvl6pPr>
            <a:lvl7pPr marL="6232129" indent="0">
              <a:buNone/>
              <a:defRPr sz="4600"/>
            </a:lvl7pPr>
            <a:lvl8pPr marL="7270816" indent="0">
              <a:buNone/>
              <a:defRPr sz="4600"/>
            </a:lvl8pPr>
            <a:lvl9pPr marL="8309503" indent="0">
              <a:buNone/>
              <a:defRPr sz="46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4122" y="16738143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38688" indent="0">
              <a:buNone/>
              <a:defRPr sz="2800"/>
            </a:lvl2pPr>
            <a:lvl3pPr marL="2077375" indent="0">
              <a:buNone/>
              <a:defRPr sz="2200"/>
            </a:lvl3pPr>
            <a:lvl4pPr marL="3116065" indent="0">
              <a:buNone/>
              <a:defRPr sz="2100"/>
            </a:lvl4pPr>
            <a:lvl5pPr marL="4154752" indent="0">
              <a:buNone/>
              <a:defRPr sz="2100"/>
            </a:lvl5pPr>
            <a:lvl6pPr marL="5193439" indent="0">
              <a:buNone/>
              <a:defRPr sz="2100"/>
            </a:lvl6pPr>
            <a:lvl7pPr marL="6232129" indent="0">
              <a:buNone/>
              <a:defRPr sz="2100"/>
            </a:lvl7pPr>
            <a:lvl8pPr marL="7270816" indent="0">
              <a:buNone/>
              <a:defRPr sz="2100"/>
            </a:lvl8pPr>
            <a:lvl9pPr marL="8309503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FF6F5C-4986-46FE-A1C5-BC122CABA8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6128" y="856465"/>
            <a:ext cx="13610273" cy="3564467"/>
          </a:xfrm>
          <a:prstGeom prst="rect">
            <a:avLst/>
          </a:prstGeom>
        </p:spPr>
        <p:txBody>
          <a:bodyPr vert="horz" lIns="207737" tIns="103869" rIns="207737" bIns="10386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128" y="4990259"/>
            <a:ext cx="13610273" cy="14114299"/>
          </a:xfrm>
          <a:prstGeom prst="rect">
            <a:avLst/>
          </a:prstGeom>
        </p:spPr>
        <p:txBody>
          <a:bodyPr vert="horz" lIns="207737" tIns="103869" rIns="207737" bIns="10386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128" y="19822397"/>
            <a:ext cx="3528589" cy="1138649"/>
          </a:xfrm>
          <a:prstGeom prst="rect">
            <a:avLst/>
          </a:prstGeom>
        </p:spPr>
        <p:txBody>
          <a:bodyPr vert="horz" lIns="207737" tIns="103869" rIns="207737" bIns="103869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66865" y="19822397"/>
            <a:ext cx="4788799" cy="1138649"/>
          </a:xfrm>
          <a:prstGeom prst="rect">
            <a:avLst/>
          </a:prstGeom>
        </p:spPr>
        <p:txBody>
          <a:bodyPr vert="horz" lIns="207737" tIns="103869" rIns="207737" bIns="103869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811" y="19822397"/>
            <a:ext cx="3528589" cy="1138649"/>
          </a:xfrm>
          <a:prstGeom prst="rect">
            <a:avLst/>
          </a:prstGeom>
        </p:spPr>
        <p:txBody>
          <a:bodyPr vert="horz" lIns="207737" tIns="103869" rIns="207737" bIns="103869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9210A76-E068-43C9-9930-3552B3EB69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1" y="0"/>
            <a:ext cx="15122525" cy="21386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026" tIns="45515" rIns="91026" bIns="45515" anchor="ctr"/>
          <a:lstStyle/>
          <a:p>
            <a:pPr eaLnBrk="0" hangingPunct="0"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2077375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9015" indent="-779015" algn="l" defTabSz="2077375" rtl="0" eaLnBrk="1" latinLnBrk="0" hangingPunct="1">
        <a:spcBef>
          <a:spcPct val="20000"/>
        </a:spcBef>
        <a:buFont typeface="Arial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87868" indent="-649181" algn="l" defTabSz="2077375" rtl="0" eaLnBrk="1" latinLnBrk="0" hangingPunct="1">
        <a:spcBef>
          <a:spcPct val="20000"/>
        </a:spcBef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596720" indent="-519345" algn="l" defTabSz="2077375" rtl="0" eaLnBrk="1" latinLnBrk="0" hangingPunct="1">
        <a:spcBef>
          <a:spcPct val="20000"/>
        </a:spcBef>
        <a:buFont typeface="Arial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3635407" indent="-519345" algn="l" defTabSz="2077375" rtl="0" eaLnBrk="1" latinLnBrk="0" hangingPunct="1">
        <a:spcBef>
          <a:spcPct val="20000"/>
        </a:spcBef>
        <a:buFont typeface="Arial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74097" indent="-519345" algn="l" defTabSz="2077375" rtl="0" eaLnBrk="1" latinLnBrk="0" hangingPunct="1">
        <a:spcBef>
          <a:spcPct val="20000"/>
        </a:spcBef>
        <a:buFont typeface="Arial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12784" indent="-519345" algn="l" defTabSz="207737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51471" indent="-519345" algn="l" defTabSz="207737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790158" indent="-519345" algn="l" defTabSz="207737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28848" indent="-519345" algn="l" defTabSz="2077375" rtl="0" eaLnBrk="1" latinLnBrk="0" hangingPunct="1">
        <a:spcBef>
          <a:spcPct val="20000"/>
        </a:spcBef>
        <a:buFont typeface="Arial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38688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77375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16065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54752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193439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32129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270816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09503" algn="l" defTabSz="2077375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C8C9FB11-73E6-4B99-AB72-5E2E9FBF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04" y="1154373"/>
            <a:ext cx="1885377" cy="2383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12 Metin kutusu">
            <a:extLst>
              <a:ext uri="{FF2B5EF4-FFF2-40B4-BE49-F238E27FC236}">
                <a16:creationId xmlns:a16="http://schemas.microsoft.com/office/drawing/2014/main" id="{889E243A-8F02-4F73-9D1A-EB4C72845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20" y="419349"/>
            <a:ext cx="12505584" cy="320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341" tIns="32169" rIns="64341" bIns="32169">
            <a:spAutoFit/>
          </a:bodyPr>
          <a:lstStyle/>
          <a:p>
            <a:pPr algn="ctr" eaLnBrk="0" hangingPunct="0"/>
            <a:r>
              <a:rPr lang="tr-TR" sz="4400" b="1" dirty="0">
                <a:latin typeface="Arial" charset="0"/>
                <a:cs typeface="Arial" charset="0"/>
              </a:rPr>
              <a:t>An </a:t>
            </a:r>
            <a:r>
              <a:rPr lang="tr-TR" sz="4400" b="1" dirty="0" err="1">
                <a:latin typeface="Arial" charset="0"/>
                <a:cs typeface="Arial" charset="0"/>
              </a:rPr>
              <a:t>Optimization-Based</a:t>
            </a:r>
            <a:r>
              <a:rPr lang="tr-TR" sz="4400" b="1" dirty="0">
                <a:latin typeface="Arial" charset="0"/>
                <a:cs typeface="Arial" charset="0"/>
              </a:rPr>
              <a:t> </a:t>
            </a:r>
            <a:r>
              <a:rPr lang="tr-TR" sz="4400" b="1" dirty="0" err="1">
                <a:latin typeface="Arial" charset="0"/>
                <a:cs typeface="Arial" charset="0"/>
              </a:rPr>
              <a:t>Sudoku</a:t>
            </a:r>
            <a:r>
              <a:rPr lang="tr-TR" sz="4400" b="1" dirty="0">
                <a:latin typeface="Arial" charset="0"/>
                <a:cs typeface="Arial" charset="0"/>
              </a:rPr>
              <a:t>/</a:t>
            </a:r>
            <a:r>
              <a:rPr lang="tr-TR" sz="4400" b="1" dirty="0" err="1">
                <a:latin typeface="Arial" charset="0"/>
                <a:cs typeface="Arial" charset="0"/>
              </a:rPr>
              <a:t>Kakuro</a:t>
            </a:r>
            <a:r>
              <a:rPr lang="tr-TR" sz="4400" b="1" dirty="0">
                <a:latin typeface="Arial" charset="0"/>
                <a:cs typeface="Arial" charset="0"/>
              </a:rPr>
              <a:t> Player</a:t>
            </a:r>
            <a:endParaRPr lang="en-GB" sz="4400" b="1" dirty="0">
              <a:latin typeface="Arial" charset="0"/>
              <a:cs typeface="Arial" charset="0"/>
            </a:endParaRPr>
          </a:p>
          <a:p>
            <a:pPr algn="ctr" eaLnBrk="0" hangingPunct="0"/>
            <a:br>
              <a:rPr lang="tr-TR" sz="3200" b="1" dirty="0">
                <a:latin typeface="Arial" charset="0"/>
                <a:cs typeface="Arial" charset="0"/>
              </a:rPr>
            </a:br>
            <a:r>
              <a:rPr lang="tr-TR" sz="3200" b="1" dirty="0">
                <a:latin typeface="Arial" charset="0"/>
                <a:cs typeface="Arial" charset="0"/>
              </a:rPr>
              <a:t>Şule Akça</a:t>
            </a:r>
          </a:p>
          <a:p>
            <a:pPr algn="ctr" eaLnBrk="0" hangingPunct="0"/>
            <a:r>
              <a:rPr lang="tr-TR" sz="3200" b="1" dirty="0">
                <a:latin typeface="Arial" charset="0"/>
                <a:cs typeface="Arial" charset="0"/>
              </a:rPr>
              <a:t>Ecem Altınel</a:t>
            </a:r>
          </a:p>
          <a:p>
            <a:pPr algn="ctr" eaLnBrk="0" hangingPunct="0"/>
            <a:r>
              <a:rPr lang="en-US" sz="3200" b="1" dirty="0"/>
              <a:t>Assoc. Prof. </a:t>
            </a:r>
            <a:r>
              <a:rPr lang="en-US" sz="3200" b="1" dirty="0" err="1"/>
              <a:t>Tankut</a:t>
            </a:r>
            <a:r>
              <a:rPr lang="en-US" sz="3200" b="1" dirty="0"/>
              <a:t> Ata</a:t>
            </a:r>
            <a:r>
              <a:rPr lang="tr-TR" sz="3200" b="1" dirty="0"/>
              <a:t>n</a:t>
            </a:r>
            <a:endParaRPr lang="tr-TR" sz="3200" dirty="0"/>
          </a:p>
          <a:p>
            <a:pPr algn="ctr" eaLnBrk="0" hangingPunct="0"/>
            <a:r>
              <a:rPr lang="sv-SE" sz="3200" b="1" dirty="0"/>
              <a:t>Prof. Dr. Mehmet Alper Tunga </a:t>
            </a:r>
            <a:endParaRPr lang="tr-TR" sz="3200" dirty="0">
              <a:latin typeface="Arial" charset="0"/>
              <a:cs typeface="Arial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F69BF9A-1F63-4317-9C83-4AC885FAE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281" y="3821862"/>
            <a:ext cx="13822335" cy="228095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64341" tIns="32169" rIns="64341" bIns="32169" anchor="ctr">
            <a:spAutoFit/>
          </a:bodyPr>
          <a:lstStyle/>
          <a:p>
            <a:pPr algn="just" eaLnBrk="0" hangingPunct="0">
              <a:defRPr/>
            </a:pPr>
            <a:r>
              <a:rPr lang="tr-TR" sz="3200" b="1" dirty="0" err="1"/>
              <a:t>Abstract</a:t>
            </a:r>
            <a:endParaRPr lang="en-US" sz="3200" b="1" dirty="0"/>
          </a:p>
          <a:p>
            <a:pPr algn="just" eaLnBrk="0" hangingPunct="0">
              <a:defRPr/>
            </a:pPr>
            <a:r>
              <a:rPr lang="en-US" sz="2800" dirty="0"/>
              <a:t>This project provide</a:t>
            </a:r>
            <a:r>
              <a:rPr lang="tr-TR" sz="2800" dirty="0"/>
              <a:t>s</a:t>
            </a:r>
            <a:r>
              <a:rPr lang="en-US" sz="2800" dirty="0"/>
              <a:t> </a:t>
            </a:r>
            <a:r>
              <a:rPr lang="tr-TR" sz="2800" dirty="0"/>
              <a:t>a quality entertainment platform by letting them play and solve </a:t>
            </a:r>
            <a:r>
              <a:rPr lang="en-US" sz="2800" dirty="0"/>
              <a:t>Sudoku</a:t>
            </a:r>
            <a:r>
              <a:rPr lang="tr-TR" sz="2800" dirty="0"/>
              <a:t>/</a:t>
            </a:r>
            <a:r>
              <a:rPr lang="en-US" sz="2800" dirty="0" err="1"/>
              <a:t>Kakuro</a:t>
            </a:r>
            <a:r>
              <a:rPr lang="en-US" sz="2800" dirty="0"/>
              <a:t> game</a:t>
            </a:r>
            <a:r>
              <a:rPr lang="tr-TR" sz="2800" dirty="0"/>
              <a:t>s. It </a:t>
            </a:r>
            <a:r>
              <a:rPr lang="en-US" sz="2800" dirty="0"/>
              <a:t>consists of two separate </a:t>
            </a:r>
            <a:r>
              <a:rPr lang="tr-TR" sz="2800" dirty="0"/>
              <a:t>modules</a:t>
            </a:r>
            <a:r>
              <a:rPr lang="en-US" sz="2800" dirty="0"/>
              <a:t> where users </a:t>
            </a:r>
            <a:r>
              <a:rPr lang="tr-TR" sz="2800" dirty="0"/>
              <a:t>both </a:t>
            </a:r>
            <a:r>
              <a:rPr lang="en-US" sz="2800" dirty="0"/>
              <a:t>can</a:t>
            </a:r>
            <a:r>
              <a:rPr lang="tr-TR" sz="2800" dirty="0"/>
              <a:t> </a:t>
            </a:r>
            <a:r>
              <a:rPr lang="en-US" sz="2800" dirty="0"/>
              <a:t>play</a:t>
            </a:r>
            <a:r>
              <a:rPr lang="tr-TR" sz="2800" dirty="0"/>
              <a:t> a game of </a:t>
            </a:r>
            <a:r>
              <a:rPr lang="en-US" sz="2800" dirty="0"/>
              <a:t>Sudoku</a:t>
            </a:r>
            <a:r>
              <a:rPr lang="tr-TR" sz="2800" dirty="0"/>
              <a:t>/</a:t>
            </a:r>
            <a:r>
              <a:rPr lang="en-US" sz="2800" dirty="0"/>
              <a:t> </a:t>
            </a:r>
            <a:r>
              <a:rPr lang="en-US" sz="2800" dirty="0" err="1"/>
              <a:t>Kakuro</a:t>
            </a:r>
            <a:r>
              <a:rPr lang="tr-TR" sz="2800" dirty="0"/>
              <a:t>, </a:t>
            </a:r>
            <a:r>
              <a:rPr lang="en-US" sz="2800" dirty="0"/>
              <a:t>and </a:t>
            </a:r>
            <a:r>
              <a:rPr lang="tr-TR" sz="2800" dirty="0"/>
              <a:t>also </a:t>
            </a:r>
            <a:r>
              <a:rPr lang="en-US" sz="2800" dirty="0"/>
              <a:t>see the solution of </a:t>
            </a:r>
            <a:r>
              <a:rPr lang="tr-TR" sz="2800" dirty="0"/>
              <a:t>puzzles </a:t>
            </a:r>
            <a:r>
              <a:rPr lang="en-US" sz="2800" dirty="0"/>
              <a:t>they </a:t>
            </a:r>
            <a:r>
              <a:rPr lang="tr-TR" sz="2800" dirty="0"/>
              <a:t>encounter</a:t>
            </a:r>
            <a:r>
              <a:rPr lang="en-US" sz="2800" dirty="0"/>
              <a:t> </a:t>
            </a:r>
            <a:r>
              <a:rPr lang="tr-TR" sz="2800" dirty="0"/>
              <a:t>i</a:t>
            </a:r>
            <a:r>
              <a:rPr lang="en-US" sz="2800" dirty="0"/>
              <a:t>n </a:t>
            </a:r>
            <a:r>
              <a:rPr lang="tr-TR" sz="2800" dirty="0"/>
              <a:t>a</a:t>
            </a:r>
            <a:r>
              <a:rPr lang="en-US" sz="2800" dirty="0"/>
              <a:t> newspaper or</a:t>
            </a:r>
            <a:r>
              <a:rPr lang="tr-TR" sz="2800" dirty="0"/>
              <a:t> on </a:t>
            </a:r>
            <a:r>
              <a:rPr lang="en-US" sz="2800" dirty="0"/>
              <a:t> the internet. 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FBEE7F-F9BF-45F1-AD0E-8302A639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06" t="49002" r="48377" b="29248"/>
          <a:stretch/>
        </p:blipFill>
        <p:spPr>
          <a:xfrm>
            <a:off x="5550364" y="14063253"/>
            <a:ext cx="3889007" cy="1850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DFA9D-0442-4B9E-B94B-9607F1172B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17" t="26280" r="72516" b="32223"/>
          <a:stretch/>
        </p:blipFill>
        <p:spPr>
          <a:xfrm>
            <a:off x="3468451" y="13188089"/>
            <a:ext cx="2123242" cy="360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DA5297-80F1-44B6-8420-8B11B02FBF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049" t="27145" r="54285" b="30530"/>
          <a:stretch/>
        </p:blipFill>
        <p:spPr>
          <a:xfrm>
            <a:off x="9336937" y="13188089"/>
            <a:ext cx="2520280" cy="3600400"/>
          </a:xfrm>
          <a:prstGeom prst="rect">
            <a:avLst/>
          </a:prstGeom>
        </p:spPr>
      </p:pic>
      <p:sp>
        <p:nvSpPr>
          <p:cNvPr id="25" name="25 Metin kutusu">
            <a:extLst>
              <a:ext uri="{FF2B5EF4-FFF2-40B4-BE49-F238E27FC236}">
                <a16:creationId xmlns:a16="http://schemas.microsoft.com/office/drawing/2014/main" id="{3AF7CF3F-F9CB-4930-95A6-A11000EFA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20" y="16944522"/>
            <a:ext cx="14456673" cy="221940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wrap="square" lIns="64341" tIns="32169" rIns="64341" bIns="32169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tr-TR" sz="2800" b="1" dirty="0" err="1">
                <a:latin typeface="Arial" charset="0"/>
                <a:cs typeface="Arial" charset="0"/>
              </a:rPr>
              <a:t>Conclusion</a:t>
            </a:r>
            <a:endParaRPr lang="tr-TR" sz="2800" b="1" dirty="0">
              <a:latin typeface="Arial" charset="0"/>
              <a:cs typeface="Arial" charset="0"/>
            </a:endParaRPr>
          </a:p>
          <a:p>
            <a:pPr>
              <a:defRPr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In this project an optimization-based Sudoku/Kakuro player was created successfully as a Windows Form Application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image using C# language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Gurobi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optimization so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lver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 the background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. Using the developed application, users can play and solve any Sudoku or Kakuro puzzle without an internet connection.</a:t>
            </a:r>
          </a:p>
        </p:txBody>
      </p:sp>
      <p:sp>
        <p:nvSpPr>
          <p:cNvPr id="26" name="28 Metin kutusu">
            <a:extLst>
              <a:ext uri="{FF2B5EF4-FFF2-40B4-BE49-F238E27FC236}">
                <a16:creationId xmlns:a16="http://schemas.microsoft.com/office/drawing/2014/main" id="{8719B416-10B6-484B-9C7B-410B658AE9FA}"/>
              </a:ext>
            </a:extLst>
          </p:cNvPr>
          <p:cNvSpPr txBox="1"/>
          <p:nvPr/>
        </p:nvSpPr>
        <p:spPr>
          <a:xfrm>
            <a:off x="312620" y="19263704"/>
            <a:ext cx="14497284" cy="15730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lIns="64341" tIns="32169" rIns="64341" bIns="32169">
            <a:spAutoFit/>
          </a:bodyPr>
          <a:lstStyle>
            <a:lvl1pPr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tr-TR" sz="2800" b="1" dirty="0" err="1">
                <a:latin typeface="Arial" charset="0"/>
                <a:cs typeface="Arial" charset="0"/>
              </a:rPr>
              <a:t>References</a:t>
            </a:r>
            <a:r>
              <a:rPr lang="tr-TR" sz="2800" b="1" dirty="0">
                <a:latin typeface="Arial" charset="0"/>
                <a:cs typeface="Arial" charset="0"/>
              </a:rPr>
              <a:t>:</a:t>
            </a:r>
            <a:endParaRPr lang="en-US" dirty="0"/>
          </a:p>
          <a:p>
            <a:r>
              <a:rPr lang="en-US" dirty="0"/>
              <a:t>https://www.gurobi.com/documentation/9.0/examples/sudoku_cs_cs.html </a:t>
            </a:r>
          </a:p>
          <a:p>
            <a:r>
              <a:rPr lang="en-US" dirty="0"/>
              <a:t>http://www.baskent.edu.tr/~bkececi/userfiles/file/SUDOKU/SudokuILPModel.pdf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F40A76-04A6-4C9E-901B-6A6990CE75BC}"/>
              </a:ext>
            </a:extLst>
          </p:cNvPr>
          <p:cNvSpPr txBox="1"/>
          <p:nvPr/>
        </p:nvSpPr>
        <p:spPr>
          <a:xfrm>
            <a:off x="8267815" y="11989544"/>
            <a:ext cx="6278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400" b="1" dirty="0"/>
              <a:t>T</a:t>
            </a:r>
            <a:r>
              <a:rPr lang="en-US" sz="1400" b="1" dirty="0" err="1"/>
              <a:t>ranslating</a:t>
            </a:r>
            <a:r>
              <a:rPr lang="en-US" sz="1400" b="1" dirty="0"/>
              <a:t> the model into</a:t>
            </a:r>
            <a:r>
              <a:rPr lang="tr-TR" sz="1400" b="1" dirty="0"/>
              <a:t> optimization</a:t>
            </a:r>
            <a:r>
              <a:rPr lang="en-US" sz="1400" b="1" dirty="0"/>
              <a:t> code</a:t>
            </a:r>
            <a:r>
              <a:rPr lang="tr-TR" sz="1400" b="1" dirty="0"/>
              <a:t> (Figure above) </a:t>
            </a:r>
          </a:p>
          <a:p>
            <a:pPr algn="ctr"/>
            <a:r>
              <a:rPr lang="tr-TR" sz="1400" b="1" dirty="0"/>
              <a:t>Data representations  for unsolved and solved games (Figure below) 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B8838-A9C7-4F50-B228-EC4803D49AAD}"/>
              </a:ext>
            </a:extLst>
          </p:cNvPr>
          <p:cNvSpPr txBox="1"/>
          <p:nvPr/>
        </p:nvSpPr>
        <p:spPr>
          <a:xfrm>
            <a:off x="1140814" y="10963827"/>
            <a:ext cx="255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Kakuro</a:t>
            </a:r>
            <a:r>
              <a:rPr lang="tr-TR" sz="2800" dirty="0"/>
              <a:t> Board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468707-16FC-416C-8F95-BE6246DB3920}"/>
              </a:ext>
            </a:extLst>
          </p:cNvPr>
          <p:cNvSpPr txBox="1"/>
          <p:nvPr/>
        </p:nvSpPr>
        <p:spPr>
          <a:xfrm>
            <a:off x="5004505" y="11628862"/>
            <a:ext cx="2556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/>
              <a:t>Sudoku</a:t>
            </a:r>
            <a:r>
              <a:rPr lang="tr-TR" sz="2800" dirty="0"/>
              <a:t> Board</a:t>
            </a:r>
            <a:endParaRPr lang="en-US" sz="2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05D308-33EB-4260-A63F-5FA079F442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2" t="63404" r="87200" b="24885"/>
          <a:stretch/>
        </p:blipFill>
        <p:spPr>
          <a:xfrm>
            <a:off x="232743" y="12593489"/>
            <a:ext cx="3235708" cy="23714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ABA200-A28F-4204-BB34-675140EBBD9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44" t="50000" r="86188" b="38141"/>
          <a:stretch/>
        </p:blipFill>
        <p:spPr>
          <a:xfrm>
            <a:off x="11630180" y="12593489"/>
            <a:ext cx="3365865" cy="2275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9A98A3-28F7-4BC1-B86C-81F8359FB4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3085" r="66907" b="29683"/>
          <a:stretch/>
        </p:blipFill>
        <p:spPr>
          <a:xfrm>
            <a:off x="300497" y="6107237"/>
            <a:ext cx="5004506" cy="4868320"/>
          </a:xfrm>
          <a:prstGeom prst="rect">
            <a:avLst/>
          </a:prstGeom>
        </p:spPr>
      </p:pic>
      <p:sp>
        <p:nvSpPr>
          <p:cNvPr id="3" name="Arrow: Curved Down 2">
            <a:extLst>
              <a:ext uri="{FF2B5EF4-FFF2-40B4-BE49-F238E27FC236}">
                <a16:creationId xmlns:a16="http://schemas.microsoft.com/office/drawing/2014/main" id="{E0AF44BF-FB03-4236-8BF3-C89957B08C78}"/>
              </a:ext>
            </a:extLst>
          </p:cNvPr>
          <p:cNvSpPr/>
          <p:nvPr/>
        </p:nvSpPr>
        <p:spPr>
          <a:xfrm rot="2324905">
            <a:off x="4986254" y="12874631"/>
            <a:ext cx="1850205" cy="791404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Curved Down 21">
            <a:extLst>
              <a:ext uri="{FF2B5EF4-FFF2-40B4-BE49-F238E27FC236}">
                <a16:creationId xmlns:a16="http://schemas.microsoft.com/office/drawing/2014/main" id="{A5F56B48-AE6C-4E81-B51E-3E3E46C17C2B}"/>
              </a:ext>
            </a:extLst>
          </p:cNvPr>
          <p:cNvSpPr/>
          <p:nvPr/>
        </p:nvSpPr>
        <p:spPr>
          <a:xfrm rot="19565879">
            <a:off x="8049054" y="12823122"/>
            <a:ext cx="1850205" cy="791404"/>
          </a:xfrm>
          <a:prstGeom prst="curved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16DFAC58-79F0-442D-815B-7B3C2AA9CF00}"/>
              </a:ext>
            </a:extLst>
          </p:cNvPr>
          <p:cNvSpPr/>
          <p:nvPr/>
        </p:nvSpPr>
        <p:spPr>
          <a:xfrm>
            <a:off x="2419192" y="15358565"/>
            <a:ext cx="4140805" cy="1585957"/>
          </a:xfrm>
          <a:prstGeom prst="curvedUpArrow">
            <a:avLst/>
          </a:prstGeom>
          <a:noFill/>
          <a:ln>
            <a:solidFill>
              <a:srgbClr val="AD1A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urved Up 22">
            <a:extLst>
              <a:ext uri="{FF2B5EF4-FFF2-40B4-BE49-F238E27FC236}">
                <a16:creationId xmlns:a16="http://schemas.microsoft.com/office/drawing/2014/main" id="{73BED0E2-BBCC-4A74-8E8C-E6B8CF5CCBD5}"/>
              </a:ext>
            </a:extLst>
          </p:cNvPr>
          <p:cNvSpPr/>
          <p:nvPr/>
        </p:nvSpPr>
        <p:spPr>
          <a:xfrm>
            <a:off x="8267815" y="15358565"/>
            <a:ext cx="4140805" cy="1585957"/>
          </a:xfrm>
          <a:prstGeom prst="curvedUpArrow">
            <a:avLst/>
          </a:prstGeom>
          <a:noFill/>
          <a:ln>
            <a:solidFill>
              <a:srgbClr val="AD1A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FCF68A-A48B-4B6B-B44F-15A63D2B24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597" t="25408" r="50784" b="10385"/>
          <a:stretch/>
        </p:blipFill>
        <p:spPr>
          <a:xfrm>
            <a:off x="8267815" y="6107237"/>
            <a:ext cx="6142626" cy="5461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57E68C-49FB-4EF0-A85A-AD38B717D64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36" t="22937" r="69262" b="25752"/>
          <a:stretch/>
        </p:blipFill>
        <p:spPr>
          <a:xfrm>
            <a:off x="3989636" y="6918574"/>
            <a:ext cx="4530388" cy="460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7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5384</TotalTime>
  <Words>186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UNSW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EEE499 Example Poster</dc:title>
  <dc:creator>GPC December 2012</dc:creator>
  <dc:description>Modified by Andrew and Tolgay to provide an example Poster template for EEE499 students</dc:description>
  <cp:lastModifiedBy>Ecem Altınel</cp:lastModifiedBy>
  <cp:revision>488</cp:revision>
  <cp:lastPrinted>1999-09-02T03:17:39Z</cp:lastPrinted>
  <dcterms:created xsi:type="dcterms:W3CDTF">1997-10-24T05:44:18Z</dcterms:created>
  <dcterms:modified xsi:type="dcterms:W3CDTF">2020-06-30T15:20:08Z</dcterms:modified>
</cp:coreProperties>
</file>