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2" r:id="rId4"/>
    <p:sldId id="270" r:id="rId5"/>
    <p:sldId id="271" r:id="rId6"/>
    <p:sldId id="273" r:id="rId7"/>
    <p:sldId id="274" r:id="rId8"/>
    <p:sldId id="275" r:id="rId9"/>
    <p:sldId id="276" r:id="rId10"/>
    <p:sldId id="277" r:id="rId11"/>
    <p:sldId id="278" r:id="rId12"/>
    <p:sldId id="27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64DE79-268F-4C1A-8933-263129D2AF90}" type="datetimeFigureOut">
              <a:rPr lang="en-US" dirty="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2" name="TextBox 10">
            <a:extLst>
              <a:ext uri="{FF2B5EF4-FFF2-40B4-BE49-F238E27FC236}">
                <a16:creationId xmlns:a16="http://schemas.microsoft.com/office/drawing/2014/main" id="{74320FF2-FEA8-6540-7648-855B1EB7A678}"/>
              </a:ext>
            </a:extLst>
          </p:cNvPr>
          <p:cNvSpPr txBox="1"/>
          <p:nvPr/>
        </p:nvSpPr>
        <p:spPr>
          <a:xfrm>
            <a:off x="694587" y="2126255"/>
            <a:ext cx="10157027" cy="2769989"/>
          </a:xfrm>
          <a:prstGeom prst="rect">
            <a:avLst/>
          </a:prstGeom>
          <a:solidFill>
            <a:srgbClr val="3B3B3B"/>
          </a:solidFill>
        </p:spPr>
        <p:txBody>
          <a:bodyPr wrap="square" rtlCol="0">
            <a:spAutoFit/>
          </a:bodyPr>
          <a:lstStyle/>
          <a:p>
            <a:r>
              <a:rPr lang="en-US" sz="6600" dirty="0">
                <a:solidFill>
                  <a:srgbClr val="FF6600"/>
                </a:solidFill>
              </a:rPr>
              <a:t>Exploratory Data Analysis</a:t>
            </a:r>
          </a:p>
          <a:p>
            <a:r>
              <a:rPr lang="en-US" sz="4000" dirty="0"/>
              <a:t>&lt;</a:t>
            </a:r>
            <a:r>
              <a:rPr lang="tr-TR" sz="4000" dirty="0"/>
              <a:t>G2M Case </a:t>
            </a:r>
            <a:r>
              <a:rPr lang="tr-TR" sz="4000" dirty="0" err="1"/>
              <a:t>Study</a:t>
            </a:r>
            <a:r>
              <a:rPr lang="en-US" sz="4000" dirty="0"/>
              <a:t>&gt;</a:t>
            </a:r>
          </a:p>
          <a:p>
            <a:endParaRPr lang="en-US" sz="4000" dirty="0"/>
          </a:p>
          <a:p>
            <a:r>
              <a:rPr lang="en-US" sz="2800" b="1" dirty="0"/>
              <a:t>&lt;</a:t>
            </a:r>
            <a:r>
              <a:rPr lang="tr-TR" sz="2800" b="1" dirty="0"/>
              <a:t>18.03.2023</a:t>
            </a:r>
            <a:r>
              <a:rPr lang="en-US" sz="2800" b="1" dirty="0"/>
              <a:t>&gt;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çizelge içeren bir resim&#10;&#10;Açıklama otomatik olarak oluşturuldu">
            <a:extLst>
              <a:ext uri="{FF2B5EF4-FFF2-40B4-BE49-F238E27FC236}">
                <a16:creationId xmlns:a16="http://schemas.microsoft.com/office/drawing/2014/main" id="{EF0074EF-B90D-900B-6879-1B56086030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6" t="14316" b="3261"/>
          <a:stretch/>
        </p:blipFill>
        <p:spPr>
          <a:xfrm>
            <a:off x="1559560" y="1008155"/>
            <a:ext cx="9490282" cy="3586481"/>
          </a:xfrm>
        </p:spPr>
      </p:pic>
      <p:sp>
        <p:nvSpPr>
          <p:cNvPr id="6" name="Metin kutusu 5">
            <a:extLst>
              <a:ext uri="{FF2B5EF4-FFF2-40B4-BE49-F238E27FC236}">
                <a16:creationId xmlns:a16="http://schemas.microsoft.com/office/drawing/2014/main" id="{B03DFFBE-AC04-9937-E366-FFA215DE305C}"/>
              </a:ext>
            </a:extLst>
          </p:cNvPr>
          <p:cNvSpPr txBox="1"/>
          <p:nvPr/>
        </p:nvSpPr>
        <p:spPr>
          <a:xfrm>
            <a:off x="2839720" y="4698636"/>
            <a:ext cx="6512560" cy="1200329"/>
          </a:xfrm>
          <a:prstGeom prst="rect">
            <a:avLst/>
          </a:prstGeom>
          <a:noFill/>
        </p:spPr>
        <p:txBody>
          <a:bodyPr wrap="square" rtlCol="0">
            <a:spAutoFit/>
          </a:bodyPr>
          <a:lstStyle/>
          <a:p>
            <a:r>
              <a:rPr lang="en-US" dirty="0"/>
              <a:t>Continuity in customers is a very important parameter that should be taken consider</a:t>
            </a:r>
            <a:r>
              <a:rPr lang="tr-TR" dirty="0" err="1"/>
              <a:t>ation</a:t>
            </a:r>
            <a:r>
              <a:rPr lang="en-US" dirty="0"/>
              <a:t>. According to the results. The </a:t>
            </a:r>
            <a:r>
              <a:rPr lang="tr-TR" dirty="0"/>
              <a:t>rate</a:t>
            </a:r>
            <a:r>
              <a:rPr lang="en-US" dirty="0"/>
              <a:t> of </a:t>
            </a:r>
            <a:r>
              <a:rPr lang="tr-TR" dirty="0"/>
              <a:t>c</a:t>
            </a:r>
            <a:r>
              <a:rPr lang="en-US" dirty="0" err="1"/>
              <a:t>ustomers</a:t>
            </a:r>
            <a:r>
              <a:rPr lang="en-US" dirty="0"/>
              <a:t> that prefer the same company more than 5 times</a:t>
            </a:r>
            <a:r>
              <a:rPr lang="tr-TR" dirty="0"/>
              <a:t> </a:t>
            </a:r>
            <a:r>
              <a:rPr lang="tr-TR" dirty="0" err="1"/>
              <a:t>over</a:t>
            </a:r>
            <a:r>
              <a:rPr lang="tr-TR" dirty="0"/>
              <a:t> total </a:t>
            </a:r>
            <a:r>
              <a:rPr lang="tr-TR" dirty="0" err="1"/>
              <a:t>customers</a:t>
            </a:r>
            <a:r>
              <a:rPr lang="en-US" dirty="0"/>
              <a:t> is higher in Yellow Cab Company</a:t>
            </a:r>
          </a:p>
        </p:txBody>
      </p:sp>
      <p:sp>
        <p:nvSpPr>
          <p:cNvPr id="7" name="Metin kutusu 6">
            <a:extLst>
              <a:ext uri="{FF2B5EF4-FFF2-40B4-BE49-F238E27FC236}">
                <a16:creationId xmlns:a16="http://schemas.microsoft.com/office/drawing/2014/main" id="{2DBEF02E-9EF7-CC97-F9E9-68FC6B5E7D4B}"/>
              </a:ext>
            </a:extLst>
          </p:cNvPr>
          <p:cNvSpPr txBox="1"/>
          <p:nvPr/>
        </p:nvSpPr>
        <p:spPr>
          <a:xfrm>
            <a:off x="3116762" y="323501"/>
            <a:ext cx="5825126" cy="646331"/>
          </a:xfrm>
          <a:prstGeom prst="rect">
            <a:avLst/>
          </a:prstGeom>
          <a:noFill/>
        </p:spPr>
        <p:txBody>
          <a:bodyPr wrap="square" rtlCol="0">
            <a:spAutoFit/>
          </a:bodyPr>
          <a:lstStyle/>
          <a:p>
            <a:r>
              <a:rPr lang="tr-TR" b="1" dirty="0" err="1"/>
              <a:t>The</a:t>
            </a:r>
            <a:r>
              <a:rPr lang="tr-TR" b="1" dirty="0"/>
              <a:t> Rate of </a:t>
            </a:r>
            <a:r>
              <a:rPr lang="tr-TR" b="1" dirty="0" err="1"/>
              <a:t>Customers</a:t>
            </a:r>
            <a:r>
              <a:rPr lang="tr-TR" b="1" dirty="0"/>
              <a:t> </a:t>
            </a:r>
            <a:r>
              <a:rPr lang="tr-TR" b="1" dirty="0" err="1"/>
              <a:t>that</a:t>
            </a:r>
            <a:r>
              <a:rPr lang="tr-TR" b="1" dirty="0"/>
              <a:t> </a:t>
            </a:r>
            <a:r>
              <a:rPr lang="tr-TR" b="1" dirty="0" err="1"/>
              <a:t>Prefer</a:t>
            </a:r>
            <a:r>
              <a:rPr lang="tr-TR" b="1" dirty="0"/>
              <a:t> </a:t>
            </a:r>
            <a:r>
              <a:rPr lang="tr-TR" b="1" dirty="0" err="1"/>
              <a:t>Same</a:t>
            </a:r>
            <a:r>
              <a:rPr lang="tr-TR" b="1" dirty="0"/>
              <a:t> </a:t>
            </a:r>
            <a:r>
              <a:rPr lang="tr-TR" b="1" dirty="0" err="1"/>
              <a:t>Company</a:t>
            </a:r>
            <a:r>
              <a:rPr lang="tr-TR" b="1" dirty="0"/>
              <a:t> </a:t>
            </a:r>
            <a:r>
              <a:rPr lang="tr-TR" b="1" dirty="0" err="1"/>
              <a:t>more</a:t>
            </a:r>
            <a:r>
              <a:rPr lang="tr-TR" b="1" dirty="0"/>
              <a:t> </a:t>
            </a:r>
            <a:r>
              <a:rPr lang="tr-TR" b="1" dirty="0" err="1"/>
              <a:t>than</a:t>
            </a:r>
            <a:r>
              <a:rPr lang="tr-TR" b="1" dirty="0"/>
              <a:t> 5 </a:t>
            </a:r>
            <a:r>
              <a:rPr lang="tr-TR" b="1" dirty="0" err="1"/>
              <a:t>times</a:t>
            </a:r>
            <a:endParaRPr lang="en-US" b="1" dirty="0"/>
          </a:p>
        </p:txBody>
      </p:sp>
    </p:spTree>
    <p:extLst>
      <p:ext uri="{BB962C8B-B14F-4D97-AF65-F5344CB8AC3E}">
        <p14:creationId xmlns:p14="http://schemas.microsoft.com/office/powerpoint/2010/main" val="324571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B370E5-DA3E-44C1-2E8E-F3BCB488A0D2}"/>
              </a:ext>
            </a:extLst>
          </p:cNvPr>
          <p:cNvSpPr>
            <a:spLocks noGrp="1"/>
          </p:cNvSpPr>
          <p:nvPr>
            <p:ph type="title"/>
          </p:nvPr>
        </p:nvSpPr>
        <p:spPr/>
        <p:txBody>
          <a:bodyPr/>
          <a:lstStyle/>
          <a:p>
            <a:endParaRPr lang="en-US"/>
          </a:p>
        </p:txBody>
      </p:sp>
      <p:pic>
        <p:nvPicPr>
          <p:cNvPr id="7" name="İçerik Yer Tutucusu 6">
            <a:extLst>
              <a:ext uri="{FF2B5EF4-FFF2-40B4-BE49-F238E27FC236}">
                <a16:creationId xmlns:a16="http://schemas.microsoft.com/office/drawing/2014/main" id="{E7D43475-1374-3FD5-DA50-020D16341493}"/>
              </a:ext>
            </a:extLst>
          </p:cNvPr>
          <p:cNvPicPr>
            <a:picLocks noGrp="1" noChangeAspect="1"/>
          </p:cNvPicPr>
          <p:nvPr>
            <p:ph idx="1"/>
          </p:nvPr>
        </p:nvPicPr>
        <p:blipFill>
          <a:blip r:embed="rId2"/>
          <a:stretch>
            <a:fillRect/>
          </a:stretch>
        </p:blipFill>
        <p:spPr>
          <a:xfrm>
            <a:off x="0" y="1463041"/>
            <a:ext cx="5261050" cy="2834640"/>
          </a:xfrm>
        </p:spPr>
      </p:pic>
      <p:sp>
        <p:nvSpPr>
          <p:cNvPr id="5" name="Dikdörtgen 4">
            <a:extLst>
              <a:ext uri="{FF2B5EF4-FFF2-40B4-BE49-F238E27FC236}">
                <a16:creationId xmlns:a16="http://schemas.microsoft.com/office/drawing/2014/main" id="{9CFF308E-781F-3603-AFBA-7CB1C3DFA60F}"/>
              </a:ext>
            </a:extLst>
          </p:cNvPr>
          <p:cNvSpPr/>
          <p:nvPr/>
        </p:nvSpPr>
        <p:spPr>
          <a:xfrm>
            <a:off x="0"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4000" dirty="0">
                <a:solidFill>
                  <a:srgbClr val="FF6600"/>
                </a:solidFill>
              </a:rPr>
              <a:t>ANALYSIS OF CUSTOMERS PROFILE</a:t>
            </a:r>
            <a:endParaRPr lang="en-US" sz="4000" dirty="0">
              <a:solidFill>
                <a:srgbClr val="FF6600"/>
              </a:solidFill>
            </a:endParaRPr>
          </a:p>
        </p:txBody>
      </p:sp>
      <p:pic>
        <p:nvPicPr>
          <p:cNvPr id="9" name="Resim 8">
            <a:extLst>
              <a:ext uri="{FF2B5EF4-FFF2-40B4-BE49-F238E27FC236}">
                <a16:creationId xmlns:a16="http://schemas.microsoft.com/office/drawing/2014/main" id="{6C6DA7BD-F6CB-24F3-93BD-CB6466588AC3}"/>
              </a:ext>
            </a:extLst>
          </p:cNvPr>
          <p:cNvPicPr>
            <a:picLocks noChangeAspect="1"/>
          </p:cNvPicPr>
          <p:nvPr/>
        </p:nvPicPr>
        <p:blipFill>
          <a:blip r:embed="rId3"/>
          <a:stretch>
            <a:fillRect/>
          </a:stretch>
        </p:blipFill>
        <p:spPr>
          <a:xfrm>
            <a:off x="5247518" y="1531779"/>
            <a:ext cx="6944482" cy="2765902"/>
          </a:xfrm>
          <a:prstGeom prst="rect">
            <a:avLst/>
          </a:prstGeom>
        </p:spPr>
      </p:pic>
      <p:sp>
        <p:nvSpPr>
          <p:cNvPr id="12" name="Metin kutusu 11">
            <a:extLst>
              <a:ext uri="{FF2B5EF4-FFF2-40B4-BE49-F238E27FC236}">
                <a16:creationId xmlns:a16="http://schemas.microsoft.com/office/drawing/2014/main" id="{EA45A0CC-615E-E9B6-6BE4-1655E59966D7}"/>
              </a:ext>
            </a:extLst>
          </p:cNvPr>
          <p:cNvSpPr txBox="1"/>
          <p:nvPr/>
        </p:nvSpPr>
        <p:spPr>
          <a:xfrm>
            <a:off x="5588891" y="4804429"/>
            <a:ext cx="6261735" cy="1200329"/>
          </a:xfrm>
          <a:prstGeom prst="rect">
            <a:avLst/>
          </a:prstGeom>
          <a:noFill/>
        </p:spPr>
        <p:txBody>
          <a:bodyPr wrap="square" rtlCol="0">
            <a:spAutoFit/>
          </a:bodyPr>
          <a:lstStyle/>
          <a:p>
            <a:pPr marL="285750" indent="-285750">
              <a:buFont typeface="Arial" panose="020B0604020202020204" pitchFamily="34" charset="0"/>
              <a:buChar char="•"/>
            </a:pPr>
            <a:r>
              <a:rPr lang="en-US" b="0" dirty="0">
                <a:effectLst/>
                <a:latin typeface="Calibri" panose="020F0502020204030204" pitchFamily="34" charset="0"/>
                <a:cs typeface="Calibri" panose="020F0502020204030204" pitchFamily="34" charset="0"/>
              </a:rPr>
              <a:t>For both cab company, They have customer profile age of +40</a:t>
            </a:r>
          </a:p>
          <a:p>
            <a:pPr marL="285750" indent="-285750">
              <a:buFont typeface="Arial" panose="020B0604020202020204" pitchFamily="34" charset="0"/>
              <a:buChar char="•"/>
            </a:pPr>
            <a:r>
              <a:rPr lang="en-US" b="0" dirty="0">
                <a:effectLst/>
                <a:latin typeface="Calibri" panose="020F0502020204030204" pitchFamily="34" charset="0"/>
                <a:cs typeface="Calibri" panose="020F0502020204030204" pitchFamily="34" charset="0"/>
              </a:rPr>
              <a:t>Male Female ratio is balanced </a:t>
            </a:r>
            <a:r>
              <a:rPr lang="tr-TR" b="0" dirty="0" err="1">
                <a:effectLst/>
                <a:latin typeface="Calibri" panose="020F0502020204030204" pitchFamily="34" charset="0"/>
                <a:cs typeface="Calibri" panose="020F0502020204030204" pitchFamily="34" charset="0"/>
              </a:rPr>
              <a:t>and</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similiar</a:t>
            </a:r>
            <a:r>
              <a:rPr lang="tr-TR" b="0" dirty="0">
                <a:effectLst/>
                <a:latin typeface="Calibri" panose="020F0502020204030204" pitchFamily="34" charset="0"/>
                <a:cs typeface="Calibri" panose="020F0502020204030204" pitchFamily="34" charset="0"/>
              </a:rPr>
              <a:t> </a:t>
            </a:r>
            <a:r>
              <a:rPr lang="en-US" b="0" dirty="0">
                <a:effectLst/>
                <a:latin typeface="Calibri" panose="020F0502020204030204" pitchFamily="34" charset="0"/>
                <a:cs typeface="Calibri" panose="020F0502020204030204" pitchFamily="34" charset="0"/>
              </a:rPr>
              <a:t>in both company</a:t>
            </a:r>
          </a:p>
          <a:p>
            <a:pPr marL="285750" indent="-285750">
              <a:buFont typeface="Arial" panose="020B0604020202020204" pitchFamily="34" charset="0"/>
              <a:buChar char="•"/>
            </a:pPr>
            <a:r>
              <a:rPr lang="en-US" b="0" dirty="0">
                <a:effectLst/>
                <a:latin typeface="Calibri" panose="020F0502020204030204" pitchFamily="34" charset="0"/>
                <a:cs typeface="Calibri" panose="020F0502020204030204" pitchFamily="34" charset="0"/>
              </a:rPr>
              <a:t>Income </a:t>
            </a:r>
            <a:r>
              <a:rPr lang="en-US" b="0" dirty="0" err="1">
                <a:effectLst/>
                <a:latin typeface="Calibri" panose="020F0502020204030204" pitchFamily="34" charset="0"/>
                <a:cs typeface="Calibri" panose="020F0502020204030204" pitchFamily="34" charset="0"/>
              </a:rPr>
              <a:t>Distirbution</a:t>
            </a:r>
            <a:r>
              <a:rPr lang="en-US" b="0" dirty="0">
                <a:effectLst/>
                <a:latin typeface="Calibri" panose="020F0502020204030204" pitchFamily="34" charset="0"/>
                <a:cs typeface="Calibri" panose="020F0502020204030204" pitchFamily="34" charset="0"/>
              </a:rPr>
              <a:t> Profile is </a:t>
            </a:r>
            <a:r>
              <a:rPr lang="en-US" b="0" dirty="0" err="1">
                <a:effectLst/>
                <a:latin typeface="Calibri" panose="020F0502020204030204" pitchFamily="34" charset="0"/>
                <a:cs typeface="Calibri" panose="020F0502020204030204" pitchFamily="34" charset="0"/>
              </a:rPr>
              <a:t>similiar</a:t>
            </a:r>
            <a:r>
              <a:rPr lang="en-US" b="0" dirty="0">
                <a:effectLst/>
                <a:latin typeface="Calibri" panose="020F0502020204030204" pitchFamily="34" charset="0"/>
                <a:cs typeface="Calibri" panose="020F0502020204030204" pitchFamily="34" charset="0"/>
              </a:rPr>
              <a:t> for both company</a:t>
            </a:r>
            <a:r>
              <a:rPr lang="en-US" b="0" dirty="0">
                <a:solidFill>
                  <a:srgbClr val="D4D4D4"/>
                </a:solidFill>
                <a:effectLst/>
                <a:latin typeface="Calibri" panose="020F0502020204030204" pitchFamily="34" charset="0"/>
                <a:cs typeface="Calibri" panose="020F0502020204030204" pitchFamily="34" charset="0"/>
              </a:rPr>
              <a:t>.</a:t>
            </a:r>
            <a:endParaRPr lang="tr-TR" dirty="0">
              <a:solidFill>
                <a:srgbClr val="D4D4D4"/>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Average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customer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income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around</a:t>
            </a:r>
            <a:r>
              <a:rPr lang="tr-TR" dirty="0">
                <a:latin typeface="Calibri" panose="020F0502020204030204" pitchFamily="34" charset="0"/>
                <a:cs typeface="Calibri" panose="020F0502020204030204" pitchFamily="34" charset="0"/>
              </a:rPr>
              <a:t> 15000 USD</a:t>
            </a:r>
            <a:endParaRPr lang="en-US" b="0" dirty="0">
              <a:effectLst/>
              <a:latin typeface="Calibri" panose="020F0502020204030204" pitchFamily="34" charset="0"/>
              <a:cs typeface="Calibri" panose="020F0502020204030204" pitchFamily="34" charset="0"/>
            </a:endParaRPr>
          </a:p>
        </p:txBody>
      </p:sp>
      <p:pic>
        <p:nvPicPr>
          <p:cNvPr id="13" name="Resim 12">
            <a:extLst>
              <a:ext uri="{FF2B5EF4-FFF2-40B4-BE49-F238E27FC236}">
                <a16:creationId xmlns:a16="http://schemas.microsoft.com/office/drawing/2014/main" id="{626B3F65-82BE-9050-1528-BB676F3C1EA2}"/>
              </a:ext>
            </a:extLst>
          </p:cNvPr>
          <p:cNvPicPr>
            <a:picLocks noChangeAspect="1"/>
          </p:cNvPicPr>
          <p:nvPr/>
        </p:nvPicPr>
        <p:blipFill>
          <a:blip r:embed="rId4"/>
          <a:stretch>
            <a:fillRect/>
          </a:stretch>
        </p:blipFill>
        <p:spPr>
          <a:xfrm>
            <a:off x="174438" y="4358423"/>
            <a:ext cx="4912174" cy="2499577"/>
          </a:xfrm>
          <a:prstGeom prst="rect">
            <a:avLst/>
          </a:prstGeom>
        </p:spPr>
      </p:pic>
      <p:pic>
        <p:nvPicPr>
          <p:cNvPr id="14" name="Resim 13">
            <a:extLst>
              <a:ext uri="{FF2B5EF4-FFF2-40B4-BE49-F238E27FC236}">
                <a16:creationId xmlns:a16="http://schemas.microsoft.com/office/drawing/2014/main" id="{D7717FE5-39A8-B859-9785-17FE4D7305E0}"/>
              </a:ext>
            </a:extLst>
          </p:cNvPr>
          <p:cNvPicPr>
            <a:picLocks noChangeAspect="1"/>
          </p:cNvPicPr>
          <p:nvPr/>
        </p:nvPicPr>
        <p:blipFill>
          <a:blip r:embed="rId5"/>
          <a:stretch>
            <a:fillRect/>
          </a:stretch>
        </p:blipFill>
        <p:spPr>
          <a:xfrm>
            <a:off x="10198467" y="5864266"/>
            <a:ext cx="1652159" cy="993734"/>
          </a:xfrm>
          <a:prstGeom prst="rect">
            <a:avLst/>
          </a:prstGeom>
        </p:spPr>
      </p:pic>
    </p:spTree>
    <p:extLst>
      <p:ext uri="{BB962C8B-B14F-4D97-AF65-F5344CB8AC3E}">
        <p14:creationId xmlns:p14="http://schemas.microsoft.com/office/powerpoint/2010/main" val="421449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2BFBA7E-E432-45E3-9385-396C02983EB1}"/>
              </a:ext>
            </a:extLst>
          </p:cNvPr>
          <p:cNvSpPr>
            <a:spLocks noGrp="1"/>
          </p:cNvSpPr>
          <p:nvPr>
            <p:ph idx="1"/>
          </p:nvPr>
        </p:nvSpPr>
        <p:spPr>
          <a:xfrm>
            <a:off x="304800" y="1682115"/>
            <a:ext cx="11887200" cy="4707255"/>
          </a:xfrm>
        </p:spPr>
        <p:txBody>
          <a:bodyPr>
            <a:normAutofit fontScale="92500" lnSpcReduction="10000"/>
          </a:bodyPr>
          <a:lstStyle/>
          <a:p>
            <a:pPr>
              <a:buFontTx/>
              <a:buChar char="-"/>
            </a:pPr>
            <a:r>
              <a:rPr lang="tr-TR" b="0" dirty="0" err="1">
                <a:effectLst/>
                <a:latin typeface="Calibri" panose="020F0502020204030204" pitchFamily="34" charset="0"/>
                <a:cs typeface="Calibri" panose="020F0502020204030204" pitchFamily="34" charset="0"/>
              </a:rPr>
              <a:t>Yellow</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Cab</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dominate</a:t>
            </a:r>
            <a:r>
              <a:rPr lang="tr-TR" b="0" dirty="0">
                <a:effectLst/>
                <a:latin typeface="Calibri" panose="020F0502020204030204" pitchFamily="34" charset="0"/>
                <a:cs typeface="Calibri" panose="020F0502020204030204" pitchFamily="34" charset="0"/>
              </a:rPr>
              <a:t> market </a:t>
            </a:r>
            <a:r>
              <a:rPr lang="tr-TR" b="0" dirty="0" err="1">
                <a:effectLst/>
                <a:latin typeface="Calibri" panose="020F0502020204030204" pitchFamily="34" charset="0"/>
                <a:cs typeface="Calibri" panose="020F0502020204030204" pitchFamily="34" charset="0"/>
              </a:rPr>
              <a:t>more</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compared</a:t>
            </a:r>
            <a:r>
              <a:rPr lang="tr-TR" b="0" dirty="0">
                <a:effectLst/>
                <a:latin typeface="Calibri" panose="020F0502020204030204" pitchFamily="34" charset="0"/>
                <a:cs typeface="Calibri" panose="020F0502020204030204" pitchFamily="34" charset="0"/>
              </a:rPr>
              <a:t> to Pink </a:t>
            </a:r>
            <a:r>
              <a:rPr lang="tr-TR" b="0" dirty="0" err="1">
                <a:effectLst/>
                <a:latin typeface="Calibri" panose="020F0502020204030204" pitchFamily="34" charset="0"/>
                <a:cs typeface="Calibri" panose="020F0502020204030204" pitchFamily="34" charset="0"/>
              </a:rPr>
              <a:t>Cab</a:t>
            </a:r>
            <a:r>
              <a:rPr lang="tr-TR" dirty="0">
                <a:latin typeface="Calibri" panose="020F0502020204030204" pitchFamily="34" charset="0"/>
                <a:cs typeface="Calibri" panose="020F0502020204030204" pitchFamily="34" charset="0"/>
              </a:rPr>
              <a:t> in </a:t>
            </a:r>
            <a:r>
              <a:rPr lang="tr-TR" dirty="0" err="1">
                <a:latin typeface="Calibri" panose="020F0502020204030204" pitchFamily="34" charset="0"/>
                <a:cs typeface="Calibri" panose="020F0502020204030204" pitchFamily="34" charset="0"/>
              </a:rPr>
              <a:t>terms</a:t>
            </a:r>
            <a:r>
              <a:rPr lang="tr-TR" dirty="0">
                <a:latin typeface="Calibri" panose="020F0502020204030204" pitchFamily="34" charset="0"/>
                <a:cs typeface="Calibri" panose="020F0502020204030204" pitchFamily="34" charset="0"/>
              </a:rPr>
              <a:t> of </a:t>
            </a:r>
            <a:r>
              <a:rPr lang="tr-TR" dirty="0" err="1">
                <a:latin typeface="Calibri" panose="020F0502020204030204" pitchFamily="34" charset="0"/>
                <a:cs typeface="Calibri" panose="020F0502020204030204" pitchFamily="34" charset="0"/>
              </a:rPr>
              <a:t>customer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capacity</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and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profit</a:t>
            </a:r>
            <a:r>
              <a:rPr lang="tr-TR" dirty="0">
                <a:latin typeface="Calibri" panose="020F0502020204030204" pitchFamily="34" charset="0"/>
                <a:cs typeface="Calibri" panose="020F0502020204030204" pitchFamily="34" charset="0"/>
              </a:rPr>
              <a:t>.</a:t>
            </a:r>
            <a:endParaRPr lang="tr-TR" b="0" dirty="0">
              <a:effectLst/>
              <a:latin typeface="Calibri" panose="020F0502020204030204" pitchFamily="34" charset="0"/>
              <a:cs typeface="Calibri" panose="020F0502020204030204" pitchFamily="34" charset="0"/>
            </a:endParaRPr>
          </a:p>
          <a:p>
            <a:pPr>
              <a:buFontTx/>
              <a:buChar char="-"/>
            </a:pPr>
            <a:r>
              <a:rPr lang="tr-TR" b="0" dirty="0" err="1">
                <a:effectLst/>
                <a:latin typeface="Calibri" panose="020F0502020204030204" pitchFamily="34" charset="0"/>
                <a:cs typeface="Calibri" panose="020F0502020204030204" pitchFamily="34" charset="0"/>
              </a:rPr>
              <a:t>Y</a:t>
            </a:r>
            <a:r>
              <a:rPr lang="tr-TR" dirty="0" err="1">
                <a:latin typeface="Calibri" panose="020F0502020204030204" pitchFamily="34" charset="0"/>
                <a:cs typeface="Calibri" panose="020F0502020204030204" pitchFamily="34" charset="0"/>
              </a:rPr>
              <a:t>ellow</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Cab</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higher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continuity</a:t>
            </a:r>
            <a:r>
              <a:rPr lang="tr-TR" dirty="0">
                <a:latin typeface="Calibri" panose="020F0502020204030204" pitchFamily="34" charset="0"/>
                <a:cs typeface="Calibri" panose="020F0502020204030204" pitchFamily="34" charset="0"/>
              </a:rPr>
              <a:t> in </a:t>
            </a:r>
            <a:r>
              <a:rPr lang="tr-TR" dirty="0" err="1">
                <a:latin typeface="Calibri" panose="020F0502020204030204" pitchFamily="34" charset="0"/>
                <a:cs typeface="Calibri" panose="020F0502020204030204" pitchFamily="34" charset="0"/>
              </a:rPr>
              <a:t>customers</a:t>
            </a:r>
            <a:r>
              <a:rPr lang="tr-TR" dirty="0">
                <a:latin typeface="Calibri" panose="020F0502020204030204" pitchFamily="34" charset="0"/>
                <a:cs typeface="Calibri" panose="020F0502020204030204" pitchFamily="34" charset="0"/>
              </a:rPr>
              <a:t>.</a:t>
            </a:r>
            <a:endParaRPr lang="tr-TR" b="0" dirty="0">
              <a:effectLst/>
              <a:latin typeface="Calibri" panose="020F0502020204030204" pitchFamily="34" charset="0"/>
              <a:cs typeface="Calibri" panose="020F0502020204030204" pitchFamily="34" charset="0"/>
            </a:endParaRPr>
          </a:p>
          <a:p>
            <a:pPr>
              <a:buFontTx/>
              <a:buChar char="-"/>
            </a:pPr>
            <a:r>
              <a:rPr lang="tr-TR" b="0" dirty="0" err="1">
                <a:effectLst/>
                <a:latin typeface="Calibri" panose="020F0502020204030204" pitchFamily="34" charset="0"/>
                <a:cs typeface="Calibri" panose="020F0502020204030204" pitchFamily="34" charset="0"/>
              </a:rPr>
              <a:t>Yellow</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Cab</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have</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higher</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decreasing</a:t>
            </a:r>
            <a:r>
              <a:rPr lang="tr-TR" b="0" dirty="0">
                <a:effectLst/>
                <a:latin typeface="Calibri" panose="020F0502020204030204" pitchFamily="34" charset="0"/>
                <a:cs typeface="Calibri" panose="020F0502020204030204" pitchFamily="34" charset="0"/>
              </a:rPr>
              <a:t> in </a:t>
            </a:r>
            <a:r>
              <a:rPr lang="tr-TR" b="0" dirty="0" err="1">
                <a:effectLst/>
                <a:latin typeface="Calibri" panose="020F0502020204030204" pitchFamily="34" charset="0"/>
                <a:cs typeface="Calibri" panose="020F0502020204030204" pitchFamily="34" charset="0"/>
              </a:rPr>
              <a:t>last</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years</a:t>
            </a:r>
            <a:r>
              <a:rPr lang="tr-TR" b="0" dirty="0">
                <a:effectLst/>
                <a:latin typeface="Calibri" panose="020F0502020204030204" pitchFamily="34" charset="0"/>
                <a:cs typeface="Calibri" panose="020F0502020204030204" pitchFamily="34" charset="0"/>
              </a:rPr>
              <a:t>. </a:t>
            </a:r>
            <a:endParaRPr lang="tr-TR" dirty="0">
              <a:latin typeface="Calibri" panose="020F0502020204030204" pitchFamily="34" charset="0"/>
              <a:cs typeface="Calibri" panose="020F0502020204030204" pitchFamily="34" charset="0"/>
            </a:endParaRPr>
          </a:p>
          <a:p>
            <a:pPr>
              <a:buFontTx/>
              <a:buChar char="-"/>
            </a:pPr>
            <a:r>
              <a:rPr lang="tr-TR" b="0" dirty="0" err="1">
                <a:effectLst/>
                <a:latin typeface="Calibri" panose="020F0502020204030204" pitchFamily="34" charset="0"/>
                <a:cs typeface="Calibri" panose="020F0502020204030204" pitchFamily="34" charset="0"/>
              </a:rPr>
              <a:t>Both</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compaies</a:t>
            </a:r>
            <a:r>
              <a:rPr lang="tr-TR" b="0" dirty="0">
                <a:effectLst/>
                <a:latin typeface="Calibri" panose="020F0502020204030204" pitchFamily="34" charset="0"/>
                <a:cs typeface="Calibri" panose="020F0502020204030204" pitchFamily="34" charset="0"/>
              </a:rPr>
              <a:t> has </a:t>
            </a:r>
            <a:r>
              <a:rPr lang="tr-TR" b="0" dirty="0" err="1">
                <a:effectLst/>
                <a:latin typeface="Calibri" panose="020F0502020204030204" pitchFamily="34" charset="0"/>
                <a:cs typeface="Calibri" panose="020F0502020204030204" pitchFamily="34" charset="0"/>
              </a:rPr>
              <a:t>deacreas</a:t>
            </a:r>
            <a:r>
              <a:rPr lang="tr-TR" dirty="0" err="1">
                <a:latin typeface="Calibri" panose="020F0502020204030204" pitchFamily="34" charset="0"/>
                <a:cs typeface="Calibri" panose="020F0502020204030204" pitchFamily="34" charset="0"/>
              </a:rPr>
              <a:t>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last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years</a:t>
            </a:r>
            <a:r>
              <a:rPr lang="tr-TR" dirty="0">
                <a:latin typeface="Calibri" panose="020F0502020204030204" pitchFamily="34" charset="0"/>
                <a:cs typeface="Calibri" panose="020F0502020204030204" pitchFamily="34" charset="0"/>
              </a:rPr>
              <a:t>. Market </a:t>
            </a:r>
            <a:r>
              <a:rPr lang="tr-TR" dirty="0" err="1">
                <a:latin typeface="Calibri" panose="020F0502020204030204" pitchFamily="34" charset="0"/>
                <a:cs typeface="Calibri" panose="020F0502020204030204" pitchFamily="34" charset="0"/>
              </a:rPr>
              <a:t>state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should</a:t>
            </a:r>
            <a:r>
              <a:rPr lang="tr-TR" dirty="0">
                <a:latin typeface="Calibri" panose="020F0502020204030204" pitchFamily="34" charset="0"/>
                <a:cs typeface="Calibri" panose="020F0502020204030204" pitchFamily="34" charset="0"/>
              </a:rPr>
              <a:t> be </a:t>
            </a:r>
            <a:r>
              <a:rPr lang="tr-TR" dirty="0" err="1">
                <a:latin typeface="Calibri" panose="020F0502020204030204" pitchFamily="34" charset="0"/>
                <a:cs typeface="Calibri" panose="020F0502020204030204" pitchFamily="34" charset="0"/>
              </a:rPr>
              <a:t>examine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carefully</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and</a:t>
            </a:r>
            <a:r>
              <a:rPr lang="tr-TR" dirty="0">
                <a:latin typeface="Calibri" panose="020F0502020204030204" pitchFamily="34" charset="0"/>
                <a:cs typeface="Calibri" panose="020F0502020204030204" pitchFamily="34" charset="0"/>
              </a:rPr>
              <a:t> popular </a:t>
            </a:r>
            <a:r>
              <a:rPr lang="tr-TR" dirty="0" err="1">
                <a:latin typeface="Calibri" panose="020F0502020204030204" pitchFamily="34" charset="0"/>
                <a:cs typeface="Calibri" panose="020F0502020204030204" pitchFamily="34" charset="0"/>
              </a:rPr>
              <a:t>alternate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transportations</a:t>
            </a:r>
            <a:r>
              <a:rPr lang="tr-TR" dirty="0">
                <a:latin typeface="Calibri" panose="020F0502020204030204" pitchFamily="34" charset="0"/>
                <a:cs typeface="Calibri" panose="020F0502020204030204" pitchFamily="34" charset="0"/>
              </a:rPr>
              <a:t> in </a:t>
            </a:r>
            <a:r>
              <a:rPr lang="tr-TR" dirty="0" err="1">
                <a:latin typeface="Calibri" panose="020F0502020204030204" pitchFamily="34" charset="0"/>
                <a:cs typeface="Calibri" panose="020F0502020204030204" pitchFamily="34" charset="0"/>
              </a:rPr>
              <a:t>last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years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consider</a:t>
            </a:r>
            <a:r>
              <a:rPr lang="tr-TR" dirty="0">
                <a:latin typeface="Calibri" panose="020F0502020204030204" pitchFamily="34" charset="0"/>
                <a:cs typeface="Calibri" panose="020F0502020204030204" pitchFamily="34" charset="0"/>
              </a:rPr>
              <a:t>.</a:t>
            </a:r>
          </a:p>
          <a:p>
            <a:pPr>
              <a:buFontTx/>
              <a:buChar char="-"/>
            </a:pPr>
            <a:r>
              <a:rPr lang="tr-TR" b="0" dirty="0">
                <a:effectLst/>
                <a:latin typeface="Calibri" panose="020F0502020204030204" pitchFamily="34" charset="0"/>
                <a:cs typeface="Calibri" panose="020F0502020204030204" pitchFamily="34" charset="0"/>
              </a:rPr>
              <a:t>Since </a:t>
            </a:r>
            <a:r>
              <a:rPr lang="tr-TR" b="0" dirty="0" err="1">
                <a:effectLst/>
                <a:latin typeface="Calibri" panose="020F0502020204030204" pitchFamily="34" charset="0"/>
                <a:cs typeface="Calibri" panose="020F0502020204030204" pitchFamily="34" charset="0"/>
              </a:rPr>
              <a:t>both</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Cab</a:t>
            </a:r>
            <a:r>
              <a:rPr lang="tr-TR" b="0" dirty="0">
                <a:effectLst/>
                <a:latin typeface="Calibri" panose="020F0502020204030204" pitchFamily="34" charset="0"/>
                <a:cs typeface="Calibri" panose="020F0502020204030204" pitchFamily="34" charset="0"/>
              </a:rPr>
              <a:t> </a:t>
            </a:r>
            <a:r>
              <a:rPr lang="tr-TR" b="0" dirty="0" err="1">
                <a:effectLst/>
                <a:latin typeface="Calibri" panose="020F0502020204030204" pitchFamily="34" charset="0"/>
                <a:cs typeface="Calibri" panose="020F0502020204030204" pitchFamily="34" charset="0"/>
              </a:rPr>
              <a:t>Company</a:t>
            </a:r>
            <a:r>
              <a:rPr lang="tr-TR" b="0" dirty="0">
                <a:effectLst/>
                <a:latin typeface="Calibri" panose="020F0502020204030204" pitchFamily="34" charset="0"/>
                <a:cs typeface="Calibri" panose="020F0502020204030204" pitchFamily="34" charset="0"/>
              </a:rPr>
              <a:t> has </a:t>
            </a:r>
            <a:r>
              <a:rPr lang="tr-TR" b="0" dirty="0" err="1">
                <a:effectLst/>
                <a:latin typeface="Calibri" panose="020F0502020204030204" pitchFamily="34" charset="0"/>
                <a:cs typeface="Calibri" panose="020F0502020204030204" pitchFamily="34" charset="0"/>
              </a:rPr>
              <a:t>more</a:t>
            </a:r>
            <a:r>
              <a:rPr lang="tr-TR" b="0" dirty="0">
                <a:effectLst/>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cost</a:t>
            </a:r>
            <a:r>
              <a:rPr lang="tr-TR" dirty="0">
                <a:latin typeface="Calibri" panose="020F0502020204030204" pitchFamily="34" charset="0"/>
                <a:cs typeface="Calibri" panose="020F0502020204030204" pitchFamily="34" charset="0"/>
              </a:rPr>
              <a:t> rate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last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years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a:t>
            </a:r>
            <a:r>
              <a:rPr lang="tr-TR" b="0" dirty="0" err="1">
                <a:effectLst/>
                <a:latin typeface="Calibri" panose="020F0502020204030204" pitchFamily="34" charset="0"/>
                <a:cs typeface="Calibri" panose="020F0502020204030204" pitchFamily="34" charset="0"/>
              </a:rPr>
              <a:t>osts</a:t>
            </a:r>
            <a:r>
              <a:rPr lang="tr-TR" b="0" dirty="0">
                <a:effectLst/>
                <a:latin typeface="Calibri" panose="020F0502020204030204" pitchFamily="34" charset="0"/>
                <a:cs typeface="Calibri" panose="020F0502020204030204" pitchFamily="34" charset="0"/>
              </a:rPr>
              <a:t> in </a:t>
            </a:r>
            <a:r>
              <a:rPr lang="tr-TR" b="0" dirty="0" err="1">
                <a:effectLst/>
                <a:latin typeface="Calibri" panose="020F0502020204030204" pitchFamily="34" charset="0"/>
                <a:cs typeface="Calibri" panose="020F0502020204030204" pitchFamily="34" charset="0"/>
              </a:rPr>
              <a:t>t</a:t>
            </a:r>
            <a:r>
              <a:rPr lang="tr-TR" dirty="0" err="1">
                <a:latin typeface="Calibri" panose="020F0502020204030204" pitchFamily="34" charset="0"/>
                <a:cs typeface="Calibri" panose="020F0502020204030204" pitchFamily="34" charset="0"/>
              </a:rPr>
              <a:t>ransportation</a:t>
            </a:r>
            <a:r>
              <a:rPr lang="tr-TR" dirty="0">
                <a:latin typeface="Calibri" panose="020F0502020204030204" pitchFamily="34" charset="0"/>
                <a:cs typeface="Calibri" panose="020F0502020204030204" pitchFamily="34" charset="0"/>
              </a:rPr>
              <a:t> market </a:t>
            </a:r>
            <a:r>
              <a:rPr lang="tr-TR" dirty="0" err="1">
                <a:latin typeface="Calibri" panose="020F0502020204030204" pitchFamily="34" charset="0"/>
                <a:cs typeface="Calibri" panose="020F0502020204030204" pitchFamily="34" charset="0"/>
              </a:rPr>
              <a:t>might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have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incresed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This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should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research</a:t>
            </a:r>
            <a:r>
              <a:rPr lang="tr-TR" dirty="0">
                <a:latin typeface="Calibri" panose="020F0502020204030204" pitchFamily="34" charset="0"/>
                <a:cs typeface="Calibri" panose="020F0502020204030204" pitchFamily="34" charset="0"/>
              </a:rPr>
              <a:t>.</a:t>
            </a:r>
          </a:p>
          <a:p>
            <a:pPr>
              <a:buFontTx/>
              <a:buChar char="-"/>
            </a:pPr>
            <a:r>
              <a:rPr lang="tr-TR" dirty="0" err="1">
                <a:latin typeface="Calibri" panose="020F0502020204030204" pitchFamily="34" charset="0"/>
                <a:cs typeface="Calibri" panose="020F0502020204030204" pitchFamily="34" charset="0"/>
              </a:rPr>
              <a:t>Both</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company</a:t>
            </a:r>
            <a:r>
              <a:rPr lang="tr-TR" dirty="0">
                <a:latin typeface="Calibri" panose="020F0502020204030204" pitchFamily="34" charset="0"/>
                <a:cs typeface="Calibri" panose="020F0502020204030204" pitchFamily="34" charset="0"/>
              </a:rPr>
              <a:t> has </a:t>
            </a:r>
            <a:r>
              <a:rPr lang="tr-TR" dirty="0" err="1">
                <a:latin typeface="Calibri" panose="020F0502020204030204" pitchFamily="34" charset="0"/>
                <a:cs typeface="Calibri" panose="020F0502020204030204" pitchFamily="34" charset="0"/>
              </a:rPr>
              <a:t>similiar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customer</a:t>
            </a:r>
            <a:r>
              <a:rPr lang="tr-TR" dirty="0">
                <a:latin typeface="Calibri" panose="020F0502020204030204" pitchFamily="34" charset="0"/>
                <a:cs typeface="Calibri" panose="020F0502020204030204" pitchFamily="34" charset="0"/>
              </a:rPr>
              <a:t> profile.</a:t>
            </a:r>
          </a:p>
          <a:p>
            <a:pPr>
              <a:buFontTx/>
              <a:buChar char="-"/>
            </a:pPr>
            <a:r>
              <a:rPr lang="tr-TR" dirty="0" err="1">
                <a:latin typeface="Calibri" panose="020F0502020204030204" pitchFamily="34" charset="0"/>
                <a:cs typeface="Calibri" panose="020F0502020204030204" pitchFamily="34" charset="0"/>
              </a:rPr>
              <a:t>Both</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company</a:t>
            </a:r>
            <a:r>
              <a:rPr lang="tr-TR" dirty="0">
                <a:latin typeface="Calibri" panose="020F0502020204030204" pitchFamily="34" charset="0"/>
                <a:cs typeface="Calibri" panose="020F0502020204030204" pitchFamily="34" charset="0"/>
              </a:rPr>
              <a:t> is </a:t>
            </a:r>
            <a:r>
              <a:rPr lang="tr-TR" dirty="0" err="1">
                <a:latin typeface="Calibri" panose="020F0502020204030204" pitchFamily="34" charset="0"/>
                <a:cs typeface="Calibri" panose="020F0502020204030204" pitchFamily="34" charset="0"/>
              </a:rPr>
              <a:t>prefered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by</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average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income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customers</a:t>
            </a:r>
            <a:r>
              <a:rPr lang="tr-TR" dirty="0">
                <a:latin typeface="Calibri" panose="020F0502020204030204" pitchFamily="34" charset="0"/>
                <a:cs typeface="Calibri" panose="020F0502020204030204" pitchFamily="34" charset="0"/>
              </a:rPr>
              <a:t>.</a:t>
            </a:r>
          </a:p>
          <a:p>
            <a:pPr>
              <a:buFontTx/>
              <a:buChar char="-"/>
            </a:pPr>
            <a:r>
              <a:rPr lang="tr-TR" dirty="0" err="1">
                <a:latin typeface="Calibri" panose="020F0502020204030204" pitchFamily="34" charset="0"/>
                <a:cs typeface="Calibri" panose="020F0502020204030204" pitchFamily="34" charset="0"/>
              </a:rPr>
              <a:t>Cab</a:t>
            </a:r>
            <a:r>
              <a:rPr lang="tr-TR" dirty="0">
                <a:latin typeface="Calibri" panose="020F0502020204030204" pitchFamily="34" charset="0"/>
                <a:cs typeface="Calibri" panose="020F0502020204030204" pitchFamily="34" charset="0"/>
              </a:rPr>
              <a:t> Using is not </a:t>
            </a:r>
            <a:r>
              <a:rPr lang="tr-TR" dirty="0" err="1">
                <a:latin typeface="Calibri" panose="020F0502020204030204" pitchFamily="34" charset="0"/>
                <a:cs typeface="Calibri" panose="020F0502020204030204" pitchFamily="34" charset="0"/>
              </a:rPr>
              <a:t>comman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among</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younger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generation</a:t>
            </a:r>
            <a:r>
              <a:rPr lang="tr-TR" dirty="0">
                <a:latin typeface="Calibri" panose="020F0502020204030204" pitchFamily="34" charset="0"/>
                <a:cs typeface="Calibri" panose="020F0502020204030204" pitchFamily="34" charset="0"/>
              </a:rPr>
              <a:t>.</a:t>
            </a:r>
          </a:p>
          <a:p>
            <a:pPr>
              <a:buFontTx/>
              <a:buChar char="-"/>
            </a:pPr>
            <a:endParaRPr lang="en-US" b="0" dirty="0">
              <a:effectLst/>
              <a:latin typeface="Calibri" panose="020F0502020204030204" pitchFamily="34" charset="0"/>
              <a:cs typeface="Calibri" panose="020F0502020204030204" pitchFamily="34" charset="0"/>
            </a:endParaRPr>
          </a:p>
          <a:p>
            <a:endParaRPr lang="en-US" dirty="0"/>
          </a:p>
        </p:txBody>
      </p:sp>
      <p:sp>
        <p:nvSpPr>
          <p:cNvPr id="9" name="Dikdörtgen 8">
            <a:extLst>
              <a:ext uri="{FF2B5EF4-FFF2-40B4-BE49-F238E27FC236}">
                <a16:creationId xmlns:a16="http://schemas.microsoft.com/office/drawing/2014/main" id="{54954DAB-9B21-BD1F-8445-F5C025724E84}"/>
              </a:ext>
            </a:extLst>
          </p:cNvPr>
          <p:cNvSpPr/>
          <p:nvPr/>
        </p:nvSpPr>
        <p:spPr>
          <a:xfrm>
            <a:off x="0"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4000" dirty="0">
                <a:solidFill>
                  <a:srgbClr val="FF6600"/>
                </a:solidFill>
              </a:rPr>
              <a:t>EDA SUMMARY </a:t>
            </a:r>
            <a:r>
              <a:rPr lang="tr-TR" sz="4000" dirty="0" err="1">
                <a:solidFill>
                  <a:srgbClr val="FF6600"/>
                </a:solidFill>
              </a:rPr>
              <a:t>and</a:t>
            </a:r>
            <a:r>
              <a:rPr lang="tr-TR" sz="4000" dirty="0">
                <a:solidFill>
                  <a:srgbClr val="FF6600"/>
                </a:solidFill>
              </a:rPr>
              <a:t> RECOMMENDATIONS</a:t>
            </a:r>
            <a:endParaRPr lang="en-US" sz="4000" dirty="0">
              <a:solidFill>
                <a:srgbClr val="FF6600"/>
              </a:solidFill>
            </a:endParaRPr>
          </a:p>
        </p:txBody>
      </p:sp>
      <p:pic>
        <p:nvPicPr>
          <p:cNvPr id="10" name="Resim 9">
            <a:extLst>
              <a:ext uri="{FF2B5EF4-FFF2-40B4-BE49-F238E27FC236}">
                <a16:creationId xmlns:a16="http://schemas.microsoft.com/office/drawing/2014/main" id="{FC57BE41-265D-8923-99BC-39B7E5E2C1DB}"/>
              </a:ext>
            </a:extLst>
          </p:cNvPr>
          <p:cNvPicPr>
            <a:picLocks noChangeAspect="1"/>
          </p:cNvPicPr>
          <p:nvPr/>
        </p:nvPicPr>
        <p:blipFill>
          <a:blip r:embed="rId2"/>
          <a:stretch>
            <a:fillRect/>
          </a:stretch>
        </p:blipFill>
        <p:spPr>
          <a:xfrm>
            <a:off x="0" y="5892503"/>
            <a:ext cx="1652159" cy="993734"/>
          </a:xfrm>
          <a:prstGeom prst="rect">
            <a:avLst/>
          </a:prstGeom>
        </p:spPr>
      </p:pic>
    </p:spTree>
    <p:extLst>
      <p:ext uri="{BB962C8B-B14F-4D97-AF65-F5344CB8AC3E}">
        <p14:creationId xmlns:p14="http://schemas.microsoft.com/office/powerpoint/2010/main" val="357752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219370" y="1889760"/>
            <a:ext cx="5558973" cy="3294425"/>
          </a:xfrm>
        </p:spPr>
        <p:txBody>
          <a:bodyPr>
            <a:normAutofit/>
          </a:bodyPr>
          <a:lstStyle/>
          <a:p>
            <a:pPr algn="l"/>
            <a:r>
              <a:rPr lang="en-US" sz="6600" dirty="0">
                <a:solidFill>
                  <a:srgbClr val="FF6600"/>
                </a:solidFill>
              </a:rPr>
              <a:t>Thank You</a:t>
            </a:r>
            <a:endParaRPr lang="tr-TR" sz="6600" dirty="0">
              <a:solidFill>
                <a:srgbClr val="FF6600"/>
              </a:solidFill>
            </a:endParaRPr>
          </a:p>
          <a:p>
            <a:endParaRPr lang="tr-TR" sz="6600" dirty="0">
              <a:solidFill>
                <a:srgbClr val="FF6600"/>
              </a:solidFill>
            </a:endParaRPr>
          </a:p>
          <a:p>
            <a:pPr algn="r"/>
            <a:r>
              <a:rPr lang="tr-TR" sz="4000" dirty="0">
                <a:solidFill>
                  <a:srgbClr val="FF6600"/>
                </a:solidFill>
              </a:rPr>
              <a:t>Ecem AY</a:t>
            </a:r>
            <a:endParaRPr lang="en-US" sz="4000" dirty="0">
              <a:solidFill>
                <a:srgbClr val="FF6600"/>
              </a:solidFill>
            </a:endParaRP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tr-TR" dirty="0">
              <a:solidFill>
                <a:srgbClr val="FF6600"/>
              </a:solidFill>
            </a:endParaRPr>
          </a:p>
          <a:p>
            <a:pPr algn="just"/>
            <a:endParaRPr lang="en-US" dirty="0">
              <a:solidFill>
                <a:srgbClr val="FF6600"/>
              </a:solidFill>
            </a:endParaRPr>
          </a:p>
          <a:p>
            <a:pPr algn="just"/>
            <a:r>
              <a:rPr lang="en-US" sz="2800" dirty="0">
                <a:solidFill>
                  <a:srgbClr val="FF6600"/>
                </a:solidFill>
              </a:rPr>
              <a:t>         </a:t>
            </a:r>
          </a:p>
          <a:p>
            <a:pPr algn="just"/>
            <a:r>
              <a:rPr lang="en-US" sz="2800" dirty="0">
                <a:solidFill>
                  <a:srgbClr val="FF6600"/>
                </a:solidFill>
              </a:rPr>
              <a:t>       </a:t>
            </a:r>
            <a:r>
              <a:rPr lang="tr-TR" sz="2800" dirty="0" err="1">
                <a:solidFill>
                  <a:srgbClr val="FF6600"/>
                </a:solidFill>
              </a:rPr>
              <a:t>Overview</a:t>
            </a:r>
            <a:endParaRPr lang="en-US" sz="2800" dirty="0">
              <a:solidFill>
                <a:srgbClr val="FF6600"/>
              </a:solidFill>
            </a:endParaRPr>
          </a:p>
          <a:p>
            <a:pPr algn="just"/>
            <a:r>
              <a:rPr lang="en-US" sz="2800" dirty="0">
                <a:solidFill>
                  <a:srgbClr val="FF6600"/>
                </a:solidFill>
              </a:rPr>
              <a:t>       Problem Statement</a:t>
            </a:r>
          </a:p>
          <a:p>
            <a:pPr algn="just"/>
            <a:r>
              <a:rPr lang="tr-TR" sz="2800" dirty="0">
                <a:solidFill>
                  <a:srgbClr val="FF6600"/>
                </a:solidFill>
              </a:rPr>
              <a:t>       </a:t>
            </a:r>
            <a:r>
              <a:rPr lang="en-US" sz="2800" dirty="0">
                <a:solidFill>
                  <a:srgbClr val="FF6600"/>
                </a:solidFill>
              </a:rPr>
              <a:t>EDA</a:t>
            </a:r>
          </a:p>
          <a:p>
            <a:pPr algn="just"/>
            <a:r>
              <a:rPr lang="en-US" sz="2800" dirty="0">
                <a:solidFill>
                  <a:srgbClr val="FF6600"/>
                </a:solidFill>
              </a:rPr>
              <a:t>       EDA Summary</a:t>
            </a:r>
            <a:r>
              <a:rPr lang="tr-TR" sz="2800" dirty="0">
                <a:solidFill>
                  <a:srgbClr val="FF6600"/>
                </a:solidFill>
              </a:rPr>
              <a:t> </a:t>
            </a:r>
            <a:r>
              <a:rPr lang="tr-TR" sz="2800" dirty="0" err="1">
                <a:solidFill>
                  <a:srgbClr val="FF6600"/>
                </a:solidFill>
              </a:rPr>
              <a:t>and</a:t>
            </a:r>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69BDAB8-179A-0012-D52A-354D131DB7B0}"/>
              </a:ext>
            </a:extLst>
          </p:cNvPr>
          <p:cNvSpPr>
            <a:spLocks noGrp="1"/>
          </p:cNvSpPr>
          <p:nvPr>
            <p:ph idx="1"/>
          </p:nvPr>
        </p:nvSpPr>
        <p:spPr>
          <a:xfrm>
            <a:off x="827313" y="1684111"/>
            <a:ext cx="10515600" cy="4351338"/>
          </a:xfrm>
        </p:spPr>
        <p:txBody>
          <a:bodyPr>
            <a:normAutofit/>
          </a:bodyPr>
          <a:lstStyle/>
          <a:p>
            <a:r>
              <a:rPr lang="en-US" dirty="0"/>
              <a:t>XYZ is a private equity firm in the US. Due to remarkable growth in the Cab Industry in last few years and multiple key players in the market, it is planning for an investment in the Cab industry.</a:t>
            </a:r>
            <a:endParaRPr lang="tr-TR" dirty="0"/>
          </a:p>
          <a:p>
            <a:r>
              <a:rPr lang="en-US" dirty="0"/>
              <a:t>Objective of the Project is to provide actionable insights to help XYZ firm in identifying the right company for making an investment.</a:t>
            </a:r>
            <a:endParaRPr lang="tr-TR" dirty="0"/>
          </a:p>
          <a:p>
            <a:r>
              <a:rPr lang="en-US" dirty="0"/>
              <a:t>The analysis can be examined under 3 headlines</a:t>
            </a:r>
            <a:r>
              <a:rPr lang="tr-TR" dirty="0"/>
              <a:t>:</a:t>
            </a:r>
          </a:p>
          <a:p>
            <a:pPr marL="0" indent="0">
              <a:buNone/>
            </a:pPr>
            <a:r>
              <a:rPr lang="tr-TR" dirty="0"/>
              <a:t>	- </a:t>
            </a:r>
            <a:r>
              <a:rPr lang="en-US" dirty="0"/>
              <a:t>Understanding Data</a:t>
            </a:r>
            <a:endParaRPr lang="tr-TR" dirty="0"/>
          </a:p>
          <a:p>
            <a:pPr marL="0" indent="0">
              <a:buNone/>
            </a:pPr>
            <a:r>
              <a:rPr lang="tr-TR" dirty="0"/>
              <a:t>	- </a:t>
            </a:r>
            <a:r>
              <a:rPr lang="en-US" dirty="0" err="1"/>
              <a:t>Choicing</a:t>
            </a:r>
            <a:r>
              <a:rPr lang="en-US" dirty="0"/>
              <a:t> important features and extracting meaningful results</a:t>
            </a:r>
            <a:endParaRPr lang="tr-TR" dirty="0"/>
          </a:p>
          <a:p>
            <a:pPr marL="0" indent="0">
              <a:buNone/>
            </a:pPr>
            <a:r>
              <a:rPr lang="tr-TR" dirty="0"/>
              <a:t>	- </a:t>
            </a:r>
            <a:r>
              <a:rPr lang="en-US" dirty="0"/>
              <a:t>Results and recommendations</a:t>
            </a:r>
          </a:p>
        </p:txBody>
      </p:sp>
      <p:pic>
        <p:nvPicPr>
          <p:cNvPr id="5" name="Picture 3">
            <a:extLst>
              <a:ext uri="{FF2B5EF4-FFF2-40B4-BE49-F238E27FC236}">
                <a16:creationId xmlns:a16="http://schemas.microsoft.com/office/drawing/2014/main" id="{1A715890-6219-3EAB-3CBC-CBC3944267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Dikdörtgen 6">
            <a:extLst>
              <a:ext uri="{FF2B5EF4-FFF2-40B4-BE49-F238E27FC236}">
                <a16:creationId xmlns:a16="http://schemas.microsoft.com/office/drawing/2014/main" id="{81B46B8B-863C-514A-ECEA-024A15FAC32B}"/>
              </a:ext>
            </a:extLst>
          </p:cNvPr>
          <p:cNvSpPr/>
          <p:nvPr/>
        </p:nvSpPr>
        <p:spPr>
          <a:xfrm>
            <a:off x="-10887"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6000" dirty="0" err="1">
                <a:solidFill>
                  <a:srgbClr val="FF6600"/>
                </a:solidFill>
              </a:rPr>
              <a:t>Overview</a:t>
            </a:r>
            <a:endParaRPr lang="en-US" sz="6000" dirty="0">
              <a:solidFill>
                <a:srgbClr val="FF6600"/>
              </a:solidFill>
            </a:endParaRPr>
          </a:p>
        </p:txBody>
      </p:sp>
    </p:spTree>
    <p:extLst>
      <p:ext uri="{BB962C8B-B14F-4D97-AF65-F5344CB8AC3E}">
        <p14:creationId xmlns:p14="http://schemas.microsoft.com/office/powerpoint/2010/main" val="13879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FCBBFF-F492-A30D-40C1-49641F012748}"/>
              </a:ext>
            </a:extLst>
          </p:cNvPr>
          <p:cNvSpPr>
            <a:spLocks noGrp="1"/>
          </p:cNvSpPr>
          <p:nvPr>
            <p:ph type="title"/>
          </p:nvPr>
        </p:nvSpPr>
        <p:spPr>
          <a:xfrm>
            <a:off x="481013" y="3752849"/>
            <a:ext cx="3290887" cy="2452687"/>
          </a:xfrm>
        </p:spPr>
        <p:txBody>
          <a:bodyPr anchor="ctr">
            <a:normAutofit/>
          </a:bodyPr>
          <a:lstStyle/>
          <a:p>
            <a:pPr algn="ctr"/>
            <a:r>
              <a:rPr lang="tr-TR" sz="5400" b="1" dirty="0">
                <a:solidFill>
                  <a:srgbClr val="FF6600"/>
                </a:solidFill>
              </a:rPr>
              <a:t>Problem Statement</a:t>
            </a:r>
            <a:endParaRPr lang="en-US" sz="5400" b="1" dirty="0">
              <a:solidFill>
                <a:srgbClr val="FF6600"/>
              </a:solidFill>
            </a:endParaRPr>
          </a:p>
        </p:txBody>
      </p:sp>
      <p:sp>
        <p:nvSpPr>
          <p:cNvPr id="3" name="İçerik Yer Tutucusu 2">
            <a:extLst>
              <a:ext uri="{FF2B5EF4-FFF2-40B4-BE49-F238E27FC236}">
                <a16:creationId xmlns:a16="http://schemas.microsoft.com/office/drawing/2014/main" id="{74FEF3C2-3203-5095-9320-9D91F9E4A882}"/>
              </a:ext>
            </a:extLst>
          </p:cNvPr>
          <p:cNvSpPr>
            <a:spLocks noGrp="1"/>
          </p:cNvSpPr>
          <p:nvPr>
            <p:ph idx="1"/>
          </p:nvPr>
        </p:nvSpPr>
        <p:spPr>
          <a:xfrm>
            <a:off x="4103914" y="3752850"/>
            <a:ext cx="7605481" cy="2760966"/>
          </a:xfrm>
        </p:spPr>
        <p:txBody>
          <a:bodyPr anchor="ctr">
            <a:normAutofit/>
          </a:bodyPr>
          <a:lstStyle/>
          <a:p>
            <a:pPr algn="just"/>
            <a:r>
              <a:rPr lang="en-US" sz="2400" dirty="0"/>
              <a:t>We have four separate data and many features regarding two companies Pink Cab and Yellow Cab</a:t>
            </a:r>
            <a:r>
              <a:rPr lang="tr-TR" sz="2400" dirty="0"/>
              <a:t>.</a:t>
            </a:r>
          </a:p>
          <a:p>
            <a:pPr algn="just"/>
            <a:r>
              <a:rPr lang="en-US" sz="2400" dirty="0"/>
              <a:t>Cab data have very important features like price charged and cost of trip which are very important to the decision. </a:t>
            </a:r>
            <a:endParaRPr lang="tr-TR" sz="2400" dirty="0"/>
          </a:p>
          <a:p>
            <a:pPr algn="just"/>
            <a:r>
              <a:rPr lang="en-US" sz="2400" dirty="0"/>
              <a:t>Plus, it includes time-based information to help us predict the future state of companies.</a:t>
            </a:r>
          </a:p>
        </p:txBody>
      </p:sp>
      <p:pic>
        <p:nvPicPr>
          <p:cNvPr id="5" name="Resim 4">
            <a:extLst>
              <a:ext uri="{FF2B5EF4-FFF2-40B4-BE49-F238E27FC236}">
                <a16:creationId xmlns:a16="http://schemas.microsoft.com/office/drawing/2014/main" id="{E8ADF6F4-A5F5-31CE-0BB0-9A31DBDFB5F9}"/>
              </a:ext>
            </a:extLst>
          </p:cNvPr>
          <p:cNvPicPr>
            <a:picLocks noChangeAspect="1"/>
          </p:cNvPicPr>
          <p:nvPr/>
        </p:nvPicPr>
        <p:blipFill rotWithShape="1">
          <a:blip r:embed="rId2"/>
          <a:srcRect l="3071" r="1"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pic>
        <p:nvPicPr>
          <p:cNvPr id="4" name="Resim 3">
            <a:extLst>
              <a:ext uri="{FF2B5EF4-FFF2-40B4-BE49-F238E27FC236}">
                <a16:creationId xmlns:a16="http://schemas.microsoft.com/office/drawing/2014/main" id="{B8866573-04BA-EFB2-1B5D-66E595B9F92D}"/>
              </a:ext>
            </a:extLst>
          </p:cNvPr>
          <p:cNvPicPr>
            <a:picLocks noChangeAspect="1"/>
          </p:cNvPicPr>
          <p:nvPr/>
        </p:nvPicPr>
        <p:blipFill>
          <a:blip r:embed="rId3"/>
          <a:stretch>
            <a:fillRect/>
          </a:stretch>
        </p:blipFill>
        <p:spPr>
          <a:xfrm>
            <a:off x="28931" y="5864256"/>
            <a:ext cx="1652159" cy="993734"/>
          </a:xfrm>
          <a:prstGeom prst="rect">
            <a:avLst/>
          </a:prstGeom>
        </p:spPr>
      </p:pic>
    </p:spTree>
    <p:extLst>
      <p:ext uri="{BB962C8B-B14F-4D97-AF65-F5344CB8AC3E}">
        <p14:creationId xmlns:p14="http://schemas.microsoft.com/office/powerpoint/2010/main" val="290713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42" name="Resim 41">
            <a:extLst>
              <a:ext uri="{FF2B5EF4-FFF2-40B4-BE49-F238E27FC236}">
                <a16:creationId xmlns:a16="http://schemas.microsoft.com/office/drawing/2014/main" id="{EB6289D1-AB6C-83D1-4AD2-8BDB57BF672E}"/>
              </a:ext>
            </a:extLst>
          </p:cNvPr>
          <p:cNvPicPr>
            <a:picLocks noChangeAspect="1"/>
          </p:cNvPicPr>
          <p:nvPr/>
        </p:nvPicPr>
        <p:blipFill>
          <a:blip r:embed="rId2"/>
          <a:stretch>
            <a:fillRect/>
          </a:stretch>
        </p:blipFill>
        <p:spPr>
          <a:xfrm>
            <a:off x="3642196" y="3877937"/>
            <a:ext cx="4455261" cy="2868295"/>
          </a:xfrm>
          <a:prstGeom prst="rect">
            <a:avLst/>
          </a:prstGeom>
        </p:spPr>
      </p:pic>
      <p:sp>
        <p:nvSpPr>
          <p:cNvPr id="2" name="Başlık 1">
            <a:extLst>
              <a:ext uri="{FF2B5EF4-FFF2-40B4-BE49-F238E27FC236}">
                <a16:creationId xmlns:a16="http://schemas.microsoft.com/office/drawing/2014/main" id="{12CE7C26-8BFD-0E27-F0C4-299E96A2A454}"/>
              </a:ext>
            </a:extLst>
          </p:cNvPr>
          <p:cNvSpPr>
            <a:spLocks noGrp="1"/>
          </p:cNvSpPr>
          <p:nvPr>
            <p:ph type="title"/>
          </p:nvPr>
        </p:nvSpPr>
        <p:spPr>
          <a:xfrm>
            <a:off x="774163" y="1696720"/>
            <a:ext cx="4447952" cy="1160979"/>
          </a:xfrm>
          <a:noFill/>
        </p:spPr>
        <p:txBody>
          <a:bodyPr>
            <a:noAutofit/>
          </a:bodyPr>
          <a:lstStyle/>
          <a:p>
            <a:r>
              <a:rPr lang="en-US" sz="2400" b="1" dirty="0">
                <a:solidFill>
                  <a:schemeClr val="bg1"/>
                </a:solidFill>
              </a:rPr>
              <a:t>Transaction data and customer data are important for examining the user profile and identifying the most profitable and stable customers for each company. </a:t>
            </a:r>
            <a:br>
              <a:rPr lang="tr-TR" sz="2400" b="1" dirty="0">
                <a:solidFill>
                  <a:schemeClr val="bg1"/>
                </a:solidFill>
              </a:rPr>
            </a:br>
            <a:br>
              <a:rPr lang="tr-TR" sz="2400" b="1" dirty="0">
                <a:solidFill>
                  <a:schemeClr val="bg1"/>
                </a:solidFill>
              </a:rPr>
            </a:br>
            <a:r>
              <a:rPr lang="en-US" sz="2400" b="1" dirty="0">
                <a:solidFill>
                  <a:schemeClr val="bg1"/>
                </a:solidFill>
              </a:rPr>
              <a:t>The city data also gave us the chance to examine the profit and number of users distribution of the companies over cities.</a:t>
            </a:r>
          </a:p>
        </p:txBody>
      </p:sp>
      <p:sp>
        <p:nvSpPr>
          <p:cNvPr id="28" name="Dikdörtgen 27">
            <a:extLst>
              <a:ext uri="{FF2B5EF4-FFF2-40B4-BE49-F238E27FC236}">
                <a16:creationId xmlns:a16="http://schemas.microsoft.com/office/drawing/2014/main" id="{B9FF73B6-8EA6-10F2-8DCB-B4E049BBBACE}"/>
              </a:ext>
            </a:extLst>
          </p:cNvPr>
          <p:cNvSpPr/>
          <p:nvPr/>
        </p:nvSpPr>
        <p:spPr>
          <a:xfrm>
            <a:off x="6563733" y="264964"/>
            <a:ext cx="4186410" cy="2539369"/>
          </a:xfrm>
          <a:prstGeom prst="rect">
            <a:avLst/>
          </a:prstGeom>
          <a:noFill/>
          <a:ln w="38100">
            <a:solidFill>
              <a:srgbClr val="FF66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Dikdörtgen 28">
            <a:extLst>
              <a:ext uri="{FF2B5EF4-FFF2-40B4-BE49-F238E27FC236}">
                <a16:creationId xmlns:a16="http://schemas.microsoft.com/office/drawing/2014/main" id="{7EEE68FF-5CF3-547C-F34F-05B0D0A1EC6F}"/>
              </a:ext>
            </a:extLst>
          </p:cNvPr>
          <p:cNvSpPr/>
          <p:nvPr/>
        </p:nvSpPr>
        <p:spPr>
          <a:xfrm>
            <a:off x="9474506" y="3877937"/>
            <a:ext cx="45719" cy="176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kdörtgen 29">
            <a:extLst>
              <a:ext uri="{FF2B5EF4-FFF2-40B4-BE49-F238E27FC236}">
                <a16:creationId xmlns:a16="http://schemas.microsoft.com/office/drawing/2014/main" id="{1B544DB4-E191-0E73-0E22-B55FBEBBE7CC}"/>
              </a:ext>
            </a:extLst>
          </p:cNvPr>
          <p:cNvSpPr/>
          <p:nvPr/>
        </p:nvSpPr>
        <p:spPr>
          <a:xfrm>
            <a:off x="7205856" y="2407185"/>
            <a:ext cx="4583017" cy="2941503"/>
          </a:xfrm>
          <a:prstGeom prst="rect">
            <a:avLst/>
          </a:prstGeom>
          <a:noFill/>
          <a:ln w="38100">
            <a:solidFill>
              <a:srgbClr val="FF6600">
                <a:alpha val="99000"/>
              </a:srgbClr>
            </a:solidFill>
            <a:extLst>
              <a:ext uri="{C807C97D-BFC1-408E-A445-0C87EB9F89A2}">
                <ask:lineSketchStyleProps xmlns:ask="http://schemas.microsoft.com/office/drawing/2018/sketchyshapes" sd="1219033472">
                  <a:custGeom>
                    <a:avLst/>
                    <a:gdLst>
                      <a:gd name="connsiteX0" fmla="*/ 0 w 4583017"/>
                      <a:gd name="connsiteY0" fmla="*/ 0 h 2941503"/>
                      <a:gd name="connsiteX1" fmla="*/ 527047 w 4583017"/>
                      <a:gd name="connsiteY1" fmla="*/ 0 h 2941503"/>
                      <a:gd name="connsiteX2" fmla="*/ 962434 w 4583017"/>
                      <a:gd name="connsiteY2" fmla="*/ 0 h 2941503"/>
                      <a:gd name="connsiteX3" fmla="*/ 1626971 w 4583017"/>
                      <a:gd name="connsiteY3" fmla="*/ 0 h 2941503"/>
                      <a:gd name="connsiteX4" fmla="*/ 2154018 w 4583017"/>
                      <a:gd name="connsiteY4" fmla="*/ 0 h 2941503"/>
                      <a:gd name="connsiteX5" fmla="*/ 2681065 w 4583017"/>
                      <a:gd name="connsiteY5" fmla="*/ 0 h 2941503"/>
                      <a:gd name="connsiteX6" fmla="*/ 3345602 w 4583017"/>
                      <a:gd name="connsiteY6" fmla="*/ 0 h 2941503"/>
                      <a:gd name="connsiteX7" fmla="*/ 3826819 w 4583017"/>
                      <a:gd name="connsiteY7" fmla="*/ 0 h 2941503"/>
                      <a:gd name="connsiteX8" fmla="*/ 4583017 w 4583017"/>
                      <a:gd name="connsiteY8" fmla="*/ 0 h 2941503"/>
                      <a:gd name="connsiteX9" fmla="*/ 4583017 w 4583017"/>
                      <a:gd name="connsiteY9" fmla="*/ 647131 h 2941503"/>
                      <a:gd name="connsiteX10" fmla="*/ 4583017 w 4583017"/>
                      <a:gd name="connsiteY10" fmla="*/ 1176601 h 2941503"/>
                      <a:gd name="connsiteX11" fmla="*/ 4583017 w 4583017"/>
                      <a:gd name="connsiteY11" fmla="*/ 1764902 h 2941503"/>
                      <a:gd name="connsiteX12" fmla="*/ 4583017 w 4583017"/>
                      <a:gd name="connsiteY12" fmla="*/ 2382617 h 2941503"/>
                      <a:gd name="connsiteX13" fmla="*/ 4583017 w 4583017"/>
                      <a:gd name="connsiteY13" fmla="*/ 2941503 h 2941503"/>
                      <a:gd name="connsiteX14" fmla="*/ 4010140 w 4583017"/>
                      <a:gd name="connsiteY14" fmla="*/ 2941503 h 2941503"/>
                      <a:gd name="connsiteX15" fmla="*/ 3528923 w 4583017"/>
                      <a:gd name="connsiteY15" fmla="*/ 2941503 h 2941503"/>
                      <a:gd name="connsiteX16" fmla="*/ 2956046 w 4583017"/>
                      <a:gd name="connsiteY16" fmla="*/ 2941503 h 2941503"/>
                      <a:gd name="connsiteX17" fmla="*/ 2291509 w 4583017"/>
                      <a:gd name="connsiteY17" fmla="*/ 2941503 h 2941503"/>
                      <a:gd name="connsiteX18" fmla="*/ 1718631 w 4583017"/>
                      <a:gd name="connsiteY18" fmla="*/ 2941503 h 2941503"/>
                      <a:gd name="connsiteX19" fmla="*/ 1283245 w 4583017"/>
                      <a:gd name="connsiteY19" fmla="*/ 2941503 h 2941503"/>
                      <a:gd name="connsiteX20" fmla="*/ 802028 w 4583017"/>
                      <a:gd name="connsiteY20" fmla="*/ 2941503 h 2941503"/>
                      <a:gd name="connsiteX21" fmla="*/ 0 w 4583017"/>
                      <a:gd name="connsiteY21" fmla="*/ 2941503 h 2941503"/>
                      <a:gd name="connsiteX22" fmla="*/ 0 w 4583017"/>
                      <a:gd name="connsiteY22" fmla="*/ 2353202 h 2941503"/>
                      <a:gd name="connsiteX23" fmla="*/ 0 w 4583017"/>
                      <a:gd name="connsiteY23" fmla="*/ 1764902 h 2941503"/>
                      <a:gd name="connsiteX24" fmla="*/ 0 w 4583017"/>
                      <a:gd name="connsiteY24" fmla="*/ 1206016 h 2941503"/>
                      <a:gd name="connsiteX25" fmla="*/ 0 w 4583017"/>
                      <a:gd name="connsiteY25" fmla="*/ 705961 h 2941503"/>
                      <a:gd name="connsiteX26" fmla="*/ 0 w 4583017"/>
                      <a:gd name="connsiteY26" fmla="*/ 0 h 294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83017" h="2941503" extrusionOk="0">
                        <a:moveTo>
                          <a:pt x="0" y="0"/>
                        </a:moveTo>
                        <a:cubicBezTo>
                          <a:pt x="167800" y="-3613"/>
                          <a:pt x="301487" y="57851"/>
                          <a:pt x="527047" y="0"/>
                        </a:cubicBezTo>
                        <a:cubicBezTo>
                          <a:pt x="752607" y="-57851"/>
                          <a:pt x="836248" y="13563"/>
                          <a:pt x="962434" y="0"/>
                        </a:cubicBezTo>
                        <a:cubicBezTo>
                          <a:pt x="1088620" y="-13563"/>
                          <a:pt x="1307899" y="377"/>
                          <a:pt x="1626971" y="0"/>
                        </a:cubicBezTo>
                        <a:cubicBezTo>
                          <a:pt x="1946043" y="-377"/>
                          <a:pt x="2046503" y="1300"/>
                          <a:pt x="2154018" y="0"/>
                        </a:cubicBezTo>
                        <a:cubicBezTo>
                          <a:pt x="2261533" y="-1300"/>
                          <a:pt x="2529631" y="34940"/>
                          <a:pt x="2681065" y="0"/>
                        </a:cubicBezTo>
                        <a:cubicBezTo>
                          <a:pt x="2832499" y="-34940"/>
                          <a:pt x="3047027" y="57054"/>
                          <a:pt x="3345602" y="0"/>
                        </a:cubicBezTo>
                        <a:cubicBezTo>
                          <a:pt x="3644177" y="-57054"/>
                          <a:pt x="3646543" y="12149"/>
                          <a:pt x="3826819" y="0"/>
                        </a:cubicBezTo>
                        <a:cubicBezTo>
                          <a:pt x="4007095" y="-12149"/>
                          <a:pt x="4413510" y="73289"/>
                          <a:pt x="4583017" y="0"/>
                        </a:cubicBezTo>
                        <a:cubicBezTo>
                          <a:pt x="4648403" y="180298"/>
                          <a:pt x="4563703" y="335247"/>
                          <a:pt x="4583017" y="647131"/>
                        </a:cubicBezTo>
                        <a:cubicBezTo>
                          <a:pt x="4602331" y="959015"/>
                          <a:pt x="4547111" y="1034013"/>
                          <a:pt x="4583017" y="1176601"/>
                        </a:cubicBezTo>
                        <a:cubicBezTo>
                          <a:pt x="4618923" y="1319189"/>
                          <a:pt x="4580150" y="1535454"/>
                          <a:pt x="4583017" y="1764902"/>
                        </a:cubicBezTo>
                        <a:cubicBezTo>
                          <a:pt x="4585884" y="1994350"/>
                          <a:pt x="4548886" y="2139710"/>
                          <a:pt x="4583017" y="2382617"/>
                        </a:cubicBezTo>
                        <a:cubicBezTo>
                          <a:pt x="4617148" y="2625525"/>
                          <a:pt x="4532424" y="2790576"/>
                          <a:pt x="4583017" y="2941503"/>
                        </a:cubicBezTo>
                        <a:cubicBezTo>
                          <a:pt x="4365282" y="2946661"/>
                          <a:pt x="4209955" y="2885991"/>
                          <a:pt x="4010140" y="2941503"/>
                        </a:cubicBezTo>
                        <a:cubicBezTo>
                          <a:pt x="3810325" y="2997015"/>
                          <a:pt x="3666289" y="2893767"/>
                          <a:pt x="3528923" y="2941503"/>
                        </a:cubicBezTo>
                        <a:cubicBezTo>
                          <a:pt x="3391557" y="2989239"/>
                          <a:pt x="3116728" y="2923253"/>
                          <a:pt x="2956046" y="2941503"/>
                        </a:cubicBezTo>
                        <a:cubicBezTo>
                          <a:pt x="2795364" y="2959753"/>
                          <a:pt x="2488722" y="2922740"/>
                          <a:pt x="2291509" y="2941503"/>
                        </a:cubicBezTo>
                        <a:cubicBezTo>
                          <a:pt x="2094296" y="2960266"/>
                          <a:pt x="1873853" y="2902250"/>
                          <a:pt x="1718631" y="2941503"/>
                        </a:cubicBezTo>
                        <a:cubicBezTo>
                          <a:pt x="1563409" y="2980756"/>
                          <a:pt x="1423282" y="2901826"/>
                          <a:pt x="1283245" y="2941503"/>
                        </a:cubicBezTo>
                        <a:cubicBezTo>
                          <a:pt x="1143208" y="2981180"/>
                          <a:pt x="958500" y="2923721"/>
                          <a:pt x="802028" y="2941503"/>
                        </a:cubicBezTo>
                        <a:cubicBezTo>
                          <a:pt x="645556" y="2959285"/>
                          <a:pt x="180235" y="2848040"/>
                          <a:pt x="0" y="2941503"/>
                        </a:cubicBezTo>
                        <a:cubicBezTo>
                          <a:pt x="-32746" y="2684365"/>
                          <a:pt x="51051" y="2514206"/>
                          <a:pt x="0" y="2353202"/>
                        </a:cubicBezTo>
                        <a:cubicBezTo>
                          <a:pt x="-51051" y="2192198"/>
                          <a:pt x="20608" y="1907613"/>
                          <a:pt x="0" y="1764902"/>
                        </a:cubicBezTo>
                        <a:cubicBezTo>
                          <a:pt x="-20608" y="1622191"/>
                          <a:pt x="54917" y="1345691"/>
                          <a:pt x="0" y="1206016"/>
                        </a:cubicBezTo>
                        <a:cubicBezTo>
                          <a:pt x="-54917" y="1066341"/>
                          <a:pt x="2411" y="931722"/>
                          <a:pt x="0" y="705961"/>
                        </a:cubicBezTo>
                        <a:cubicBezTo>
                          <a:pt x="-2411" y="480200"/>
                          <a:pt x="35517" y="19790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sim 9" descr="masa içeren bir resim&#10;&#10;Açıklama otomatik olarak oluşturuldu">
            <a:extLst>
              <a:ext uri="{FF2B5EF4-FFF2-40B4-BE49-F238E27FC236}">
                <a16:creationId xmlns:a16="http://schemas.microsoft.com/office/drawing/2014/main" id="{A3BEFFEF-6163-5404-A244-7B08AAAC2428}"/>
              </a:ext>
            </a:extLst>
          </p:cNvPr>
          <p:cNvPicPr>
            <a:picLocks noChangeAspect="1"/>
          </p:cNvPicPr>
          <p:nvPr/>
        </p:nvPicPr>
        <p:blipFill>
          <a:blip r:embed="rId3"/>
          <a:stretch>
            <a:fillRect/>
          </a:stretch>
        </p:blipFill>
        <p:spPr>
          <a:xfrm>
            <a:off x="7467260" y="2651957"/>
            <a:ext cx="4132263" cy="2566644"/>
          </a:xfrm>
          <a:prstGeom prst="rect">
            <a:avLst/>
          </a:prstGeom>
        </p:spPr>
      </p:pic>
      <p:pic>
        <p:nvPicPr>
          <p:cNvPr id="19" name="Resim 18" descr="masa içeren bir resim&#10;&#10;Açıklama otomatik olarak oluşturuldu">
            <a:extLst>
              <a:ext uri="{FF2B5EF4-FFF2-40B4-BE49-F238E27FC236}">
                <a16:creationId xmlns:a16="http://schemas.microsoft.com/office/drawing/2014/main" id="{CCA181C3-3422-88C0-69E9-D114F07531A7}"/>
              </a:ext>
            </a:extLst>
          </p:cNvPr>
          <p:cNvPicPr>
            <a:picLocks noChangeAspect="1"/>
          </p:cNvPicPr>
          <p:nvPr/>
        </p:nvPicPr>
        <p:blipFill>
          <a:blip r:embed="rId4"/>
          <a:stretch>
            <a:fillRect/>
          </a:stretch>
        </p:blipFill>
        <p:spPr>
          <a:xfrm>
            <a:off x="6736271" y="400645"/>
            <a:ext cx="3841334" cy="2320140"/>
          </a:xfrm>
          <a:prstGeom prst="rect">
            <a:avLst/>
          </a:prstGeom>
        </p:spPr>
      </p:pic>
      <p:pic>
        <p:nvPicPr>
          <p:cNvPr id="41" name="Resim 40">
            <a:extLst>
              <a:ext uri="{FF2B5EF4-FFF2-40B4-BE49-F238E27FC236}">
                <a16:creationId xmlns:a16="http://schemas.microsoft.com/office/drawing/2014/main" id="{FCA25ADF-16E5-9C88-91C1-3627AFECFDEF}"/>
              </a:ext>
            </a:extLst>
          </p:cNvPr>
          <p:cNvPicPr>
            <a:picLocks noChangeAspect="1"/>
          </p:cNvPicPr>
          <p:nvPr/>
        </p:nvPicPr>
        <p:blipFill>
          <a:blip r:embed="rId5"/>
          <a:stretch>
            <a:fillRect/>
          </a:stretch>
        </p:blipFill>
        <p:spPr>
          <a:xfrm>
            <a:off x="4057223" y="3996932"/>
            <a:ext cx="3625205" cy="2670314"/>
          </a:xfrm>
          <a:prstGeom prst="rect">
            <a:avLst/>
          </a:prstGeom>
        </p:spPr>
      </p:pic>
      <p:pic>
        <p:nvPicPr>
          <p:cNvPr id="5" name="Resim 4">
            <a:extLst>
              <a:ext uri="{FF2B5EF4-FFF2-40B4-BE49-F238E27FC236}">
                <a16:creationId xmlns:a16="http://schemas.microsoft.com/office/drawing/2014/main" id="{4BC40FDE-8D22-C4A6-2A33-E190ADC1FF57}"/>
              </a:ext>
            </a:extLst>
          </p:cNvPr>
          <p:cNvPicPr>
            <a:picLocks noChangeAspect="1"/>
          </p:cNvPicPr>
          <p:nvPr/>
        </p:nvPicPr>
        <p:blipFill>
          <a:blip r:embed="rId6"/>
          <a:stretch>
            <a:fillRect/>
          </a:stretch>
        </p:blipFill>
        <p:spPr>
          <a:xfrm>
            <a:off x="66675" y="5864266"/>
            <a:ext cx="1652159" cy="993734"/>
          </a:xfrm>
          <a:prstGeom prst="rect">
            <a:avLst/>
          </a:prstGeom>
        </p:spPr>
      </p:pic>
    </p:spTree>
    <p:extLst>
      <p:ext uri="{BB962C8B-B14F-4D97-AF65-F5344CB8AC3E}">
        <p14:creationId xmlns:p14="http://schemas.microsoft.com/office/powerpoint/2010/main" val="350715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F2197B2-12CE-C776-C304-70DCEAE5F593}"/>
              </a:ext>
            </a:extLst>
          </p:cNvPr>
          <p:cNvSpPr/>
          <p:nvPr/>
        </p:nvSpPr>
        <p:spPr>
          <a:xfrm>
            <a:off x="579532" y="4599693"/>
            <a:ext cx="5532120" cy="2115736"/>
          </a:xfrm>
          <a:prstGeom prst="rect">
            <a:avLst/>
          </a:prstGeom>
          <a:solidFill>
            <a:srgbClr val="3B3B3B"/>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80C166F-D2A4-736C-93F9-C78D624AAF6D}"/>
              </a:ext>
            </a:extLst>
          </p:cNvPr>
          <p:cNvSpPr>
            <a:spLocks noGrp="1"/>
          </p:cNvSpPr>
          <p:nvPr>
            <p:ph type="title"/>
          </p:nvPr>
        </p:nvSpPr>
        <p:spPr>
          <a:xfrm>
            <a:off x="915859" y="4878658"/>
            <a:ext cx="5461000" cy="1325563"/>
          </a:xfrm>
        </p:spPr>
        <p:txBody>
          <a:bodyPr>
            <a:noAutofit/>
          </a:bodyPr>
          <a:lstStyle/>
          <a:p>
            <a:r>
              <a:rPr lang="en-US" sz="2400" dirty="0">
                <a:solidFill>
                  <a:schemeClr val="bg1"/>
                </a:solidFill>
              </a:rPr>
              <a:t>To have better insight </a:t>
            </a:r>
            <a:r>
              <a:rPr lang="tr-TR" sz="2400" dirty="0" err="1">
                <a:solidFill>
                  <a:schemeClr val="bg1"/>
                </a:solidFill>
              </a:rPr>
              <a:t>about</a:t>
            </a:r>
            <a:r>
              <a:rPr lang="tr-TR" sz="2400" dirty="0">
                <a:solidFill>
                  <a:schemeClr val="bg1"/>
                </a:solidFill>
              </a:rPr>
              <a:t> </a:t>
            </a:r>
            <a:r>
              <a:rPr lang="en-US" sz="2400" dirty="0">
                <a:solidFill>
                  <a:schemeClr val="bg1"/>
                </a:solidFill>
              </a:rPr>
              <a:t>our data, we cleaned, formatted and</a:t>
            </a:r>
            <a:r>
              <a:rPr lang="en-US" sz="2800" dirty="0">
                <a:solidFill>
                  <a:schemeClr val="bg1"/>
                </a:solidFill>
              </a:rPr>
              <a:t> </a:t>
            </a:r>
            <a:r>
              <a:rPr lang="en-US" sz="2400" dirty="0">
                <a:solidFill>
                  <a:schemeClr val="bg1"/>
                </a:solidFill>
              </a:rPr>
              <a:t>did some preprocessing in our datasets and also created new features that we will use in analysis further steps</a:t>
            </a:r>
          </a:p>
        </p:txBody>
      </p:sp>
      <p:pic>
        <p:nvPicPr>
          <p:cNvPr id="4" name="İçerik Yer Tutucusu 3">
            <a:extLst>
              <a:ext uri="{FF2B5EF4-FFF2-40B4-BE49-F238E27FC236}">
                <a16:creationId xmlns:a16="http://schemas.microsoft.com/office/drawing/2014/main" id="{E0E5882B-87BA-4A11-3A88-2A01C2DE68A7}"/>
              </a:ext>
            </a:extLst>
          </p:cNvPr>
          <p:cNvPicPr>
            <a:picLocks noGrp="1" noChangeAspect="1"/>
          </p:cNvPicPr>
          <p:nvPr>
            <p:ph idx="1"/>
          </p:nvPr>
        </p:nvPicPr>
        <p:blipFill>
          <a:blip r:embed="rId2"/>
          <a:stretch>
            <a:fillRect/>
          </a:stretch>
        </p:blipFill>
        <p:spPr>
          <a:xfrm>
            <a:off x="0" y="0"/>
            <a:ext cx="6376859" cy="4351338"/>
          </a:xfrm>
          <a:prstGeom prst="rect">
            <a:avLst/>
          </a:prstGeom>
        </p:spPr>
      </p:pic>
      <p:pic>
        <p:nvPicPr>
          <p:cNvPr id="5" name="İçerik Yer Tutucusu 4">
            <a:extLst>
              <a:ext uri="{FF2B5EF4-FFF2-40B4-BE49-F238E27FC236}">
                <a16:creationId xmlns:a16="http://schemas.microsoft.com/office/drawing/2014/main" id="{8C19645B-8107-9DF1-0060-2958A8C86A2C}"/>
              </a:ext>
            </a:extLst>
          </p:cNvPr>
          <p:cNvPicPr>
            <a:picLocks noChangeAspect="1"/>
          </p:cNvPicPr>
          <p:nvPr/>
        </p:nvPicPr>
        <p:blipFill>
          <a:blip r:embed="rId3"/>
          <a:stretch>
            <a:fillRect/>
          </a:stretch>
        </p:blipFill>
        <p:spPr>
          <a:xfrm>
            <a:off x="6376857" y="0"/>
            <a:ext cx="5744021" cy="2122777"/>
          </a:xfrm>
          <a:prstGeom prst="rect">
            <a:avLst/>
          </a:prstGeom>
        </p:spPr>
      </p:pic>
      <p:pic>
        <p:nvPicPr>
          <p:cNvPr id="6" name="Resim 5">
            <a:extLst>
              <a:ext uri="{FF2B5EF4-FFF2-40B4-BE49-F238E27FC236}">
                <a16:creationId xmlns:a16="http://schemas.microsoft.com/office/drawing/2014/main" id="{9816885E-8798-50C0-DEC7-4937D31FC76C}"/>
              </a:ext>
            </a:extLst>
          </p:cNvPr>
          <p:cNvPicPr>
            <a:picLocks noChangeAspect="1"/>
          </p:cNvPicPr>
          <p:nvPr/>
        </p:nvPicPr>
        <p:blipFill>
          <a:blip r:embed="rId4"/>
          <a:stretch>
            <a:fillRect/>
          </a:stretch>
        </p:blipFill>
        <p:spPr>
          <a:xfrm>
            <a:off x="6376859" y="2122777"/>
            <a:ext cx="5662741" cy="2364091"/>
          </a:xfrm>
          <a:prstGeom prst="rect">
            <a:avLst/>
          </a:prstGeom>
        </p:spPr>
      </p:pic>
      <p:pic>
        <p:nvPicPr>
          <p:cNvPr id="7" name="Resim 6">
            <a:extLst>
              <a:ext uri="{FF2B5EF4-FFF2-40B4-BE49-F238E27FC236}">
                <a16:creationId xmlns:a16="http://schemas.microsoft.com/office/drawing/2014/main" id="{7A1F80D9-19B2-40ED-2670-534E706A4DB0}"/>
              </a:ext>
            </a:extLst>
          </p:cNvPr>
          <p:cNvPicPr>
            <a:picLocks noChangeAspect="1"/>
          </p:cNvPicPr>
          <p:nvPr/>
        </p:nvPicPr>
        <p:blipFill>
          <a:blip r:embed="rId5"/>
          <a:stretch>
            <a:fillRect/>
          </a:stretch>
        </p:blipFill>
        <p:spPr>
          <a:xfrm>
            <a:off x="6376857" y="4457123"/>
            <a:ext cx="5662741" cy="2400878"/>
          </a:xfrm>
          <a:prstGeom prst="rect">
            <a:avLst/>
          </a:prstGeom>
        </p:spPr>
      </p:pic>
      <p:pic>
        <p:nvPicPr>
          <p:cNvPr id="9" name="Resim 8">
            <a:extLst>
              <a:ext uri="{FF2B5EF4-FFF2-40B4-BE49-F238E27FC236}">
                <a16:creationId xmlns:a16="http://schemas.microsoft.com/office/drawing/2014/main" id="{5AD654D7-1FBD-9A6D-1D41-F6869E278AA5}"/>
              </a:ext>
            </a:extLst>
          </p:cNvPr>
          <p:cNvPicPr>
            <a:picLocks noChangeAspect="1"/>
          </p:cNvPicPr>
          <p:nvPr/>
        </p:nvPicPr>
        <p:blipFill>
          <a:blip r:embed="rId6"/>
          <a:stretch>
            <a:fillRect/>
          </a:stretch>
        </p:blipFill>
        <p:spPr>
          <a:xfrm>
            <a:off x="-246547" y="6024842"/>
            <a:ext cx="1652159" cy="993734"/>
          </a:xfrm>
          <a:prstGeom prst="rect">
            <a:avLst/>
          </a:prstGeom>
        </p:spPr>
      </p:pic>
    </p:spTree>
    <p:extLst>
      <p:ext uri="{BB962C8B-B14F-4D97-AF65-F5344CB8AC3E}">
        <p14:creationId xmlns:p14="http://schemas.microsoft.com/office/powerpoint/2010/main" val="107733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23CCCD15-70CF-602F-EE30-775A986828D7}"/>
              </a:ext>
            </a:extLst>
          </p:cNvPr>
          <p:cNvSpPr/>
          <p:nvPr/>
        </p:nvSpPr>
        <p:spPr>
          <a:xfrm>
            <a:off x="0" y="0"/>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4000" dirty="0">
                <a:solidFill>
                  <a:srgbClr val="FF6600"/>
                </a:solidFill>
              </a:rPr>
              <a:t>PROFIT ANALYSIS</a:t>
            </a:r>
            <a:endParaRPr lang="en-US" sz="4000" dirty="0">
              <a:solidFill>
                <a:srgbClr val="FF6600"/>
              </a:solidFill>
            </a:endParaRPr>
          </a:p>
        </p:txBody>
      </p:sp>
      <p:sp>
        <p:nvSpPr>
          <p:cNvPr id="6" name="Metin kutusu 5">
            <a:extLst>
              <a:ext uri="{FF2B5EF4-FFF2-40B4-BE49-F238E27FC236}">
                <a16:creationId xmlns:a16="http://schemas.microsoft.com/office/drawing/2014/main" id="{F431AD9A-E822-33C1-BBCF-18E9438AD402}"/>
              </a:ext>
            </a:extLst>
          </p:cNvPr>
          <p:cNvSpPr txBox="1"/>
          <p:nvPr/>
        </p:nvSpPr>
        <p:spPr>
          <a:xfrm>
            <a:off x="1632857" y="1905782"/>
            <a:ext cx="3766457" cy="369332"/>
          </a:xfrm>
          <a:prstGeom prst="rect">
            <a:avLst/>
          </a:prstGeom>
          <a:noFill/>
        </p:spPr>
        <p:txBody>
          <a:bodyPr wrap="square" rtlCol="0">
            <a:spAutoFit/>
          </a:bodyPr>
          <a:lstStyle/>
          <a:p>
            <a:r>
              <a:rPr lang="tr-TR" b="1" dirty="0"/>
              <a:t>Profit Distribution </a:t>
            </a:r>
            <a:r>
              <a:rPr lang="tr-TR" b="1" dirty="0" err="1"/>
              <a:t>by</a:t>
            </a:r>
            <a:r>
              <a:rPr lang="tr-TR" b="1" dirty="0"/>
              <a:t> Cities</a:t>
            </a:r>
            <a:endParaRPr lang="en-US" b="1" dirty="0"/>
          </a:p>
        </p:txBody>
      </p:sp>
      <p:sp>
        <p:nvSpPr>
          <p:cNvPr id="8" name="Metin kutusu 7">
            <a:extLst>
              <a:ext uri="{FF2B5EF4-FFF2-40B4-BE49-F238E27FC236}">
                <a16:creationId xmlns:a16="http://schemas.microsoft.com/office/drawing/2014/main" id="{3531966E-2936-489E-BECD-819D1D261BAC}"/>
              </a:ext>
            </a:extLst>
          </p:cNvPr>
          <p:cNvSpPr txBox="1"/>
          <p:nvPr/>
        </p:nvSpPr>
        <p:spPr>
          <a:xfrm>
            <a:off x="1202871" y="5561139"/>
            <a:ext cx="10461171" cy="646331"/>
          </a:xfrm>
          <a:prstGeom prst="rect">
            <a:avLst/>
          </a:prstGeom>
          <a:noFill/>
        </p:spPr>
        <p:txBody>
          <a:bodyPr wrap="square" rtlCol="0">
            <a:spAutoFit/>
          </a:bodyPr>
          <a:lstStyle/>
          <a:p>
            <a:r>
              <a:rPr lang="tr-TR" dirty="0"/>
              <a:t>As a </a:t>
            </a:r>
            <a:r>
              <a:rPr lang="tr-TR" dirty="0" err="1"/>
              <a:t>result</a:t>
            </a:r>
            <a:r>
              <a:rPr lang="tr-TR" dirty="0"/>
              <a:t> of </a:t>
            </a:r>
            <a:r>
              <a:rPr lang="tr-TR" dirty="0" err="1"/>
              <a:t>these</a:t>
            </a:r>
            <a:r>
              <a:rPr lang="tr-TR" dirty="0"/>
              <a:t> </a:t>
            </a:r>
            <a:r>
              <a:rPr lang="tr-TR" dirty="0" err="1"/>
              <a:t>graphs</a:t>
            </a:r>
            <a:r>
              <a:rPr lang="tr-TR" dirty="0"/>
              <a:t>, </a:t>
            </a:r>
            <a:r>
              <a:rPr lang="tr-TR" dirty="0" err="1"/>
              <a:t>Newyork</a:t>
            </a:r>
            <a:r>
              <a:rPr lang="tr-TR" dirty="0"/>
              <a:t> is </a:t>
            </a:r>
            <a:r>
              <a:rPr lang="tr-TR" dirty="0" err="1"/>
              <a:t>the</a:t>
            </a:r>
            <a:r>
              <a:rPr lang="tr-TR" dirty="0"/>
              <a:t> </a:t>
            </a:r>
            <a:r>
              <a:rPr lang="tr-TR" dirty="0" err="1"/>
              <a:t>most</a:t>
            </a:r>
            <a:r>
              <a:rPr lang="tr-TR" dirty="0"/>
              <a:t> </a:t>
            </a:r>
            <a:r>
              <a:rPr lang="tr-TR" dirty="0" err="1"/>
              <a:t>contributed</a:t>
            </a:r>
            <a:r>
              <a:rPr lang="tr-TR" dirty="0"/>
              <a:t> </a:t>
            </a:r>
            <a:r>
              <a:rPr lang="tr-TR" dirty="0" err="1"/>
              <a:t>city</a:t>
            </a:r>
            <a:r>
              <a:rPr lang="tr-TR" dirty="0"/>
              <a:t> </a:t>
            </a:r>
            <a:r>
              <a:rPr lang="tr-TR" dirty="0" err="1"/>
              <a:t>for</a:t>
            </a:r>
            <a:r>
              <a:rPr lang="tr-TR" dirty="0"/>
              <a:t> total </a:t>
            </a:r>
            <a:r>
              <a:rPr lang="tr-TR" dirty="0" err="1"/>
              <a:t>profit</a:t>
            </a:r>
            <a:r>
              <a:rPr lang="tr-TR" dirty="0"/>
              <a:t> </a:t>
            </a:r>
            <a:r>
              <a:rPr lang="tr-TR" dirty="0" err="1"/>
              <a:t>and</a:t>
            </a:r>
            <a:r>
              <a:rPr lang="tr-TR" dirty="0"/>
              <a:t> </a:t>
            </a:r>
            <a:r>
              <a:rPr lang="tr-TR" dirty="0" err="1"/>
              <a:t>Yellow</a:t>
            </a:r>
            <a:r>
              <a:rPr lang="tr-TR" dirty="0"/>
              <a:t> </a:t>
            </a:r>
            <a:r>
              <a:rPr lang="tr-TR" dirty="0" err="1"/>
              <a:t>cab</a:t>
            </a:r>
            <a:r>
              <a:rPr lang="tr-TR" dirty="0"/>
              <a:t> has </a:t>
            </a:r>
            <a:r>
              <a:rPr lang="tr-TR" dirty="0" err="1"/>
              <a:t>decrease</a:t>
            </a:r>
            <a:r>
              <a:rPr lang="tr-TR" dirty="0"/>
              <a:t>  in </a:t>
            </a:r>
            <a:r>
              <a:rPr lang="tr-TR" dirty="0" err="1"/>
              <a:t>profit</a:t>
            </a:r>
            <a:r>
              <a:rPr lang="tr-TR" dirty="0"/>
              <a:t> </a:t>
            </a:r>
            <a:r>
              <a:rPr lang="tr-TR" dirty="0" err="1"/>
              <a:t>over</a:t>
            </a:r>
            <a:r>
              <a:rPr lang="tr-TR" dirty="0"/>
              <a:t> </a:t>
            </a:r>
            <a:r>
              <a:rPr lang="tr-TR" dirty="0" err="1"/>
              <a:t>last</a:t>
            </a:r>
            <a:r>
              <a:rPr lang="tr-TR" dirty="0"/>
              <a:t> </a:t>
            </a:r>
            <a:r>
              <a:rPr lang="tr-TR" dirty="0" err="1"/>
              <a:t>years</a:t>
            </a:r>
            <a:r>
              <a:rPr lang="tr-TR" dirty="0"/>
              <a:t> </a:t>
            </a:r>
            <a:r>
              <a:rPr lang="tr-TR" dirty="0" err="1"/>
              <a:t>while</a:t>
            </a:r>
            <a:r>
              <a:rPr lang="tr-TR" dirty="0"/>
              <a:t> Pink </a:t>
            </a:r>
            <a:r>
              <a:rPr lang="tr-TR" dirty="0" err="1"/>
              <a:t>Cab</a:t>
            </a:r>
            <a:r>
              <a:rPr lang="tr-TR" dirty="0"/>
              <a:t> </a:t>
            </a:r>
            <a:r>
              <a:rPr lang="tr-TR" dirty="0" err="1"/>
              <a:t>stay</a:t>
            </a:r>
            <a:r>
              <a:rPr lang="tr-TR" dirty="0"/>
              <a:t> </a:t>
            </a:r>
            <a:r>
              <a:rPr lang="tr-TR" dirty="0" err="1"/>
              <a:t>more</a:t>
            </a:r>
            <a:r>
              <a:rPr lang="tr-TR" dirty="0"/>
              <a:t> </a:t>
            </a:r>
            <a:r>
              <a:rPr lang="tr-TR" dirty="0" err="1"/>
              <a:t>stable</a:t>
            </a:r>
            <a:r>
              <a:rPr lang="tr-TR" dirty="0"/>
              <a:t>.</a:t>
            </a:r>
            <a:endParaRPr lang="en-US" dirty="0"/>
          </a:p>
        </p:txBody>
      </p:sp>
      <p:pic>
        <p:nvPicPr>
          <p:cNvPr id="12" name="İçerik Yer Tutucusu 11" descr="çizelge içeren bir resim&#10;&#10;Açıklama otomatik olarak oluşturuldu">
            <a:extLst>
              <a:ext uri="{FF2B5EF4-FFF2-40B4-BE49-F238E27FC236}">
                <a16:creationId xmlns:a16="http://schemas.microsoft.com/office/drawing/2014/main" id="{8EC555ED-5912-1419-ABF6-9FFFB361F4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616"/>
          <a:stretch/>
        </p:blipFill>
        <p:spPr>
          <a:xfrm>
            <a:off x="0" y="2382295"/>
            <a:ext cx="6270171" cy="3149797"/>
          </a:xfrm>
        </p:spPr>
      </p:pic>
      <p:pic>
        <p:nvPicPr>
          <p:cNvPr id="16" name="Resim 15" descr="çizelge içeren bir resim&#10;&#10;Açıklama otomatik olarak oluşturuldu">
            <a:extLst>
              <a:ext uri="{FF2B5EF4-FFF2-40B4-BE49-F238E27FC236}">
                <a16:creationId xmlns:a16="http://schemas.microsoft.com/office/drawing/2014/main" id="{151C26E5-142A-5F02-2A99-492560EEB0F2}"/>
              </a:ext>
            </a:extLst>
          </p:cNvPr>
          <p:cNvPicPr>
            <a:picLocks noChangeAspect="1"/>
          </p:cNvPicPr>
          <p:nvPr/>
        </p:nvPicPr>
        <p:blipFill rotWithShape="1">
          <a:blip r:embed="rId3">
            <a:extLst>
              <a:ext uri="{28A0092B-C50C-407E-A947-70E740481C1C}">
                <a14:useLocalDpi xmlns:a14="http://schemas.microsoft.com/office/drawing/2010/main" val="0"/>
              </a:ext>
            </a:extLst>
          </a:blip>
          <a:srcRect l="2485" t="8857" r="9777"/>
          <a:stretch/>
        </p:blipFill>
        <p:spPr>
          <a:xfrm>
            <a:off x="6095999" y="2430276"/>
            <a:ext cx="6029325" cy="3053834"/>
          </a:xfrm>
          <a:prstGeom prst="rect">
            <a:avLst/>
          </a:prstGeom>
        </p:spPr>
      </p:pic>
      <p:sp>
        <p:nvSpPr>
          <p:cNvPr id="18" name="Metin kutusu 17">
            <a:extLst>
              <a:ext uri="{FF2B5EF4-FFF2-40B4-BE49-F238E27FC236}">
                <a16:creationId xmlns:a16="http://schemas.microsoft.com/office/drawing/2014/main" id="{BBE068B0-DB27-C97C-F2AC-105838C7B19C}"/>
              </a:ext>
            </a:extLst>
          </p:cNvPr>
          <p:cNvSpPr txBox="1"/>
          <p:nvPr/>
        </p:nvSpPr>
        <p:spPr>
          <a:xfrm>
            <a:off x="7598228" y="1858497"/>
            <a:ext cx="3766457" cy="369332"/>
          </a:xfrm>
          <a:prstGeom prst="rect">
            <a:avLst/>
          </a:prstGeom>
          <a:noFill/>
        </p:spPr>
        <p:txBody>
          <a:bodyPr wrap="square" rtlCol="0">
            <a:spAutoFit/>
          </a:bodyPr>
          <a:lstStyle/>
          <a:p>
            <a:pPr algn="ctr"/>
            <a:r>
              <a:rPr lang="tr-TR" b="1" dirty="0"/>
              <a:t>Profit Distribution </a:t>
            </a:r>
            <a:r>
              <a:rPr lang="tr-TR" b="1" dirty="0" err="1"/>
              <a:t>by</a:t>
            </a:r>
            <a:r>
              <a:rPr lang="tr-TR" b="1" dirty="0"/>
              <a:t> </a:t>
            </a:r>
            <a:r>
              <a:rPr lang="tr-TR" b="1" dirty="0" err="1"/>
              <a:t>Years</a:t>
            </a:r>
            <a:endParaRPr lang="en-US" b="1" dirty="0"/>
          </a:p>
        </p:txBody>
      </p:sp>
      <p:pic>
        <p:nvPicPr>
          <p:cNvPr id="19" name="Resim 18">
            <a:extLst>
              <a:ext uri="{FF2B5EF4-FFF2-40B4-BE49-F238E27FC236}">
                <a16:creationId xmlns:a16="http://schemas.microsoft.com/office/drawing/2014/main" id="{E57818C2-A108-1711-C76C-412FDA05F511}"/>
              </a:ext>
            </a:extLst>
          </p:cNvPr>
          <p:cNvPicPr>
            <a:picLocks noChangeAspect="1"/>
          </p:cNvPicPr>
          <p:nvPr/>
        </p:nvPicPr>
        <p:blipFill>
          <a:blip r:embed="rId4"/>
          <a:stretch>
            <a:fillRect/>
          </a:stretch>
        </p:blipFill>
        <p:spPr>
          <a:xfrm>
            <a:off x="-19302" y="5864266"/>
            <a:ext cx="1652159" cy="993734"/>
          </a:xfrm>
          <a:prstGeom prst="rect">
            <a:avLst/>
          </a:prstGeom>
        </p:spPr>
      </p:pic>
    </p:spTree>
    <p:extLst>
      <p:ext uri="{BB962C8B-B14F-4D97-AF65-F5344CB8AC3E}">
        <p14:creationId xmlns:p14="http://schemas.microsoft.com/office/powerpoint/2010/main" val="107774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çizelge içeren bir resim&#10;&#10;Açıklama otomatik olarak oluşturuldu">
            <a:extLst>
              <a:ext uri="{FF2B5EF4-FFF2-40B4-BE49-F238E27FC236}">
                <a16:creationId xmlns:a16="http://schemas.microsoft.com/office/drawing/2014/main" id="{A52AF4C7-52C5-D353-2693-A54552C2BE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573"/>
          <a:stretch/>
        </p:blipFill>
        <p:spPr>
          <a:xfrm>
            <a:off x="427781" y="606880"/>
            <a:ext cx="5836493" cy="3128871"/>
          </a:xfrm>
        </p:spPr>
      </p:pic>
      <p:sp>
        <p:nvSpPr>
          <p:cNvPr id="6" name="Metin kutusu 5">
            <a:extLst>
              <a:ext uri="{FF2B5EF4-FFF2-40B4-BE49-F238E27FC236}">
                <a16:creationId xmlns:a16="http://schemas.microsoft.com/office/drawing/2014/main" id="{60B9BEBA-84F8-EF59-FC96-B2C20BDE8CE4}"/>
              </a:ext>
            </a:extLst>
          </p:cNvPr>
          <p:cNvSpPr txBox="1"/>
          <p:nvPr/>
        </p:nvSpPr>
        <p:spPr>
          <a:xfrm>
            <a:off x="6630192" y="1393190"/>
            <a:ext cx="4876800" cy="1200329"/>
          </a:xfrm>
          <a:prstGeom prst="rect">
            <a:avLst/>
          </a:prstGeom>
          <a:noFill/>
        </p:spPr>
        <p:txBody>
          <a:bodyPr wrap="square" rtlCol="0">
            <a:spAutoFit/>
          </a:bodyPr>
          <a:lstStyle/>
          <a:p>
            <a:r>
              <a:rPr lang="en-US" dirty="0"/>
              <a:t>The reason the Pink </a:t>
            </a:r>
            <a:r>
              <a:rPr lang="tr-TR" dirty="0"/>
              <a:t>C</a:t>
            </a:r>
            <a:r>
              <a:rPr lang="en-US" dirty="0"/>
              <a:t>ab has less profit might be due to the high nonprofitable trip rate compared to the </a:t>
            </a:r>
            <a:r>
              <a:rPr lang="tr-TR" dirty="0"/>
              <a:t>Y</a:t>
            </a:r>
            <a:r>
              <a:rPr lang="en-US" dirty="0" err="1"/>
              <a:t>ellow</a:t>
            </a:r>
            <a:r>
              <a:rPr lang="en-US" dirty="0"/>
              <a:t> </a:t>
            </a:r>
            <a:r>
              <a:rPr lang="tr-TR" dirty="0"/>
              <a:t>C</a:t>
            </a:r>
            <a:r>
              <a:rPr lang="en-US" dirty="0"/>
              <a:t>ab. It might be related to cab automobiles </a:t>
            </a:r>
            <a:r>
              <a:rPr lang="tr-TR" dirty="0"/>
              <a:t>P</a:t>
            </a:r>
            <a:r>
              <a:rPr lang="en-US" dirty="0"/>
              <a:t>ink </a:t>
            </a:r>
            <a:r>
              <a:rPr lang="tr-TR" dirty="0"/>
              <a:t>C</a:t>
            </a:r>
            <a:r>
              <a:rPr lang="en-US" dirty="0" err="1"/>
              <a:t>ompany</a:t>
            </a:r>
            <a:r>
              <a:rPr lang="en-US" dirty="0"/>
              <a:t> uses.</a:t>
            </a:r>
          </a:p>
        </p:txBody>
      </p:sp>
      <p:sp>
        <p:nvSpPr>
          <p:cNvPr id="7" name="Metin kutusu 6">
            <a:extLst>
              <a:ext uri="{FF2B5EF4-FFF2-40B4-BE49-F238E27FC236}">
                <a16:creationId xmlns:a16="http://schemas.microsoft.com/office/drawing/2014/main" id="{7ACB05BB-BBBC-508D-B348-CAAE469FF2E5}"/>
              </a:ext>
            </a:extLst>
          </p:cNvPr>
          <p:cNvSpPr txBox="1"/>
          <p:nvPr/>
        </p:nvSpPr>
        <p:spPr>
          <a:xfrm>
            <a:off x="6792594" y="3059668"/>
            <a:ext cx="3766457" cy="369332"/>
          </a:xfrm>
          <a:prstGeom prst="rect">
            <a:avLst/>
          </a:prstGeom>
          <a:noFill/>
        </p:spPr>
        <p:txBody>
          <a:bodyPr wrap="square" rtlCol="0">
            <a:spAutoFit/>
          </a:bodyPr>
          <a:lstStyle/>
          <a:p>
            <a:r>
              <a:rPr lang="tr-TR" b="1" dirty="0" err="1"/>
              <a:t>Travelled</a:t>
            </a:r>
            <a:r>
              <a:rPr lang="tr-TR" b="1" dirty="0"/>
              <a:t> </a:t>
            </a:r>
            <a:r>
              <a:rPr lang="tr-TR" b="1" dirty="0" err="1"/>
              <a:t>Kilometer</a:t>
            </a:r>
            <a:endParaRPr lang="en-US" b="1" dirty="0"/>
          </a:p>
        </p:txBody>
      </p:sp>
      <p:pic>
        <p:nvPicPr>
          <p:cNvPr id="9" name="Resim 8" descr="çizelge içeren bir resim&#10;&#10;Açıklama otomatik olarak oluşturuldu">
            <a:extLst>
              <a:ext uri="{FF2B5EF4-FFF2-40B4-BE49-F238E27FC236}">
                <a16:creationId xmlns:a16="http://schemas.microsoft.com/office/drawing/2014/main" id="{4A011689-7193-2F2A-7A03-1F4BE928C37B}"/>
              </a:ext>
            </a:extLst>
          </p:cNvPr>
          <p:cNvPicPr>
            <a:picLocks noChangeAspect="1"/>
          </p:cNvPicPr>
          <p:nvPr/>
        </p:nvPicPr>
        <p:blipFill rotWithShape="1">
          <a:blip r:embed="rId3">
            <a:extLst>
              <a:ext uri="{28A0092B-C50C-407E-A947-70E740481C1C}">
                <a14:useLocalDpi xmlns:a14="http://schemas.microsoft.com/office/drawing/2010/main" val="0"/>
              </a:ext>
            </a:extLst>
          </a:blip>
          <a:srcRect t="8667"/>
          <a:stretch/>
        </p:blipFill>
        <p:spPr>
          <a:xfrm>
            <a:off x="4019549" y="3491581"/>
            <a:ext cx="8053387" cy="3128871"/>
          </a:xfrm>
          <a:prstGeom prst="rect">
            <a:avLst/>
          </a:prstGeom>
        </p:spPr>
      </p:pic>
      <p:sp>
        <p:nvSpPr>
          <p:cNvPr id="10" name="Metin kutusu 9">
            <a:extLst>
              <a:ext uri="{FF2B5EF4-FFF2-40B4-BE49-F238E27FC236}">
                <a16:creationId xmlns:a16="http://schemas.microsoft.com/office/drawing/2014/main" id="{FE691B96-A53A-1777-DC22-C1730C2C060A}"/>
              </a:ext>
            </a:extLst>
          </p:cNvPr>
          <p:cNvSpPr txBox="1"/>
          <p:nvPr/>
        </p:nvSpPr>
        <p:spPr>
          <a:xfrm>
            <a:off x="847725" y="4455851"/>
            <a:ext cx="3067049" cy="1477328"/>
          </a:xfrm>
          <a:prstGeom prst="rect">
            <a:avLst/>
          </a:prstGeom>
          <a:noFill/>
        </p:spPr>
        <p:txBody>
          <a:bodyPr wrap="square" rtlCol="0">
            <a:spAutoFit/>
          </a:bodyPr>
          <a:lstStyle/>
          <a:p>
            <a:r>
              <a:rPr lang="tr-TR" dirty="0" err="1"/>
              <a:t>Cab</a:t>
            </a:r>
            <a:r>
              <a:rPr lang="tr-TR" dirty="0"/>
              <a:t> </a:t>
            </a:r>
            <a:r>
              <a:rPr lang="tr-TR" dirty="0" err="1"/>
              <a:t>using</a:t>
            </a:r>
            <a:r>
              <a:rPr lang="tr-TR" dirty="0"/>
              <a:t> has </a:t>
            </a:r>
            <a:r>
              <a:rPr lang="tr-TR" dirty="0" err="1"/>
              <a:t>decreasing</a:t>
            </a:r>
            <a:r>
              <a:rPr lang="tr-TR" dirty="0"/>
              <a:t> </a:t>
            </a:r>
            <a:r>
              <a:rPr lang="tr-TR" dirty="0" err="1"/>
              <a:t>over</a:t>
            </a:r>
            <a:r>
              <a:rPr lang="tr-TR" dirty="0"/>
              <a:t> </a:t>
            </a:r>
            <a:r>
              <a:rPr lang="tr-TR" dirty="0" err="1"/>
              <a:t>last</a:t>
            </a:r>
            <a:r>
              <a:rPr lang="tr-TR" dirty="0"/>
              <a:t> </a:t>
            </a:r>
            <a:r>
              <a:rPr lang="tr-TR" dirty="0" err="1"/>
              <a:t>years</a:t>
            </a:r>
            <a:r>
              <a:rPr lang="tr-TR" dirty="0"/>
              <a:t> </a:t>
            </a:r>
            <a:r>
              <a:rPr lang="tr-TR" dirty="0" err="1"/>
              <a:t>or</a:t>
            </a:r>
            <a:r>
              <a:rPr lang="tr-TR" dirty="0"/>
              <a:t> </a:t>
            </a:r>
            <a:r>
              <a:rPr lang="tr-TR" dirty="0" err="1"/>
              <a:t>people</a:t>
            </a:r>
            <a:r>
              <a:rPr lang="tr-TR" dirty="0"/>
              <a:t> </a:t>
            </a:r>
            <a:r>
              <a:rPr lang="tr-TR" dirty="0" err="1"/>
              <a:t>prefer</a:t>
            </a:r>
            <a:r>
              <a:rPr lang="tr-TR" dirty="0"/>
              <a:t> </a:t>
            </a:r>
            <a:r>
              <a:rPr lang="tr-TR" dirty="0" err="1"/>
              <a:t>shoter</a:t>
            </a:r>
            <a:r>
              <a:rPr lang="tr-TR" dirty="0"/>
              <a:t> trip </a:t>
            </a:r>
            <a:r>
              <a:rPr lang="tr-TR" dirty="0" err="1"/>
              <a:t>more</a:t>
            </a:r>
            <a:r>
              <a:rPr lang="tr-TR" dirty="0"/>
              <a:t> </a:t>
            </a:r>
            <a:r>
              <a:rPr lang="tr-TR" dirty="0" err="1"/>
              <a:t>or</a:t>
            </a:r>
            <a:r>
              <a:rPr lang="tr-TR" dirty="0"/>
              <a:t> </a:t>
            </a:r>
            <a:r>
              <a:rPr lang="tr-TR" dirty="0" err="1"/>
              <a:t>there</a:t>
            </a:r>
            <a:r>
              <a:rPr lang="tr-TR" dirty="0"/>
              <a:t>  </a:t>
            </a:r>
            <a:r>
              <a:rPr lang="tr-TR" dirty="0" err="1"/>
              <a:t>might</a:t>
            </a:r>
            <a:r>
              <a:rPr lang="tr-TR" dirty="0"/>
              <a:t> be </a:t>
            </a:r>
            <a:r>
              <a:rPr lang="tr-TR" dirty="0" err="1"/>
              <a:t>alternate</a:t>
            </a:r>
            <a:r>
              <a:rPr lang="tr-TR" dirty="0"/>
              <a:t> </a:t>
            </a:r>
            <a:r>
              <a:rPr lang="tr-TR" dirty="0" err="1"/>
              <a:t>transportation</a:t>
            </a:r>
            <a:r>
              <a:rPr lang="tr-TR" dirty="0"/>
              <a:t>.</a:t>
            </a:r>
            <a:endParaRPr lang="en-US" dirty="0"/>
          </a:p>
        </p:txBody>
      </p:sp>
      <p:sp>
        <p:nvSpPr>
          <p:cNvPr id="11" name="Metin kutusu 10">
            <a:extLst>
              <a:ext uri="{FF2B5EF4-FFF2-40B4-BE49-F238E27FC236}">
                <a16:creationId xmlns:a16="http://schemas.microsoft.com/office/drawing/2014/main" id="{036B2A8C-632B-3E2C-88CA-3251ED5FF0C1}"/>
              </a:ext>
            </a:extLst>
          </p:cNvPr>
          <p:cNvSpPr txBox="1"/>
          <p:nvPr/>
        </p:nvSpPr>
        <p:spPr>
          <a:xfrm>
            <a:off x="1727472" y="237548"/>
            <a:ext cx="3766457" cy="369332"/>
          </a:xfrm>
          <a:prstGeom prst="rect">
            <a:avLst/>
          </a:prstGeom>
          <a:noFill/>
        </p:spPr>
        <p:txBody>
          <a:bodyPr wrap="square" rtlCol="0">
            <a:spAutoFit/>
          </a:bodyPr>
          <a:lstStyle/>
          <a:p>
            <a:r>
              <a:rPr lang="tr-TR" b="1" dirty="0" err="1"/>
              <a:t>Non</a:t>
            </a:r>
            <a:r>
              <a:rPr lang="tr-TR" b="1" dirty="0"/>
              <a:t> </a:t>
            </a:r>
            <a:r>
              <a:rPr lang="tr-TR" b="1" dirty="0" err="1"/>
              <a:t>Profitable</a:t>
            </a:r>
            <a:r>
              <a:rPr lang="tr-TR" b="1" dirty="0"/>
              <a:t> </a:t>
            </a:r>
            <a:r>
              <a:rPr lang="tr-TR" b="1" dirty="0" err="1"/>
              <a:t>Rides</a:t>
            </a:r>
            <a:r>
              <a:rPr lang="tr-TR" b="1" dirty="0"/>
              <a:t> Rate</a:t>
            </a:r>
            <a:endParaRPr lang="en-US" b="1" dirty="0"/>
          </a:p>
        </p:txBody>
      </p:sp>
      <p:pic>
        <p:nvPicPr>
          <p:cNvPr id="12" name="Resim 11">
            <a:extLst>
              <a:ext uri="{FF2B5EF4-FFF2-40B4-BE49-F238E27FC236}">
                <a16:creationId xmlns:a16="http://schemas.microsoft.com/office/drawing/2014/main" id="{67F77589-471A-C8DE-BEBD-585AE1592A15}"/>
              </a:ext>
            </a:extLst>
          </p:cNvPr>
          <p:cNvPicPr>
            <a:picLocks noChangeAspect="1"/>
          </p:cNvPicPr>
          <p:nvPr/>
        </p:nvPicPr>
        <p:blipFill>
          <a:blip r:embed="rId4"/>
          <a:stretch>
            <a:fillRect/>
          </a:stretch>
        </p:blipFill>
        <p:spPr>
          <a:xfrm>
            <a:off x="0" y="5754253"/>
            <a:ext cx="1652159" cy="993734"/>
          </a:xfrm>
          <a:prstGeom prst="rect">
            <a:avLst/>
          </a:prstGeom>
        </p:spPr>
      </p:pic>
    </p:spTree>
    <p:extLst>
      <p:ext uri="{BB962C8B-B14F-4D97-AF65-F5344CB8AC3E}">
        <p14:creationId xmlns:p14="http://schemas.microsoft.com/office/powerpoint/2010/main" val="73040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çizelge içeren bir resim&#10;&#10;Açıklama otomatik olarak oluşturuldu">
            <a:extLst>
              <a:ext uri="{FF2B5EF4-FFF2-40B4-BE49-F238E27FC236}">
                <a16:creationId xmlns:a16="http://schemas.microsoft.com/office/drawing/2014/main" id="{6E63CF95-9DA2-AE41-7ED9-DBF61DBA30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606"/>
          <a:stretch/>
        </p:blipFill>
        <p:spPr>
          <a:xfrm>
            <a:off x="99275" y="1571922"/>
            <a:ext cx="8295212" cy="3606800"/>
          </a:xfrm>
        </p:spPr>
      </p:pic>
      <p:sp>
        <p:nvSpPr>
          <p:cNvPr id="7" name="Dikdörtgen 6">
            <a:extLst>
              <a:ext uri="{FF2B5EF4-FFF2-40B4-BE49-F238E27FC236}">
                <a16:creationId xmlns:a16="http://schemas.microsoft.com/office/drawing/2014/main" id="{D4219568-C692-F51E-4038-7E0E2AB77BDE}"/>
              </a:ext>
            </a:extLst>
          </p:cNvPr>
          <p:cNvSpPr/>
          <p:nvPr/>
        </p:nvSpPr>
        <p:spPr>
          <a:xfrm>
            <a:off x="0" y="-6986"/>
            <a:ext cx="12192000" cy="1463040"/>
          </a:xfrm>
          <a:prstGeom prst="rect">
            <a:avLst/>
          </a:prstGeom>
          <a:solidFill>
            <a:srgbClr val="3B3B3B"/>
          </a:solidFill>
          <a:ln>
            <a:solidFill>
              <a:srgbClr val="3B3B3B"/>
            </a:solidFill>
          </a:ln>
        </p:spPr>
        <p:style>
          <a:lnRef idx="2">
            <a:schemeClr val="dk1"/>
          </a:lnRef>
          <a:fillRef idx="1">
            <a:schemeClr val="lt1"/>
          </a:fillRef>
          <a:effectRef idx="0">
            <a:schemeClr val="dk1"/>
          </a:effectRef>
          <a:fontRef idx="minor">
            <a:schemeClr val="dk1"/>
          </a:fontRef>
        </p:style>
        <p:txBody>
          <a:bodyPr rtlCol="0" anchor="ctr"/>
          <a:lstStyle/>
          <a:p>
            <a:pPr algn="ctr"/>
            <a:r>
              <a:rPr lang="tr-TR" sz="4000" dirty="0" err="1">
                <a:solidFill>
                  <a:srgbClr val="FF6600"/>
                </a:solidFill>
              </a:rPr>
              <a:t>Customer</a:t>
            </a:r>
            <a:r>
              <a:rPr lang="tr-TR" sz="4000" dirty="0">
                <a:solidFill>
                  <a:srgbClr val="FF6600"/>
                </a:solidFill>
              </a:rPr>
              <a:t> </a:t>
            </a:r>
            <a:r>
              <a:rPr lang="tr-TR" sz="4000" dirty="0" err="1">
                <a:solidFill>
                  <a:srgbClr val="FF6600"/>
                </a:solidFill>
              </a:rPr>
              <a:t>Capacities</a:t>
            </a:r>
            <a:endParaRPr lang="en-US" sz="4000" dirty="0">
              <a:solidFill>
                <a:srgbClr val="FF6600"/>
              </a:solidFill>
            </a:endParaRPr>
          </a:p>
        </p:txBody>
      </p:sp>
      <p:sp>
        <p:nvSpPr>
          <p:cNvPr id="8" name="Metin kutusu 7">
            <a:extLst>
              <a:ext uri="{FF2B5EF4-FFF2-40B4-BE49-F238E27FC236}">
                <a16:creationId xmlns:a16="http://schemas.microsoft.com/office/drawing/2014/main" id="{D92F4388-92CB-4DDD-B958-E256D2D24AB8}"/>
              </a:ext>
            </a:extLst>
          </p:cNvPr>
          <p:cNvSpPr txBox="1"/>
          <p:nvPr/>
        </p:nvSpPr>
        <p:spPr>
          <a:xfrm>
            <a:off x="1524001" y="5178722"/>
            <a:ext cx="5445760" cy="1477328"/>
          </a:xfrm>
          <a:prstGeom prst="rect">
            <a:avLst/>
          </a:prstGeom>
          <a:noFill/>
        </p:spPr>
        <p:txBody>
          <a:bodyPr wrap="square" rtlCol="0">
            <a:spAutoFit/>
          </a:bodyPr>
          <a:lstStyle/>
          <a:p>
            <a:r>
              <a:rPr lang="en-US" dirty="0"/>
              <a:t>This chart is another proof of the shrinking of the Cab market</a:t>
            </a:r>
            <a:r>
              <a:rPr lang="tr-TR" dirty="0"/>
              <a:t> </a:t>
            </a:r>
            <a:r>
              <a:rPr lang="tr-TR" dirty="0" err="1"/>
              <a:t>over</a:t>
            </a:r>
            <a:r>
              <a:rPr lang="tr-TR" dirty="0"/>
              <a:t> </a:t>
            </a:r>
            <a:r>
              <a:rPr lang="tr-TR" dirty="0" err="1"/>
              <a:t>last</a:t>
            </a:r>
            <a:r>
              <a:rPr lang="tr-TR" dirty="0"/>
              <a:t> </a:t>
            </a:r>
            <a:r>
              <a:rPr lang="tr-TR" dirty="0" err="1"/>
              <a:t>years</a:t>
            </a:r>
            <a:r>
              <a:rPr lang="en-US" dirty="0"/>
              <a:t>. For both companies, users number have decreased after 2017. However, when we consider two cabs. Yellow Cab is more dominant in the market</a:t>
            </a:r>
          </a:p>
        </p:txBody>
      </p:sp>
      <p:pic>
        <p:nvPicPr>
          <p:cNvPr id="10" name="Resim 9" descr="çizelge, pasta grafiği içeren bir resim&#10;&#10;Açıklama otomatik olarak oluşturuldu">
            <a:extLst>
              <a:ext uri="{FF2B5EF4-FFF2-40B4-BE49-F238E27FC236}">
                <a16:creationId xmlns:a16="http://schemas.microsoft.com/office/drawing/2014/main" id="{A3624B02-AB01-1880-F3B5-E76B9F1140BA}"/>
              </a:ext>
            </a:extLst>
          </p:cNvPr>
          <p:cNvPicPr>
            <a:picLocks noChangeAspect="1"/>
          </p:cNvPicPr>
          <p:nvPr/>
        </p:nvPicPr>
        <p:blipFill rotWithShape="1">
          <a:blip r:embed="rId3">
            <a:extLst>
              <a:ext uri="{28A0092B-C50C-407E-A947-70E740481C1C}">
                <a14:useLocalDpi xmlns:a14="http://schemas.microsoft.com/office/drawing/2010/main" val="0"/>
              </a:ext>
            </a:extLst>
          </a:blip>
          <a:srcRect l="32146" t="17536" r="37403" b="8916"/>
          <a:stretch/>
        </p:blipFill>
        <p:spPr>
          <a:xfrm>
            <a:off x="7945120" y="2346960"/>
            <a:ext cx="3413760" cy="3677920"/>
          </a:xfrm>
          <a:prstGeom prst="rect">
            <a:avLst/>
          </a:prstGeom>
        </p:spPr>
      </p:pic>
      <p:pic>
        <p:nvPicPr>
          <p:cNvPr id="11" name="Resim 10">
            <a:extLst>
              <a:ext uri="{FF2B5EF4-FFF2-40B4-BE49-F238E27FC236}">
                <a16:creationId xmlns:a16="http://schemas.microsoft.com/office/drawing/2014/main" id="{98FC50F0-10ED-F095-C676-B81C37F550F1}"/>
              </a:ext>
            </a:extLst>
          </p:cNvPr>
          <p:cNvPicPr>
            <a:picLocks noChangeAspect="1"/>
          </p:cNvPicPr>
          <p:nvPr/>
        </p:nvPicPr>
        <p:blipFill>
          <a:blip r:embed="rId4"/>
          <a:stretch>
            <a:fillRect/>
          </a:stretch>
        </p:blipFill>
        <p:spPr>
          <a:xfrm>
            <a:off x="-128158" y="5864266"/>
            <a:ext cx="1652159" cy="993734"/>
          </a:xfrm>
          <a:prstGeom prst="rect">
            <a:avLst/>
          </a:prstGeom>
        </p:spPr>
      </p:pic>
    </p:spTree>
    <p:extLst>
      <p:ext uri="{BB962C8B-B14F-4D97-AF65-F5344CB8AC3E}">
        <p14:creationId xmlns:p14="http://schemas.microsoft.com/office/powerpoint/2010/main" val="1246864370"/>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(2)</Template>
  <TotalTime>159</TotalTime>
  <Words>622</Words>
  <Application>Microsoft Office PowerPoint</Application>
  <PresentationFormat>Geniş ekran</PresentationFormat>
  <Paragraphs>56</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PowerPoint Sunusu</vt:lpstr>
      <vt:lpstr>   Agenda</vt:lpstr>
      <vt:lpstr>PowerPoint Sunusu</vt:lpstr>
      <vt:lpstr>Problem Statement</vt:lpstr>
      <vt:lpstr>Transaction data and customer data are important for examining the user profile and identifying the most profitable and stable customers for each company.   The city data also gave us the chance to examine the profit and number of users distribution of the companies over cities.</vt:lpstr>
      <vt:lpstr>To have better insight about our data, we cleaned, formatted and did some preprocessing in our datasets and also created new features that we will use in analysis further steps</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İREM AY</dc:creator>
  <cp:lastModifiedBy>İREM AY</cp:lastModifiedBy>
  <cp:revision>2</cp:revision>
  <dcterms:created xsi:type="dcterms:W3CDTF">2023-03-20T16:19:33Z</dcterms:created>
  <dcterms:modified xsi:type="dcterms:W3CDTF">2023-03-20T18:59:31Z</dcterms:modified>
</cp:coreProperties>
</file>