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94" autoAdjust="0"/>
    <p:restoredTop sz="96236" autoAdjust="0"/>
  </p:normalViewPr>
  <p:slideViewPr>
    <p:cSldViewPr snapToGrid="0">
      <p:cViewPr varScale="1">
        <p:scale>
          <a:sx n="120" d="100"/>
          <a:sy n="120" d="100"/>
        </p:scale>
        <p:origin x="8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F1A99-1150-4ED7-AC28-21D6AD8D2B6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EB8AED-21BD-463B-8C4D-CB1B6BF12E79}">
      <dgm:prSet/>
      <dgm:spPr/>
      <dgm:t>
        <a:bodyPr/>
        <a:lstStyle/>
        <a:p>
          <a:r>
            <a:rPr lang="en-US" b="1" dirty="0"/>
            <a:t>General Conversion Trend:</a:t>
          </a:r>
          <a:endParaRPr lang="en-US" dirty="0"/>
        </a:p>
      </dgm:t>
    </dgm:pt>
    <dgm:pt modelId="{9048B5F0-A414-4028-965D-2370A780E49C}" type="parTrans" cxnId="{8E62CA1A-CFA8-4C03-AC25-EF9F6B736446}">
      <dgm:prSet/>
      <dgm:spPr/>
      <dgm:t>
        <a:bodyPr/>
        <a:lstStyle/>
        <a:p>
          <a:endParaRPr lang="en-US"/>
        </a:p>
      </dgm:t>
    </dgm:pt>
    <dgm:pt modelId="{EE4E5EB1-01D3-43C3-8B66-B46785A8FBA8}" type="sibTrans" cxnId="{8E62CA1A-CFA8-4C03-AC25-EF9F6B736446}">
      <dgm:prSet/>
      <dgm:spPr/>
      <dgm:t>
        <a:bodyPr/>
        <a:lstStyle/>
        <a:p>
          <a:endParaRPr lang="en-US"/>
        </a:p>
      </dgm:t>
    </dgm:pt>
    <dgm:pt modelId="{D6E7DEF0-548A-4C3C-ACB6-95600E1BF395}">
      <dgm:prSet/>
      <dgm:spPr/>
      <dgm:t>
        <a:bodyPr/>
        <a:lstStyle/>
        <a:p>
          <a:pPr>
            <a:buNone/>
          </a:pPr>
          <a:r>
            <a:rPr lang="en-US" dirty="0"/>
            <a:t>	Throughout the year, conversion rates fluctuated, with a higher number of products successfully converting in February and July. This indicates that while some products experienced strong seasonal peaks, there is an opportunity to enhance conversions in the lower-performing months through targeted interventions.</a:t>
          </a:r>
        </a:p>
      </dgm:t>
    </dgm:pt>
    <dgm:pt modelId="{784C01D4-FF03-46BA-9C0F-F6F81F011E0F}" type="parTrans" cxnId="{B9AEF554-DAB6-4581-B62A-DAB9E16D10D0}">
      <dgm:prSet/>
      <dgm:spPr/>
      <dgm:t>
        <a:bodyPr/>
        <a:lstStyle/>
        <a:p>
          <a:endParaRPr lang="en-US"/>
        </a:p>
      </dgm:t>
    </dgm:pt>
    <dgm:pt modelId="{8121E3E1-548F-4913-B9CB-56EC19E4D4E9}" type="sibTrans" cxnId="{B9AEF554-DAB6-4581-B62A-DAB9E16D10D0}">
      <dgm:prSet/>
      <dgm:spPr/>
      <dgm:t>
        <a:bodyPr/>
        <a:lstStyle/>
        <a:p>
          <a:endParaRPr lang="en-US"/>
        </a:p>
      </dgm:t>
    </dgm:pt>
    <dgm:pt modelId="{4038A5DA-C79A-471A-B5DD-EFC25578A9DA}">
      <dgm:prSet/>
      <dgm:spPr/>
      <dgm:t>
        <a:bodyPr/>
        <a:lstStyle/>
        <a:p>
          <a:r>
            <a:rPr lang="en-US" b="1" dirty="0"/>
            <a:t>Lowest Conversion Month:</a:t>
          </a:r>
          <a:endParaRPr lang="en-US" dirty="0"/>
        </a:p>
      </dgm:t>
    </dgm:pt>
    <dgm:pt modelId="{8F258963-A317-431D-9573-9543D0CE71C4}" type="parTrans" cxnId="{3F878017-29FF-4DF6-9B23-2A98A4ABFD35}">
      <dgm:prSet/>
      <dgm:spPr/>
      <dgm:t>
        <a:bodyPr/>
        <a:lstStyle/>
        <a:p>
          <a:endParaRPr lang="en-US"/>
        </a:p>
      </dgm:t>
    </dgm:pt>
    <dgm:pt modelId="{AFF336F6-6F00-4D9D-A1CB-FA59B935A7F7}" type="sibTrans" cxnId="{3F878017-29FF-4DF6-9B23-2A98A4ABFD35}">
      <dgm:prSet/>
      <dgm:spPr/>
      <dgm:t>
        <a:bodyPr/>
        <a:lstStyle/>
        <a:p>
          <a:endParaRPr lang="en-US"/>
        </a:p>
      </dgm:t>
    </dgm:pt>
    <dgm:pt modelId="{798B156D-9F34-44AC-BA3D-F21E169B0CE4}">
      <dgm:prSet/>
      <dgm:spPr/>
      <dgm:t>
        <a:bodyPr/>
        <a:lstStyle/>
        <a:p>
          <a:pPr>
            <a:buNone/>
          </a:pPr>
          <a:r>
            <a:rPr lang="en-US" dirty="0"/>
            <a:t>	In May, the overall conversion rate was the lowest at 4.3%, with no specific products significantly contributing to the conversion success. This suggests a potential need to reevaluate marketing strategies or promotions during this period to enhance performance.</a:t>
          </a:r>
        </a:p>
      </dgm:t>
    </dgm:pt>
    <dgm:pt modelId="{477A8A06-E830-4627-A153-0822311E64EF}" type="parTrans" cxnId="{EFB24B4D-7063-4A39-ACE7-1F3EA5D7EB17}">
      <dgm:prSet/>
      <dgm:spPr/>
      <dgm:t>
        <a:bodyPr/>
        <a:lstStyle/>
        <a:p>
          <a:endParaRPr lang="en-US"/>
        </a:p>
      </dgm:t>
    </dgm:pt>
    <dgm:pt modelId="{F7370F10-3FF6-42DD-A0EF-961664DBDF62}" type="sibTrans" cxnId="{EFB24B4D-7063-4A39-ACE7-1F3EA5D7EB17}">
      <dgm:prSet/>
      <dgm:spPr/>
      <dgm:t>
        <a:bodyPr/>
        <a:lstStyle/>
        <a:p>
          <a:endParaRPr lang="en-US"/>
        </a:p>
      </dgm:t>
    </dgm:pt>
    <dgm:pt modelId="{7F67D0FB-C915-4248-B293-EC30814A57D3}">
      <dgm:prSet/>
      <dgm:spPr/>
      <dgm:t>
        <a:bodyPr/>
        <a:lstStyle/>
        <a:p>
          <a:r>
            <a:rPr lang="en-US" b="1" dirty="0"/>
            <a:t>Highest Conversion Rates:</a:t>
          </a:r>
          <a:endParaRPr lang="en-US" dirty="0"/>
        </a:p>
      </dgm:t>
    </dgm:pt>
    <dgm:pt modelId="{88141C0D-25EB-4C0E-A537-B89793E3863A}" type="parTrans" cxnId="{BF815E9C-411E-452A-A34B-2F3A5EAFEB13}">
      <dgm:prSet/>
      <dgm:spPr/>
      <dgm:t>
        <a:bodyPr/>
        <a:lstStyle/>
        <a:p>
          <a:endParaRPr lang="en-US"/>
        </a:p>
      </dgm:t>
    </dgm:pt>
    <dgm:pt modelId="{F7D2890A-9FF8-4939-9697-DAEDB17E2B6F}" type="sibTrans" cxnId="{BF815E9C-411E-452A-A34B-2F3A5EAFEB13}">
      <dgm:prSet/>
      <dgm:spPr/>
      <dgm:t>
        <a:bodyPr/>
        <a:lstStyle/>
        <a:p>
          <a:endParaRPr lang="en-US"/>
        </a:p>
      </dgm:t>
    </dgm:pt>
    <dgm:pt modelId="{C89219C5-90F5-4E1D-9940-55D7FB177E74}">
      <dgm:prSet/>
      <dgm:spPr/>
      <dgm:t>
        <a:bodyPr/>
        <a:lstStyle/>
        <a:p>
          <a:pPr>
            <a:buNone/>
          </a:pPr>
          <a:r>
            <a:rPr lang="en-US" dirty="0"/>
            <a:t>	January had the highest overall conversion rate at 18.5%, significantly driven by the Ski Boots, which achieved an impressive 150% conversion rate. This indicates a robust start to the year, likely fueled by seasonal demand and effective marketing strategies.</a:t>
          </a:r>
        </a:p>
      </dgm:t>
    </dgm:pt>
    <dgm:pt modelId="{EDBBE6C0-F611-4569-850E-EEE2DB07E568}" type="parTrans" cxnId="{586A34BE-C2A3-4AFB-A225-D92870300A19}">
      <dgm:prSet/>
      <dgm:spPr/>
      <dgm:t>
        <a:bodyPr/>
        <a:lstStyle/>
        <a:p>
          <a:endParaRPr lang="en-US"/>
        </a:p>
      </dgm:t>
    </dgm:pt>
    <dgm:pt modelId="{D813E46F-82BB-4BAE-8184-1DDDF363F0AD}" type="sibTrans" cxnId="{586A34BE-C2A3-4AFB-A225-D92870300A19}">
      <dgm:prSet/>
      <dgm:spPr/>
      <dgm:t>
        <a:bodyPr/>
        <a:lstStyle/>
        <a:p>
          <a:endParaRPr lang="en-US"/>
        </a:p>
      </dgm:t>
    </dgm:pt>
    <dgm:pt modelId="{FCDC336A-FD76-D14E-92F1-0DD3243ABF2B}" type="pres">
      <dgm:prSet presAssocID="{603F1A99-1150-4ED7-AC28-21D6AD8D2B6F}" presName="Name0" presStyleCnt="0">
        <dgm:presLayoutVars>
          <dgm:dir/>
          <dgm:animLvl val="lvl"/>
          <dgm:resizeHandles val="exact"/>
        </dgm:presLayoutVars>
      </dgm:prSet>
      <dgm:spPr/>
    </dgm:pt>
    <dgm:pt modelId="{A710A3AC-01D0-4140-9143-EB375E0FFBEF}" type="pres">
      <dgm:prSet presAssocID="{40EB8AED-21BD-463B-8C4D-CB1B6BF12E79}" presName="linNode" presStyleCnt="0"/>
      <dgm:spPr/>
    </dgm:pt>
    <dgm:pt modelId="{23180ECE-207E-414D-B515-187DA8B5748D}" type="pres">
      <dgm:prSet presAssocID="{40EB8AED-21BD-463B-8C4D-CB1B6BF12E79}" presName="parentText" presStyleLbl="node1" presStyleIdx="0" presStyleCnt="3">
        <dgm:presLayoutVars>
          <dgm:chMax val="1"/>
          <dgm:bulletEnabled val="1"/>
        </dgm:presLayoutVars>
      </dgm:prSet>
      <dgm:spPr/>
    </dgm:pt>
    <dgm:pt modelId="{043B25ED-6533-B84B-9282-B2C3EE87122D}" type="pres">
      <dgm:prSet presAssocID="{40EB8AED-21BD-463B-8C4D-CB1B6BF12E79}" presName="descendantText" presStyleLbl="alignAccFollowNode1" presStyleIdx="0" presStyleCnt="3">
        <dgm:presLayoutVars>
          <dgm:bulletEnabled val="1"/>
        </dgm:presLayoutVars>
      </dgm:prSet>
      <dgm:spPr/>
    </dgm:pt>
    <dgm:pt modelId="{6B2E933F-7DE8-2247-9DD7-288B3375D601}" type="pres">
      <dgm:prSet presAssocID="{EE4E5EB1-01D3-43C3-8B66-B46785A8FBA8}" presName="sp" presStyleCnt="0"/>
      <dgm:spPr/>
    </dgm:pt>
    <dgm:pt modelId="{11BBB823-BC85-4C49-BCDA-2EB22C3034FC}" type="pres">
      <dgm:prSet presAssocID="{4038A5DA-C79A-471A-B5DD-EFC25578A9DA}" presName="linNode" presStyleCnt="0"/>
      <dgm:spPr/>
    </dgm:pt>
    <dgm:pt modelId="{BC47AE7A-9288-0C48-9C3C-9AEDB202F0C6}" type="pres">
      <dgm:prSet presAssocID="{4038A5DA-C79A-471A-B5DD-EFC25578A9DA}" presName="parentText" presStyleLbl="node1" presStyleIdx="1" presStyleCnt="3">
        <dgm:presLayoutVars>
          <dgm:chMax val="1"/>
          <dgm:bulletEnabled val="1"/>
        </dgm:presLayoutVars>
      </dgm:prSet>
      <dgm:spPr/>
    </dgm:pt>
    <dgm:pt modelId="{69F7DAD4-5495-1B4E-A312-15B46DDF2991}" type="pres">
      <dgm:prSet presAssocID="{4038A5DA-C79A-471A-B5DD-EFC25578A9DA}" presName="descendantText" presStyleLbl="alignAccFollowNode1" presStyleIdx="1" presStyleCnt="3">
        <dgm:presLayoutVars>
          <dgm:bulletEnabled val="1"/>
        </dgm:presLayoutVars>
      </dgm:prSet>
      <dgm:spPr/>
    </dgm:pt>
    <dgm:pt modelId="{EA35083B-C4EE-E748-9942-5B8D15F13071}" type="pres">
      <dgm:prSet presAssocID="{AFF336F6-6F00-4D9D-A1CB-FA59B935A7F7}" presName="sp" presStyleCnt="0"/>
      <dgm:spPr/>
    </dgm:pt>
    <dgm:pt modelId="{6F70104C-B5E5-9643-A944-C8263651FF32}" type="pres">
      <dgm:prSet presAssocID="{7F67D0FB-C915-4248-B293-EC30814A57D3}" presName="linNode" presStyleCnt="0"/>
      <dgm:spPr/>
    </dgm:pt>
    <dgm:pt modelId="{41692BB2-FD75-3244-AAC1-D3A9AB12EBA8}" type="pres">
      <dgm:prSet presAssocID="{7F67D0FB-C915-4248-B293-EC30814A57D3}" presName="parentText" presStyleLbl="node1" presStyleIdx="2" presStyleCnt="3">
        <dgm:presLayoutVars>
          <dgm:chMax val="1"/>
          <dgm:bulletEnabled val="1"/>
        </dgm:presLayoutVars>
      </dgm:prSet>
      <dgm:spPr/>
    </dgm:pt>
    <dgm:pt modelId="{1D2179A3-FE82-5F49-B6D4-74644831359D}" type="pres">
      <dgm:prSet presAssocID="{7F67D0FB-C915-4248-B293-EC30814A57D3}" presName="descendantText" presStyleLbl="alignAccFollowNode1" presStyleIdx="2" presStyleCnt="3">
        <dgm:presLayoutVars>
          <dgm:bulletEnabled val="1"/>
        </dgm:presLayoutVars>
      </dgm:prSet>
      <dgm:spPr/>
    </dgm:pt>
  </dgm:ptLst>
  <dgm:cxnLst>
    <dgm:cxn modelId="{913E4E08-7BDA-0147-B2B1-E75E08870D7C}" type="presOf" srcId="{603F1A99-1150-4ED7-AC28-21D6AD8D2B6F}" destId="{FCDC336A-FD76-D14E-92F1-0DD3243ABF2B}" srcOrd="0" destOrd="0" presId="urn:microsoft.com/office/officeart/2005/8/layout/vList5"/>
    <dgm:cxn modelId="{3F878017-29FF-4DF6-9B23-2A98A4ABFD35}" srcId="{603F1A99-1150-4ED7-AC28-21D6AD8D2B6F}" destId="{4038A5DA-C79A-471A-B5DD-EFC25578A9DA}" srcOrd="1" destOrd="0" parTransId="{8F258963-A317-431D-9573-9543D0CE71C4}" sibTransId="{AFF336F6-6F00-4D9D-A1CB-FA59B935A7F7}"/>
    <dgm:cxn modelId="{8E62CA1A-CFA8-4C03-AC25-EF9F6B736446}" srcId="{603F1A99-1150-4ED7-AC28-21D6AD8D2B6F}" destId="{40EB8AED-21BD-463B-8C4D-CB1B6BF12E79}" srcOrd="0" destOrd="0" parTransId="{9048B5F0-A414-4028-965D-2370A780E49C}" sibTransId="{EE4E5EB1-01D3-43C3-8B66-B46785A8FBA8}"/>
    <dgm:cxn modelId="{D3D2F34B-855C-9C41-886C-4D64A81D8DFC}" type="presOf" srcId="{7F67D0FB-C915-4248-B293-EC30814A57D3}" destId="{41692BB2-FD75-3244-AAC1-D3A9AB12EBA8}" srcOrd="0" destOrd="0" presId="urn:microsoft.com/office/officeart/2005/8/layout/vList5"/>
    <dgm:cxn modelId="{EFB24B4D-7063-4A39-ACE7-1F3EA5D7EB17}" srcId="{4038A5DA-C79A-471A-B5DD-EFC25578A9DA}" destId="{798B156D-9F34-44AC-BA3D-F21E169B0CE4}" srcOrd="0" destOrd="0" parTransId="{477A8A06-E830-4627-A153-0822311E64EF}" sibTransId="{F7370F10-3FF6-42DD-A0EF-961664DBDF62}"/>
    <dgm:cxn modelId="{76127A54-3D5F-404B-A028-F117E33CD145}" type="presOf" srcId="{D6E7DEF0-548A-4C3C-ACB6-95600E1BF395}" destId="{043B25ED-6533-B84B-9282-B2C3EE87122D}" srcOrd="0" destOrd="0" presId="urn:microsoft.com/office/officeart/2005/8/layout/vList5"/>
    <dgm:cxn modelId="{B9AEF554-DAB6-4581-B62A-DAB9E16D10D0}" srcId="{40EB8AED-21BD-463B-8C4D-CB1B6BF12E79}" destId="{D6E7DEF0-548A-4C3C-ACB6-95600E1BF395}" srcOrd="0" destOrd="0" parTransId="{784C01D4-FF03-46BA-9C0F-F6F81F011E0F}" sibTransId="{8121E3E1-548F-4913-B9CB-56EC19E4D4E9}"/>
    <dgm:cxn modelId="{8CE2A77E-A516-5946-9A72-470EC4BAEAAF}" type="presOf" srcId="{4038A5DA-C79A-471A-B5DD-EFC25578A9DA}" destId="{BC47AE7A-9288-0C48-9C3C-9AEDB202F0C6}" srcOrd="0" destOrd="0" presId="urn:microsoft.com/office/officeart/2005/8/layout/vList5"/>
    <dgm:cxn modelId="{BF815E9C-411E-452A-A34B-2F3A5EAFEB13}" srcId="{603F1A99-1150-4ED7-AC28-21D6AD8D2B6F}" destId="{7F67D0FB-C915-4248-B293-EC30814A57D3}" srcOrd="2" destOrd="0" parTransId="{88141C0D-25EB-4C0E-A537-B89793E3863A}" sibTransId="{F7D2890A-9FF8-4939-9697-DAEDB17E2B6F}"/>
    <dgm:cxn modelId="{D12BCCA6-ADD6-114E-A78A-6933BD351606}" type="presOf" srcId="{C89219C5-90F5-4E1D-9940-55D7FB177E74}" destId="{1D2179A3-FE82-5F49-B6D4-74644831359D}" srcOrd="0" destOrd="0" presId="urn:microsoft.com/office/officeart/2005/8/layout/vList5"/>
    <dgm:cxn modelId="{586A34BE-C2A3-4AFB-A225-D92870300A19}" srcId="{7F67D0FB-C915-4248-B293-EC30814A57D3}" destId="{C89219C5-90F5-4E1D-9940-55D7FB177E74}" srcOrd="0" destOrd="0" parTransId="{EDBBE6C0-F611-4569-850E-EEE2DB07E568}" sibTransId="{D813E46F-82BB-4BAE-8184-1DDDF363F0AD}"/>
    <dgm:cxn modelId="{D6E3F5C4-5608-BC4C-8AB0-35BF0A8A0FDF}" type="presOf" srcId="{798B156D-9F34-44AC-BA3D-F21E169B0CE4}" destId="{69F7DAD4-5495-1B4E-A312-15B46DDF2991}" srcOrd="0" destOrd="0" presId="urn:microsoft.com/office/officeart/2005/8/layout/vList5"/>
    <dgm:cxn modelId="{8FC660CE-4098-6345-81F0-3C4D5BF0BC28}" type="presOf" srcId="{40EB8AED-21BD-463B-8C4D-CB1B6BF12E79}" destId="{23180ECE-207E-414D-B515-187DA8B5748D}" srcOrd="0" destOrd="0" presId="urn:microsoft.com/office/officeart/2005/8/layout/vList5"/>
    <dgm:cxn modelId="{C8A711FF-8087-D44A-8B54-F971AEC05C6D}" type="presParOf" srcId="{FCDC336A-FD76-D14E-92F1-0DD3243ABF2B}" destId="{A710A3AC-01D0-4140-9143-EB375E0FFBEF}" srcOrd="0" destOrd="0" presId="urn:microsoft.com/office/officeart/2005/8/layout/vList5"/>
    <dgm:cxn modelId="{418D499F-DA1B-1046-8C45-7A8CAF07BD50}" type="presParOf" srcId="{A710A3AC-01D0-4140-9143-EB375E0FFBEF}" destId="{23180ECE-207E-414D-B515-187DA8B5748D}" srcOrd="0" destOrd="0" presId="urn:microsoft.com/office/officeart/2005/8/layout/vList5"/>
    <dgm:cxn modelId="{D737EE66-6B83-F248-AE6F-1C08F27846ED}" type="presParOf" srcId="{A710A3AC-01D0-4140-9143-EB375E0FFBEF}" destId="{043B25ED-6533-B84B-9282-B2C3EE87122D}" srcOrd="1" destOrd="0" presId="urn:microsoft.com/office/officeart/2005/8/layout/vList5"/>
    <dgm:cxn modelId="{F86E2C49-1497-1342-B14E-474D00F2F43B}" type="presParOf" srcId="{FCDC336A-FD76-D14E-92F1-0DD3243ABF2B}" destId="{6B2E933F-7DE8-2247-9DD7-288B3375D601}" srcOrd="1" destOrd="0" presId="urn:microsoft.com/office/officeart/2005/8/layout/vList5"/>
    <dgm:cxn modelId="{4BA47006-79F2-C848-B625-BE0CE262589F}" type="presParOf" srcId="{FCDC336A-FD76-D14E-92F1-0DD3243ABF2B}" destId="{11BBB823-BC85-4C49-BCDA-2EB22C3034FC}" srcOrd="2" destOrd="0" presId="urn:microsoft.com/office/officeart/2005/8/layout/vList5"/>
    <dgm:cxn modelId="{FC02625F-44FD-5844-B5C9-A9910A8C0D51}" type="presParOf" srcId="{11BBB823-BC85-4C49-BCDA-2EB22C3034FC}" destId="{BC47AE7A-9288-0C48-9C3C-9AEDB202F0C6}" srcOrd="0" destOrd="0" presId="urn:microsoft.com/office/officeart/2005/8/layout/vList5"/>
    <dgm:cxn modelId="{75F1D384-DBA8-4246-BD0A-8F783A6DE5F4}" type="presParOf" srcId="{11BBB823-BC85-4C49-BCDA-2EB22C3034FC}" destId="{69F7DAD4-5495-1B4E-A312-15B46DDF2991}" srcOrd="1" destOrd="0" presId="urn:microsoft.com/office/officeart/2005/8/layout/vList5"/>
    <dgm:cxn modelId="{C906683A-CF81-8F4D-9805-CF28FA4B4D8D}" type="presParOf" srcId="{FCDC336A-FD76-D14E-92F1-0DD3243ABF2B}" destId="{EA35083B-C4EE-E748-9942-5B8D15F13071}" srcOrd="3" destOrd="0" presId="urn:microsoft.com/office/officeart/2005/8/layout/vList5"/>
    <dgm:cxn modelId="{0CAAF984-5CC9-5C48-98D2-C3241F95A4C9}" type="presParOf" srcId="{FCDC336A-FD76-D14E-92F1-0DD3243ABF2B}" destId="{6F70104C-B5E5-9643-A944-C8263651FF32}" srcOrd="4" destOrd="0" presId="urn:microsoft.com/office/officeart/2005/8/layout/vList5"/>
    <dgm:cxn modelId="{D0DEC824-1C9D-494A-96B1-5115CD13F5B1}" type="presParOf" srcId="{6F70104C-B5E5-9643-A944-C8263651FF32}" destId="{41692BB2-FD75-3244-AAC1-D3A9AB12EBA8}" srcOrd="0" destOrd="0" presId="urn:microsoft.com/office/officeart/2005/8/layout/vList5"/>
    <dgm:cxn modelId="{105636E3-DA8E-8B46-92E2-6130ADB61ABC}" type="presParOf" srcId="{6F70104C-B5E5-9643-A944-C8263651FF32}" destId="{1D2179A3-FE82-5F49-B6D4-74644831359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F1A99-1150-4ED7-AC28-21D6AD8D2B6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EB8AED-21BD-463B-8C4D-CB1B6BF12E79}">
      <dgm:prSet/>
      <dgm:spPr/>
      <dgm:t>
        <a:bodyPr/>
        <a:lstStyle/>
        <a:p>
          <a:r>
            <a:rPr lang="en-US" b="1" dirty="0"/>
            <a:t>Declining Views:</a:t>
          </a:r>
          <a:endParaRPr lang="en-US" dirty="0"/>
        </a:p>
      </dgm:t>
    </dgm:pt>
    <dgm:pt modelId="{9048B5F0-A414-4028-965D-2370A780E49C}" type="parTrans" cxnId="{8E62CA1A-CFA8-4C03-AC25-EF9F6B736446}">
      <dgm:prSet/>
      <dgm:spPr/>
      <dgm:t>
        <a:bodyPr/>
        <a:lstStyle/>
        <a:p>
          <a:endParaRPr lang="en-US"/>
        </a:p>
      </dgm:t>
    </dgm:pt>
    <dgm:pt modelId="{EE4E5EB1-01D3-43C3-8B66-B46785A8FBA8}" type="sibTrans" cxnId="{8E62CA1A-CFA8-4C03-AC25-EF9F6B736446}">
      <dgm:prSet/>
      <dgm:spPr/>
      <dgm:t>
        <a:bodyPr/>
        <a:lstStyle/>
        <a:p>
          <a:endParaRPr lang="en-US"/>
        </a:p>
      </dgm:t>
    </dgm:pt>
    <dgm:pt modelId="{D6E7DEF0-548A-4C3C-ACB6-95600E1BF395}">
      <dgm:prSet/>
      <dgm:spPr/>
      <dgm:t>
        <a:bodyPr/>
        <a:lstStyle/>
        <a:p>
          <a:pPr>
            <a:buNone/>
          </a:pPr>
          <a:r>
            <a:rPr lang="en-US" dirty="0"/>
            <a:t>	Views peaked in February and July, but declined from August onward, indicating reduced audience engagement in the latter half of the year.</a:t>
          </a:r>
        </a:p>
      </dgm:t>
    </dgm:pt>
    <dgm:pt modelId="{784C01D4-FF03-46BA-9C0F-F6F81F011E0F}" type="parTrans" cxnId="{B9AEF554-DAB6-4581-B62A-DAB9E16D10D0}">
      <dgm:prSet/>
      <dgm:spPr/>
      <dgm:t>
        <a:bodyPr/>
        <a:lstStyle/>
        <a:p>
          <a:endParaRPr lang="en-US"/>
        </a:p>
      </dgm:t>
    </dgm:pt>
    <dgm:pt modelId="{8121E3E1-548F-4913-B9CB-56EC19E4D4E9}" type="sibTrans" cxnId="{B9AEF554-DAB6-4581-B62A-DAB9E16D10D0}">
      <dgm:prSet/>
      <dgm:spPr/>
      <dgm:t>
        <a:bodyPr/>
        <a:lstStyle/>
        <a:p>
          <a:endParaRPr lang="en-US"/>
        </a:p>
      </dgm:t>
    </dgm:pt>
    <dgm:pt modelId="{4038A5DA-C79A-471A-B5DD-EFC25578A9DA}">
      <dgm:prSet/>
      <dgm:spPr/>
      <dgm:t>
        <a:bodyPr/>
        <a:lstStyle/>
        <a:p>
          <a:r>
            <a:rPr lang="en-US" b="1"/>
            <a:t>Low Interaction Rates:</a:t>
          </a:r>
          <a:endParaRPr lang="en-US"/>
        </a:p>
      </dgm:t>
    </dgm:pt>
    <dgm:pt modelId="{8F258963-A317-431D-9573-9543D0CE71C4}" type="parTrans" cxnId="{3F878017-29FF-4DF6-9B23-2A98A4ABFD35}">
      <dgm:prSet/>
      <dgm:spPr/>
      <dgm:t>
        <a:bodyPr/>
        <a:lstStyle/>
        <a:p>
          <a:endParaRPr lang="en-US"/>
        </a:p>
      </dgm:t>
    </dgm:pt>
    <dgm:pt modelId="{AFF336F6-6F00-4D9D-A1CB-FA59B935A7F7}" type="sibTrans" cxnId="{3F878017-29FF-4DF6-9B23-2A98A4ABFD35}">
      <dgm:prSet/>
      <dgm:spPr/>
      <dgm:t>
        <a:bodyPr/>
        <a:lstStyle/>
        <a:p>
          <a:endParaRPr lang="en-US"/>
        </a:p>
      </dgm:t>
    </dgm:pt>
    <dgm:pt modelId="{798B156D-9F34-44AC-BA3D-F21E169B0CE4}">
      <dgm:prSet/>
      <dgm:spPr/>
      <dgm:t>
        <a:bodyPr/>
        <a:lstStyle/>
        <a:p>
          <a:pPr>
            <a:buNone/>
          </a:pPr>
          <a:r>
            <a:rPr lang="en-US" dirty="0"/>
            <a:t>	Clicks and likes remained consistently low in comparison to views, indicating a need for more engaging content or stronger calls to action.</a:t>
          </a:r>
        </a:p>
      </dgm:t>
    </dgm:pt>
    <dgm:pt modelId="{477A8A06-E830-4627-A153-0822311E64EF}" type="parTrans" cxnId="{EFB24B4D-7063-4A39-ACE7-1F3EA5D7EB17}">
      <dgm:prSet/>
      <dgm:spPr/>
      <dgm:t>
        <a:bodyPr/>
        <a:lstStyle/>
        <a:p>
          <a:endParaRPr lang="en-US"/>
        </a:p>
      </dgm:t>
    </dgm:pt>
    <dgm:pt modelId="{F7370F10-3FF6-42DD-A0EF-961664DBDF62}" type="sibTrans" cxnId="{EFB24B4D-7063-4A39-ACE7-1F3EA5D7EB17}">
      <dgm:prSet/>
      <dgm:spPr/>
      <dgm:t>
        <a:bodyPr/>
        <a:lstStyle/>
        <a:p>
          <a:endParaRPr lang="en-US"/>
        </a:p>
      </dgm:t>
    </dgm:pt>
    <dgm:pt modelId="{7F67D0FB-C915-4248-B293-EC30814A57D3}">
      <dgm:prSet/>
      <dgm:spPr/>
      <dgm:t>
        <a:bodyPr/>
        <a:lstStyle/>
        <a:p>
          <a:r>
            <a:rPr lang="en-US" b="1"/>
            <a:t>Content Type Performance:</a:t>
          </a:r>
          <a:endParaRPr lang="en-US"/>
        </a:p>
      </dgm:t>
    </dgm:pt>
    <dgm:pt modelId="{88141C0D-25EB-4C0E-A537-B89793E3863A}" type="parTrans" cxnId="{BF815E9C-411E-452A-A34B-2F3A5EAFEB13}">
      <dgm:prSet/>
      <dgm:spPr/>
      <dgm:t>
        <a:bodyPr/>
        <a:lstStyle/>
        <a:p>
          <a:endParaRPr lang="en-US"/>
        </a:p>
      </dgm:t>
    </dgm:pt>
    <dgm:pt modelId="{F7D2890A-9FF8-4939-9697-DAEDB17E2B6F}" type="sibTrans" cxnId="{BF815E9C-411E-452A-A34B-2F3A5EAFEB13}">
      <dgm:prSet/>
      <dgm:spPr/>
      <dgm:t>
        <a:bodyPr/>
        <a:lstStyle/>
        <a:p>
          <a:endParaRPr lang="en-US"/>
        </a:p>
      </dgm:t>
    </dgm:pt>
    <dgm:pt modelId="{C89219C5-90F5-4E1D-9940-55D7FB177E74}">
      <dgm:prSet/>
      <dgm:spPr/>
      <dgm:t>
        <a:bodyPr/>
        <a:lstStyle/>
        <a:p>
          <a:pPr>
            <a:buNone/>
          </a:pPr>
          <a:r>
            <a:rPr lang="en-US" dirty="0"/>
            <a:t>	Blog content generated the highest views, particularly in April and July, while social media and video content maintained consistent but slightly lower engagement levels.</a:t>
          </a:r>
        </a:p>
      </dgm:t>
    </dgm:pt>
    <dgm:pt modelId="{EDBBE6C0-F611-4569-850E-EEE2DB07E568}" type="parTrans" cxnId="{586A34BE-C2A3-4AFB-A225-D92870300A19}">
      <dgm:prSet/>
      <dgm:spPr/>
      <dgm:t>
        <a:bodyPr/>
        <a:lstStyle/>
        <a:p>
          <a:endParaRPr lang="en-US"/>
        </a:p>
      </dgm:t>
    </dgm:pt>
    <dgm:pt modelId="{D813E46F-82BB-4BAE-8184-1DDDF363F0AD}" type="sibTrans" cxnId="{586A34BE-C2A3-4AFB-A225-D92870300A19}">
      <dgm:prSet/>
      <dgm:spPr/>
      <dgm:t>
        <a:bodyPr/>
        <a:lstStyle/>
        <a:p>
          <a:endParaRPr lang="en-US"/>
        </a:p>
      </dgm:t>
    </dgm:pt>
    <dgm:pt modelId="{FCDC336A-FD76-D14E-92F1-0DD3243ABF2B}" type="pres">
      <dgm:prSet presAssocID="{603F1A99-1150-4ED7-AC28-21D6AD8D2B6F}" presName="Name0" presStyleCnt="0">
        <dgm:presLayoutVars>
          <dgm:dir/>
          <dgm:animLvl val="lvl"/>
          <dgm:resizeHandles val="exact"/>
        </dgm:presLayoutVars>
      </dgm:prSet>
      <dgm:spPr/>
    </dgm:pt>
    <dgm:pt modelId="{A710A3AC-01D0-4140-9143-EB375E0FFBEF}" type="pres">
      <dgm:prSet presAssocID="{40EB8AED-21BD-463B-8C4D-CB1B6BF12E79}" presName="linNode" presStyleCnt="0"/>
      <dgm:spPr/>
    </dgm:pt>
    <dgm:pt modelId="{23180ECE-207E-414D-B515-187DA8B5748D}" type="pres">
      <dgm:prSet presAssocID="{40EB8AED-21BD-463B-8C4D-CB1B6BF12E79}" presName="parentText" presStyleLbl="node1" presStyleIdx="0" presStyleCnt="3">
        <dgm:presLayoutVars>
          <dgm:chMax val="1"/>
          <dgm:bulletEnabled val="1"/>
        </dgm:presLayoutVars>
      </dgm:prSet>
      <dgm:spPr/>
    </dgm:pt>
    <dgm:pt modelId="{043B25ED-6533-B84B-9282-B2C3EE87122D}" type="pres">
      <dgm:prSet presAssocID="{40EB8AED-21BD-463B-8C4D-CB1B6BF12E79}" presName="descendantText" presStyleLbl="alignAccFollowNode1" presStyleIdx="0" presStyleCnt="3">
        <dgm:presLayoutVars>
          <dgm:bulletEnabled val="1"/>
        </dgm:presLayoutVars>
      </dgm:prSet>
      <dgm:spPr/>
    </dgm:pt>
    <dgm:pt modelId="{6B2E933F-7DE8-2247-9DD7-288B3375D601}" type="pres">
      <dgm:prSet presAssocID="{EE4E5EB1-01D3-43C3-8B66-B46785A8FBA8}" presName="sp" presStyleCnt="0"/>
      <dgm:spPr/>
    </dgm:pt>
    <dgm:pt modelId="{11BBB823-BC85-4C49-BCDA-2EB22C3034FC}" type="pres">
      <dgm:prSet presAssocID="{4038A5DA-C79A-471A-B5DD-EFC25578A9DA}" presName="linNode" presStyleCnt="0"/>
      <dgm:spPr/>
    </dgm:pt>
    <dgm:pt modelId="{BC47AE7A-9288-0C48-9C3C-9AEDB202F0C6}" type="pres">
      <dgm:prSet presAssocID="{4038A5DA-C79A-471A-B5DD-EFC25578A9DA}" presName="parentText" presStyleLbl="node1" presStyleIdx="1" presStyleCnt="3">
        <dgm:presLayoutVars>
          <dgm:chMax val="1"/>
          <dgm:bulletEnabled val="1"/>
        </dgm:presLayoutVars>
      </dgm:prSet>
      <dgm:spPr/>
    </dgm:pt>
    <dgm:pt modelId="{69F7DAD4-5495-1B4E-A312-15B46DDF2991}" type="pres">
      <dgm:prSet presAssocID="{4038A5DA-C79A-471A-B5DD-EFC25578A9DA}" presName="descendantText" presStyleLbl="alignAccFollowNode1" presStyleIdx="1" presStyleCnt="3">
        <dgm:presLayoutVars>
          <dgm:bulletEnabled val="1"/>
        </dgm:presLayoutVars>
      </dgm:prSet>
      <dgm:spPr/>
    </dgm:pt>
    <dgm:pt modelId="{EA35083B-C4EE-E748-9942-5B8D15F13071}" type="pres">
      <dgm:prSet presAssocID="{AFF336F6-6F00-4D9D-A1CB-FA59B935A7F7}" presName="sp" presStyleCnt="0"/>
      <dgm:spPr/>
    </dgm:pt>
    <dgm:pt modelId="{6F70104C-B5E5-9643-A944-C8263651FF32}" type="pres">
      <dgm:prSet presAssocID="{7F67D0FB-C915-4248-B293-EC30814A57D3}" presName="linNode" presStyleCnt="0"/>
      <dgm:spPr/>
    </dgm:pt>
    <dgm:pt modelId="{41692BB2-FD75-3244-AAC1-D3A9AB12EBA8}" type="pres">
      <dgm:prSet presAssocID="{7F67D0FB-C915-4248-B293-EC30814A57D3}" presName="parentText" presStyleLbl="node1" presStyleIdx="2" presStyleCnt="3">
        <dgm:presLayoutVars>
          <dgm:chMax val="1"/>
          <dgm:bulletEnabled val="1"/>
        </dgm:presLayoutVars>
      </dgm:prSet>
      <dgm:spPr/>
    </dgm:pt>
    <dgm:pt modelId="{1D2179A3-FE82-5F49-B6D4-74644831359D}" type="pres">
      <dgm:prSet presAssocID="{7F67D0FB-C915-4248-B293-EC30814A57D3}" presName="descendantText" presStyleLbl="alignAccFollowNode1" presStyleIdx="2" presStyleCnt="3">
        <dgm:presLayoutVars>
          <dgm:bulletEnabled val="1"/>
        </dgm:presLayoutVars>
      </dgm:prSet>
      <dgm:spPr/>
    </dgm:pt>
  </dgm:ptLst>
  <dgm:cxnLst>
    <dgm:cxn modelId="{913E4E08-7BDA-0147-B2B1-E75E08870D7C}" type="presOf" srcId="{603F1A99-1150-4ED7-AC28-21D6AD8D2B6F}" destId="{FCDC336A-FD76-D14E-92F1-0DD3243ABF2B}" srcOrd="0" destOrd="0" presId="urn:microsoft.com/office/officeart/2005/8/layout/vList5"/>
    <dgm:cxn modelId="{3F878017-29FF-4DF6-9B23-2A98A4ABFD35}" srcId="{603F1A99-1150-4ED7-AC28-21D6AD8D2B6F}" destId="{4038A5DA-C79A-471A-B5DD-EFC25578A9DA}" srcOrd="1" destOrd="0" parTransId="{8F258963-A317-431D-9573-9543D0CE71C4}" sibTransId="{AFF336F6-6F00-4D9D-A1CB-FA59B935A7F7}"/>
    <dgm:cxn modelId="{8E62CA1A-CFA8-4C03-AC25-EF9F6B736446}" srcId="{603F1A99-1150-4ED7-AC28-21D6AD8D2B6F}" destId="{40EB8AED-21BD-463B-8C4D-CB1B6BF12E79}" srcOrd="0" destOrd="0" parTransId="{9048B5F0-A414-4028-965D-2370A780E49C}" sibTransId="{EE4E5EB1-01D3-43C3-8B66-B46785A8FBA8}"/>
    <dgm:cxn modelId="{D3D2F34B-855C-9C41-886C-4D64A81D8DFC}" type="presOf" srcId="{7F67D0FB-C915-4248-B293-EC30814A57D3}" destId="{41692BB2-FD75-3244-AAC1-D3A9AB12EBA8}" srcOrd="0" destOrd="0" presId="urn:microsoft.com/office/officeart/2005/8/layout/vList5"/>
    <dgm:cxn modelId="{EFB24B4D-7063-4A39-ACE7-1F3EA5D7EB17}" srcId="{4038A5DA-C79A-471A-B5DD-EFC25578A9DA}" destId="{798B156D-9F34-44AC-BA3D-F21E169B0CE4}" srcOrd="0" destOrd="0" parTransId="{477A8A06-E830-4627-A153-0822311E64EF}" sibTransId="{F7370F10-3FF6-42DD-A0EF-961664DBDF62}"/>
    <dgm:cxn modelId="{76127A54-3D5F-404B-A028-F117E33CD145}" type="presOf" srcId="{D6E7DEF0-548A-4C3C-ACB6-95600E1BF395}" destId="{043B25ED-6533-B84B-9282-B2C3EE87122D}" srcOrd="0" destOrd="0" presId="urn:microsoft.com/office/officeart/2005/8/layout/vList5"/>
    <dgm:cxn modelId="{B9AEF554-DAB6-4581-B62A-DAB9E16D10D0}" srcId="{40EB8AED-21BD-463B-8C4D-CB1B6BF12E79}" destId="{D6E7DEF0-548A-4C3C-ACB6-95600E1BF395}" srcOrd="0" destOrd="0" parTransId="{784C01D4-FF03-46BA-9C0F-F6F81F011E0F}" sibTransId="{8121E3E1-548F-4913-B9CB-56EC19E4D4E9}"/>
    <dgm:cxn modelId="{8CE2A77E-A516-5946-9A72-470EC4BAEAAF}" type="presOf" srcId="{4038A5DA-C79A-471A-B5DD-EFC25578A9DA}" destId="{BC47AE7A-9288-0C48-9C3C-9AEDB202F0C6}" srcOrd="0" destOrd="0" presId="urn:microsoft.com/office/officeart/2005/8/layout/vList5"/>
    <dgm:cxn modelId="{BF815E9C-411E-452A-A34B-2F3A5EAFEB13}" srcId="{603F1A99-1150-4ED7-AC28-21D6AD8D2B6F}" destId="{7F67D0FB-C915-4248-B293-EC30814A57D3}" srcOrd="2" destOrd="0" parTransId="{88141C0D-25EB-4C0E-A537-B89793E3863A}" sibTransId="{F7D2890A-9FF8-4939-9697-DAEDB17E2B6F}"/>
    <dgm:cxn modelId="{D12BCCA6-ADD6-114E-A78A-6933BD351606}" type="presOf" srcId="{C89219C5-90F5-4E1D-9940-55D7FB177E74}" destId="{1D2179A3-FE82-5F49-B6D4-74644831359D}" srcOrd="0" destOrd="0" presId="urn:microsoft.com/office/officeart/2005/8/layout/vList5"/>
    <dgm:cxn modelId="{586A34BE-C2A3-4AFB-A225-D92870300A19}" srcId="{7F67D0FB-C915-4248-B293-EC30814A57D3}" destId="{C89219C5-90F5-4E1D-9940-55D7FB177E74}" srcOrd="0" destOrd="0" parTransId="{EDBBE6C0-F611-4569-850E-EEE2DB07E568}" sibTransId="{D813E46F-82BB-4BAE-8184-1DDDF363F0AD}"/>
    <dgm:cxn modelId="{D6E3F5C4-5608-BC4C-8AB0-35BF0A8A0FDF}" type="presOf" srcId="{798B156D-9F34-44AC-BA3D-F21E169B0CE4}" destId="{69F7DAD4-5495-1B4E-A312-15B46DDF2991}" srcOrd="0" destOrd="0" presId="urn:microsoft.com/office/officeart/2005/8/layout/vList5"/>
    <dgm:cxn modelId="{8FC660CE-4098-6345-81F0-3C4D5BF0BC28}" type="presOf" srcId="{40EB8AED-21BD-463B-8C4D-CB1B6BF12E79}" destId="{23180ECE-207E-414D-B515-187DA8B5748D}" srcOrd="0" destOrd="0" presId="urn:microsoft.com/office/officeart/2005/8/layout/vList5"/>
    <dgm:cxn modelId="{C8A711FF-8087-D44A-8B54-F971AEC05C6D}" type="presParOf" srcId="{FCDC336A-FD76-D14E-92F1-0DD3243ABF2B}" destId="{A710A3AC-01D0-4140-9143-EB375E0FFBEF}" srcOrd="0" destOrd="0" presId="urn:microsoft.com/office/officeart/2005/8/layout/vList5"/>
    <dgm:cxn modelId="{418D499F-DA1B-1046-8C45-7A8CAF07BD50}" type="presParOf" srcId="{A710A3AC-01D0-4140-9143-EB375E0FFBEF}" destId="{23180ECE-207E-414D-B515-187DA8B5748D}" srcOrd="0" destOrd="0" presId="urn:microsoft.com/office/officeart/2005/8/layout/vList5"/>
    <dgm:cxn modelId="{D737EE66-6B83-F248-AE6F-1C08F27846ED}" type="presParOf" srcId="{A710A3AC-01D0-4140-9143-EB375E0FFBEF}" destId="{043B25ED-6533-B84B-9282-B2C3EE87122D}" srcOrd="1" destOrd="0" presId="urn:microsoft.com/office/officeart/2005/8/layout/vList5"/>
    <dgm:cxn modelId="{F86E2C49-1497-1342-B14E-474D00F2F43B}" type="presParOf" srcId="{FCDC336A-FD76-D14E-92F1-0DD3243ABF2B}" destId="{6B2E933F-7DE8-2247-9DD7-288B3375D601}" srcOrd="1" destOrd="0" presId="urn:microsoft.com/office/officeart/2005/8/layout/vList5"/>
    <dgm:cxn modelId="{4BA47006-79F2-C848-B625-BE0CE262589F}" type="presParOf" srcId="{FCDC336A-FD76-D14E-92F1-0DD3243ABF2B}" destId="{11BBB823-BC85-4C49-BCDA-2EB22C3034FC}" srcOrd="2" destOrd="0" presId="urn:microsoft.com/office/officeart/2005/8/layout/vList5"/>
    <dgm:cxn modelId="{FC02625F-44FD-5844-B5C9-A9910A8C0D51}" type="presParOf" srcId="{11BBB823-BC85-4C49-BCDA-2EB22C3034FC}" destId="{BC47AE7A-9288-0C48-9C3C-9AEDB202F0C6}" srcOrd="0" destOrd="0" presId="urn:microsoft.com/office/officeart/2005/8/layout/vList5"/>
    <dgm:cxn modelId="{75F1D384-DBA8-4246-BD0A-8F783A6DE5F4}" type="presParOf" srcId="{11BBB823-BC85-4C49-BCDA-2EB22C3034FC}" destId="{69F7DAD4-5495-1B4E-A312-15B46DDF2991}" srcOrd="1" destOrd="0" presId="urn:microsoft.com/office/officeart/2005/8/layout/vList5"/>
    <dgm:cxn modelId="{C906683A-CF81-8F4D-9805-CF28FA4B4D8D}" type="presParOf" srcId="{FCDC336A-FD76-D14E-92F1-0DD3243ABF2B}" destId="{EA35083B-C4EE-E748-9942-5B8D15F13071}" srcOrd="3" destOrd="0" presId="urn:microsoft.com/office/officeart/2005/8/layout/vList5"/>
    <dgm:cxn modelId="{0CAAF984-5CC9-5C48-98D2-C3241F95A4C9}" type="presParOf" srcId="{FCDC336A-FD76-D14E-92F1-0DD3243ABF2B}" destId="{6F70104C-B5E5-9643-A944-C8263651FF32}" srcOrd="4" destOrd="0" presId="urn:microsoft.com/office/officeart/2005/8/layout/vList5"/>
    <dgm:cxn modelId="{D0DEC824-1C9D-494A-96B1-5115CD13F5B1}" type="presParOf" srcId="{6F70104C-B5E5-9643-A944-C8263651FF32}" destId="{41692BB2-FD75-3244-AAC1-D3A9AB12EBA8}" srcOrd="0" destOrd="0" presId="urn:microsoft.com/office/officeart/2005/8/layout/vList5"/>
    <dgm:cxn modelId="{105636E3-DA8E-8B46-92E2-6130ADB61ABC}" type="presParOf" srcId="{6F70104C-B5E5-9643-A944-C8263651FF32}" destId="{1D2179A3-FE82-5F49-B6D4-74644831359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F1A99-1150-4ED7-AC28-21D6AD8D2B6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EB8AED-21BD-463B-8C4D-CB1B6BF12E79}">
      <dgm:prSet/>
      <dgm:spPr/>
      <dgm:t>
        <a:bodyPr/>
        <a:lstStyle/>
        <a:p>
          <a:r>
            <a:rPr lang="en-US" b="1" dirty="0"/>
            <a:t>Customer Ratings Distribution:</a:t>
          </a:r>
          <a:endParaRPr lang="en-US" dirty="0"/>
        </a:p>
      </dgm:t>
    </dgm:pt>
    <dgm:pt modelId="{9048B5F0-A414-4028-965D-2370A780E49C}" type="parTrans" cxnId="{8E62CA1A-CFA8-4C03-AC25-EF9F6B736446}">
      <dgm:prSet/>
      <dgm:spPr/>
      <dgm:t>
        <a:bodyPr/>
        <a:lstStyle/>
        <a:p>
          <a:endParaRPr lang="en-US"/>
        </a:p>
      </dgm:t>
    </dgm:pt>
    <dgm:pt modelId="{EE4E5EB1-01D3-43C3-8B66-B46785A8FBA8}" type="sibTrans" cxnId="{8E62CA1A-CFA8-4C03-AC25-EF9F6B736446}">
      <dgm:prSet/>
      <dgm:spPr/>
      <dgm:t>
        <a:bodyPr/>
        <a:lstStyle/>
        <a:p>
          <a:endParaRPr lang="en-US"/>
        </a:p>
      </dgm:t>
    </dgm:pt>
    <dgm:pt modelId="{D6E7DEF0-548A-4C3C-ACB6-95600E1BF395}">
      <dgm:prSet/>
      <dgm:spPr/>
      <dgm:t>
        <a:bodyPr/>
        <a:lstStyle/>
        <a:p>
          <a:pPr>
            <a:buNone/>
          </a:pPr>
          <a:r>
            <a:rPr lang="en-US" dirty="0"/>
            <a:t>	Most customer reviews are positive, with 140 reviews giving 4 stars and 135 reviews giving 5 stars. In contrast, lower ratings (1-2 stars) represent a smaller portion: there are 26 reviews with 1 star and 57 reviews with 2 stars. Overall, the feedback is predominantly favorable.</a:t>
          </a:r>
        </a:p>
      </dgm:t>
    </dgm:pt>
    <dgm:pt modelId="{784C01D4-FF03-46BA-9C0F-F6F81F011E0F}" type="parTrans" cxnId="{B9AEF554-DAB6-4581-B62A-DAB9E16D10D0}">
      <dgm:prSet/>
      <dgm:spPr/>
      <dgm:t>
        <a:bodyPr/>
        <a:lstStyle/>
        <a:p>
          <a:endParaRPr lang="en-US"/>
        </a:p>
      </dgm:t>
    </dgm:pt>
    <dgm:pt modelId="{8121E3E1-548F-4913-B9CB-56EC19E4D4E9}" type="sibTrans" cxnId="{B9AEF554-DAB6-4581-B62A-DAB9E16D10D0}">
      <dgm:prSet/>
      <dgm:spPr/>
      <dgm:t>
        <a:bodyPr/>
        <a:lstStyle/>
        <a:p>
          <a:endParaRPr lang="en-US"/>
        </a:p>
      </dgm:t>
    </dgm:pt>
    <dgm:pt modelId="{4038A5DA-C79A-471A-B5DD-EFC25578A9DA}">
      <dgm:prSet/>
      <dgm:spPr/>
      <dgm:t>
        <a:bodyPr/>
        <a:lstStyle/>
        <a:p>
          <a:r>
            <a:rPr lang="en-US" b="1" dirty="0"/>
            <a:t>Sentiment Analysis:</a:t>
          </a:r>
          <a:endParaRPr lang="en-US" dirty="0"/>
        </a:p>
      </dgm:t>
    </dgm:pt>
    <dgm:pt modelId="{8F258963-A317-431D-9573-9543D0CE71C4}" type="parTrans" cxnId="{3F878017-29FF-4DF6-9B23-2A98A4ABFD35}">
      <dgm:prSet/>
      <dgm:spPr/>
      <dgm:t>
        <a:bodyPr/>
        <a:lstStyle/>
        <a:p>
          <a:endParaRPr lang="en-US"/>
        </a:p>
      </dgm:t>
    </dgm:pt>
    <dgm:pt modelId="{AFF336F6-6F00-4D9D-A1CB-FA59B935A7F7}" type="sibTrans" cxnId="{3F878017-29FF-4DF6-9B23-2A98A4ABFD35}">
      <dgm:prSet/>
      <dgm:spPr/>
      <dgm:t>
        <a:bodyPr/>
        <a:lstStyle/>
        <a:p>
          <a:endParaRPr lang="en-US"/>
        </a:p>
      </dgm:t>
    </dgm:pt>
    <dgm:pt modelId="{798B156D-9F34-44AC-BA3D-F21E169B0CE4}">
      <dgm:prSet/>
      <dgm:spPr/>
      <dgm:t>
        <a:bodyPr/>
        <a:lstStyle/>
        <a:p>
          <a:pPr>
            <a:buNone/>
          </a:pPr>
          <a:r>
            <a:rPr lang="en-US" dirty="0"/>
            <a:t>	Positive sentiment prevails with 275 reviews, indicating a generally satisfied customer base. Negative sentiment appears in 82 reviews, with fewer mixed and neutral sentiments, suggesting areas for improvement but overall strong customer approval.</a:t>
          </a:r>
        </a:p>
      </dgm:t>
    </dgm:pt>
    <dgm:pt modelId="{477A8A06-E830-4627-A153-0822311E64EF}" type="parTrans" cxnId="{EFB24B4D-7063-4A39-ACE7-1F3EA5D7EB17}">
      <dgm:prSet/>
      <dgm:spPr/>
      <dgm:t>
        <a:bodyPr/>
        <a:lstStyle/>
        <a:p>
          <a:endParaRPr lang="en-US"/>
        </a:p>
      </dgm:t>
    </dgm:pt>
    <dgm:pt modelId="{F7370F10-3FF6-42DD-A0EF-961664DBDF62}" type="sibTrans" cxnId="{EFB24B4D-7063-4A39-ACE7-1F3EA5D7EB17}">
      <dgm:prSet/>
      <dgm:spPr/>
      <dgm:t>
        <a:bodyPr/>
        <a:lstStyle/>
        <a:p>
          <a:endParaRPr lang="en-US"/>
        </a:p>
      </dgm:t>
    </dgm:pt>
    <dgm:pt modelId="{7F67D0FB-C915-4248-B293-EC30814A57D3}">
      <dgm:prSet/>
      <dgm:spPr/>
      <dgm:t>
        <a:bodyPr/>
        <a:lstStyle/>
        <a:p>
          <a:r>
            <a:rPr lang="en-US" b="1" dirty="0"/>
            <a:t>Opportunity for Improvement:</a:t>
          </a:r>
          <a:endParaRPr lang="en-US" dirty="0"/>
        </a:p>
      </dgm:t>
    </dgm:pt>
    <dgm:pt modelId="{88141C0D-25EB-4C0E-A537-B89793E3863A}" type="parTrans" cxnId="{BF815E9C-411E-452A-A34B-2F3A5EAFEB13}">
      <dgm:prSet/>
      <dgm:spPr/>
      <dgm:t>
        <a:bodyPr/>
        <a:lstStyle/>
        <a:p>
          <a:endParaRPr lang="en-US"/>
        </a:p>
      </dgm:t>
    </dgm:pt>
    <dgm:pt modelId="{F7D2890A-9FF8-4939-9697-DAEDB17E2B6F}" type="sibTrans" cxnId="{BF815E9C-411E-452A-A34B-2F3A5EAFEB13}">
      <dgm:prSet/>
      <dgm:spPr/>
      <dgm:t>
        <a:bodyPr/>
        <a:lstStyle/>
        <a:p>
          <a:endParaRPr lang="en-US"/>
        </a:p>
      </dgm:t>
    </dgm:pt>
    <dgm:pt modelId="{C89219C5-90F5-4E1D-9940-55D7FB177E74}">
      <dgm:prSet/>
      <dgm:spPr/>
      <dgm:t>
        <a:bodyPr/>
        <a:lstStyle/>
        <a:p>
          <a:pPr>
            <a:buNone/>
          </a:pPr>
          <a:r>
            <a:rPr lang="en-US" dirty="0"/>
            <a:t>	The existence of mixed positive and negative sentiments indicates opportunities to transform these mixed experiences into more distinctly positive ones, which could enhance overall ratings. By addressing the specific concerns present in mixed reviews, customer satisfaction could be improved.</a:t>
          </a:r>
        </a:p>
      </dgm:t>
    </dgm:pt>
    <dgm:pt modelId="{EDBBE6C0-F611-4569-850E-EEE2DB07E568}" type="parTrans" cxnId="{586A34BE-C2A3-4AFB-A225-D92870300A19}">
      <dgm:prSet/>
      <dgm:spPr/>
      <dgm:t>
        <a:bodyPr/>
        <a:lstStyle/>
        <a:p>
          <a:endParaRPr lang="en-US"/>
        </a:p>
      </dgm:t>
    </dgm:pt>
    <dgm:pt modelId="{D813E46F-82BB-4BAE-8184-1DDDF363F0AD}" type="sibTrans" cxnId="{586A34BE-C2A3-4AFB-A225-D92870300A19}">
      <dgm:prSet/>
      <dgm:spPr/>
      <dgm:t>
        <a:bodyPr/>
        <a:lstStyle/>
        <a:p>
          <a:endParaRPr lang="en-US"/>
        </a:p>
      </dgm:t>
    </dgm:pt>
    <dgm:pt modelId="{FCDC336A-FD76-D14E-92F1-0DD3243ABF2B}" type="pres">
      <dgm:prSet presAssocID="{603F1A99-1150-4ED7-AC28-21D6AD8D2B6F}" presName="Name0" presStyleCnt="0">
        <dgm:presLayoutVars>
          <dgm:dir/>
          <dgm:animLvl val="lvl"/>
          <dgm:resizeHandles val="exact"/>
        </dgm:presLayoutVars>
      </dgm:prSet>
      <dgm:spPr/>
    </dgm:pt>
    <dgm:pt modelId="{A710A3AC-01D0-4140-9143-EB375E0FFBEF}" type="pres">
      <dgm:prSet presAssocID="{40EB8AED-21BD-463B-8C4D-CB1B6BF12E79}" presName="linNode" presStyleCnt="0"/>
      <dgm:spPr/>
    </dgm:pt>
    <dgm:pt modelId="{23180ECE-207E-414D-B515-187DA8B5748D}" type="pres">
      <dgm:prSet presAssocID="{40EB8AED-21BD-463B-8C4D-CB1B6BF12E79}" presName="parentText" presStyleLbl="node1" presStyleIdx="0" presStyleCnt="3">
        <dgm:presLayoutVars>
          <dgm:chMax val="1"/>
          <dgm:bulletEnabled val="1"/>
        </dgm:presLayoutVars>
      </dgm:prSet>
      <dgm:spPr/>
    </dgm:pt>
    <dgm:pt modelId="{043B25ED-6533-B84B-9282-B2C3EE87122D}" type="pres">
      <dgm:prSet presAssocID="{40EB8AED-21BD-463B-8C4D-CB1B6BF12E79}" presName="descendantText" presStyleLbl="alignAccFollowNode1" presStyleIdx="0" presStyleCnt="3">
        <dgm:presLayoutVars>
          <dgm:bulletEnabled val="1"/>
        </dgm:presLayoutVars>
      </dgm:prSet>
      <dgm:spPr/>
    </dgm:pt>
    <dgm:pt modelId="{6B2E933F-7DE8-2247-9DD7-288B3375D601}" type="pres">
      <dgm:prSet presAssocID="{EE4E5EB1-01D3-43C3-8B66-B46785A8FBA8}" presName="sp" presStyleCnt="0"/>
      <dgm:spPr/>
    </dgm:pt>
    <dgm:pt modelId="{11BBB823-BC85-4C49-BCDA-2EB22C3034FC}" type="pres">
      <dgm:prSet presAssocID="{4038A5DA-C79A-471A-B5DD-EFC25578A9DA}" presName="linNode" presStyleCnt="0"/>
      <dgm:spPr/>
    </dgm:pt>
    <dgm:pt modelId="{BC47AE7A-9288-0C48-9C3C-9AEDB202F0C6}" type="pres">
      <dgm:prSet presAssocID="{4038A5DA-C79A-471A-B5DD-EFC25578A9DA}" presName="parentText" presStyleLbl="node1" presStyleIdx="1" presStyleCnt="3">
        <dgm:presLayoutVars>
          <dgm:chMax val="1"/>
          <dgm:bulletEnabled val="1"/>
        </dgm:presLayoutVars>
      </dgm:prSet>
      <dgm:spPr/>
    </dgm:pt>
    <dgm:pt modelId="{69F7DAD4-5495-1B4E-A312-15B46DDF2991}" type="pres">
      <dgm:prSet presAssocID="{4038A5DA-C79A-471A-B5DD-EFC25578A9DA}" presName="descendantText" presStyleLbl="alignAccFollowNode1" presStyleIdx="1" presStyleCnt="3">
        <dgm:presLayoutVars>
          <dgm:bulletEnabled val="1"/>
        </dgm:presLayoutVars>
      </dgm:prSet>
      <dgm:spPr/>
    </dgm:pt>
    <dgm:pt modelId="{EA35083B-C4EE-E748-9942-5B8D15F13071}" type="pres">
      <dgm:prSet presAssocID="{AFF336F6-6F00-4D9D-A1CB-FA59B935A7F7}" presName="sp" presStyleCnt="0"/>
      <dgm:spPr/>
    </dgm:pt>
    <dgm:pt modelId="{6F70104C-B5E5-9643-A944-C8263651FF32}" type="pres">
      <dgm:prSet presAssocID="{7F67D0FB-C915-4248-B293-EC30814A57D3}" presName="linNode" presStyleCnt="0"/>
      <dgm:spPr/>
    </dgm:pt>
    <dgm:pt modelId="{41692BB2-FD75-3244-AAC1-D3A9AB12EBA8}" type="pres">
      <dgm:prSet presAssocID="{7F67D0FB-C915-4248-B293-EC30814A57D3}" presName="parentText" presStyleLbl="node1" presStyleIdx="2" presStyleCnt="3">
        <dgm:presLayoutVars>
          <dgm:chMax val="1"/>
          <dgm:bulletEnabled val="1"/>
        </dgm:presLayoutVars>
      </dgm:prSet>
      <dgm:spPr/>
    </dgm:pt>
    <dgm:pt modelId="{1D2179A3-FE82-5F49-B6D4-74644831359D}" type="pres">
      <dgm:prSet presAssocID="{7F67D0FB-C915-4248-B293-EC30814A57D3}" presName="descendantText" presStyleLbl="alignAccFollowNode1" presStyleIdx="2" presStyleCnt="3">
        <dgm:presLayoutVars>
          <dgm:bulletEnabled val="1"/>
        </dgm:presLayoutVars>
      </dgm:prSet>
      <dgm:spPr/>
    </dgm:pt>
  </dgm:ptLst>
  <dgm:cxnLst>
    <dgm:cxn modelId="{913E4E08-7BDA-0147-B2B1-E75E08870D7C}" type="presOf" srcId="{603F1A99-1150-4ED7-AC28-21D6AD8D2B6F}" destId="{FCDC336A-FD76-D14E-92F1-0DD3243ABF2B}" srcOrd="0" destOrd="0" presId="urn:microsoft.com/office/officeart/2005/8/layout/vList5"/>
    <dgm:cxn modelId="{3F878017-29FF-4DF6-9B23-2A98A4ABFD35}" srcId="{603F1A99-1150-4ED7-AC28-21D6AD8D2B6F}" destId="{4038A5DA-C79A-471A-B5DD-EFC25578A9DA}" srcOrd="1" destOrd="0" parTransId="{8F258963-A317-431D-9573-9543D0CE71C4}" sibTransId="{AFF336F6-6F00-4D9D-A1CB-FA59B935A7F7}"/>
    <dgm:cxn modelId="{8E62CA1A-CFA8-4C03-AC25-EF9F6B736446}" srcId="{603F1A99-1150-4ED7-AC28-21D6AD8D2B6F}" destId="{40EB8AED-21BD-463B-8C4D-CB1B6BF12E79}" srcOrd="0" destOrd="0" parTransId="{9048B5F0-A414-4028-965D-2370A780E49C}" sibTransId="{EE4E5EB1-01D3-43C3-8B66-B46785A8FBA8}"/>
    <dgm:cxn modelId="{D3D2F34B-855C-9C41-886C-4D64A81D8DFC}" type="presOf" srcId="{7F67D0FB-C915-4248-B293-EC30814A57D3}" destId="{41692BB2-FD75-3244-AAC1-D3A9AB12EBA8}" srcOrd="0" destOrd="0" presId="urn:microsoft.com/office/officeart/2005/8/layout/vList5"/>
    <dgm:cxn modelId="{EFB24B4D-7063-4A39-ACE7-1F3EA5D7EB17}" srcId="{4038A5DA-C79A-471A-B5DD-EFC25578A9DA}" destId="{798B156D-9F34-44AC-BA3D-F21E169B0CE4}" srcOrd="0" destOrd="0" parTransId="{477A8A06-E830-4627-A153-0822311E64EF}" sibTransId="{F7370F10-3FF6-42DD-A0EF-961664DBDF62}"/>
    <dgm:cxn modelId="{76127A54-3D5F-404B-A028-F117E33CD145}" type="presOf" srcId="{D6E7DEF0-548A-4C3C-ACB6-95600E1BF395}" destId="{043B25ED-6533-B84B-9282-B2C3EE87122D}" srcOrd="0" destOrd="0" presId="urn:microsoft.com/office/officeart/2005/8/layout/vList5"/>
    <dgm:cxn modelId="{B9AEF554-DAB6-4581-B62A-DAB9E16D10D0}" srcId="{40EB8AED-21BD-463B-8C4D-CB1B6BF12E79}" destId="{D6E7DEF0-548A-4C3C-ACB6-95600E1BF395}" srcOrd="0" destOrd="0" parTransId="{784C01D4-FF03-46BA-9C0F-F6F81F011E0F}" sibTransId="{8121E3E1-548F-4913-B9CB-56EC19E4D4E9}"/>
    <dgm:cxn modelId="{8CE2A77E-A516-5946-9A72-470EC4BAEAAF}" type="presOf" srcId="{4038A5DA-C79A-471A-B5DD-EFC25578A9DA}" destId="{BC47AE7A-9288-0C48-9C3C-9AEDB202F0C6}" srcOrd="0" destOrd="0" presId="urn:microsoft.com/office/officeart/2005/8/layout/vList5"/>
    <dgm:cxn modelId="{BF815E9C-411E-452A-A34B-2F3A5EAFEB13}" srcId="{603F1A99-1150-4ED7-AC28-21D6AD8D2B6F}" destId="{7F67D0FB-C915-4248-B293-EC30814A57D3}" srcOrd="2" destOrd="0" parTransId="{88141C0D-25EB-4C0E-A537-B89793E3863A}" sibTransId="{F7D2890A-9FF8-4939-9697-DAEDB17E2B6F}"/>
    <dgm:cxn modelId="{D12BCCA6-ADD6-114E-A78A-6933BD351606}" type="presOf" srcId="{C89219C5-90F5-4E1D-9940-55D7FB177E74}" destId="{1D2179A3-FE82-5F49-B6D4-74644831359D}" srcOrd="0" destOrd="0" presId="urn:microsoft.com/office/officeart/2005/8/layout/vList5"/>
    <dgm:cxn modelId="{586A34BE-C2A3-4AFB-A225-D92870300A19}" srcId="{7F67D0FB-C915-4248-B293-EC30814A57D3}" destId="{C89219C5-90F5-4E1D-9940-55D7FB177E74}" srcOrd="0" destOrd="0" parTransId="{EDBBE6C0-F611-4569-850E-EEE2DB07E568}" sibTransId="{D813E46F-82BB-4BAE-8184-1DDDF363F0AD}"/>
    <dgm:cxn modelId="{D6E3F5C4-5608-BC4C-8AB0-35BF0A8A0FDF}" type="presOf" srcId="{798B156D-9F34-44AC-BA3D-F21E169B0CE4}" destId="{69F7DAD4-5495-1B4E-A312-15B46DDF2991}" srcOrd="0" destOrd="0" presId="urn:microsoft.com/office/officeart/2005/8/layout/vList5"/>
    <dgm:cxn modelId="{8FC660CE-4098-6345-81F0-3C4D5BF0BC28}" type="presOf" srcId="{40EB8AED-21BD-463B-8C4D-CB1B6BF12E79}" destId="{23180ECE-207E-414D-B515-187DA8B5748D}" srcOrd="0" destOrd="0" presId="urn:microsoft.com/office/officeart/2005/8/layout/vList5"/>
    <dgm:cxn modelId="{C8A711FF-8087-D44A-8B54-F971AEC05C6D}" type="presParOf" srcId="{FCDC336A-FD76-D14E-92F1-0DD3243ABF2B}" destId="{A710A3AC-01D0-4140-9143-EB375E0FFBEF}" srcOrd="0" destOrd="0" presId="urn:microsoft.com/office/officeart/2005/8/layout/vList5"/>
    <dgm:cxn modelId="{418D499F-DA1B-1046-8C45-7A8CAF07BD50}" type="presParOf" srcId="{A710A3AC-01D0-4140-9143-EB375E0FFBEF}" destId="{23180ECE-207E-414D-B515-187DA8B5748D}" srcOrd="0" destOrd="0" presId="urn:microsoft.com/office/officeart/2005/8/layout/vList5"/>
    <dgm:cxn modelId="{D737EE66-6B83-F248-AE6F-1C08F27846ED}" type="presParOf" srcId="{A710A3AC-01D0-4140-9143-EB375E0FFBEF}" destId="{043B25ED-6533-B84B-9282-B2C3EE87122D}" srcOrd="1" destOrd="0" presId="urn:microsoft.com/office/officeart/2005/8/layout/vList5"/>
    <dgm:cxn modelId="{F86E2C49-1497-1342-B14E-474D00F2F43B}" type="presParOf" srcId="{FCDC336A-FD76-D14E-92F1-0DD3243ABF2B}" destId="{6B2E933F-7DE8-2247-9DD7-288B3375D601}" srcOrd="1" destOrd="0" presId="urn:microsoft.com/office/officeart/2005/8/layout/vList5"/>
    <dgm:cxn modelId="{4BA47006-79F2-C848-B625-BE0CE262589F}" type="presParOf" srcId="{FCDC336A-FD76-D14E-92F1-0DD3243ABF2B}" destId="{11BBB823-BC85-4C49-BCDA-2EB22C3034FC}" srcOrd="2" destOrd="0" presId="urn:microsoft.com/office/officeart/2005/8/layout/vList5"/>
    <dgm:cxn modelId="{FC02625F-44FD-5844-B5C9-A9910A8C0D51}" type="presParOf" srcId="{11BBB823-BC85-4C49-BCDA-2EB22C3034FC}" destId="{BC47AE7A-9288-0C48-9C3C-9AEDB202F0C6}" srcOrd="0" destOrd="0" presId="urn:microsoft.com/office/officeart/2005/8/layout/vList5"/>
    <dgm:cxn modelId="{75F1D384-DBA8-4246-BD0A-8F783A6DE5F4}" type="presParOf" srcId="{11BBB823-BC85-4C49-BCDA-2EB22C3034FC}" destId="{69F7DAD4-5495-1B4E-A312-15B46DDF2991}" srcOrd="1" destOrd="0" presId="urn:microsoft.com/office/officeart/2005/8/layout/vList5"/>
    <dgm:cxn modelId="{C906683A-CF81-8F4D-9805-CF28FA4B4D8D}" type="presParOf" srcId="{FCDC336A-FD76-D14E-92F1-0DD3243ABF2B}" destId="{EA35083B-C4EE-E748-9942-5B8D15F13071}" srcOrd="3" destOrd="0" presId="urn:microsoft.com/office/officeart/2005/8/layout/vList5"/>
    <dgm:cxn modelId="{0CAAF984-5CC9-5C48-98D2-C3241F95A4C9}" type="presParOf" srcId="{FCDC336A-FD76-D14E-92F1-0DD3243ABF2B}" destId="{6F70104C-B5E5-9643-A944-C8263651FF32}" srcOrd="4" destOrd="0" presId="urn:microsoft.com/office/officeart/2005/8/layout/vList5"/>
    <dgm:cxn modelId="{D0DEC824-1C9D-494A-96B1-5115CD13F5B1}" type="presParOf" srcId="{6F70104C-B5E5-9643-A944-C8263651FF32}" destId="{41692BB2-FD75-3244-AAC1-D3A9AB12EBA8}" srcOrd="0" destOrd="0" presId="urn:microsoft.com/office/officeart/2005/8/layout/vList5"/>
    <dgm:cxn modelId="{105636E3-DA8E-8B46-92E2-6130ADB61ABC}" type="presParOf" srcId="{6F70104C-B5E5-9643-A944-C8263651FF32}" destId="{1D2179A3-FE82-5F49-B6D4-74644831359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CA1B9F-055D-4E84-AA4C-88FA7D30C85A}"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AFEE7D5-0D82-455A-9EFB-FA622D553B69}">
      <dgm:prSet/>
      <dgm:spPr/>
      <dgm:t>
        <a:bodyPr/>
        <a:lstStyle/>
        <a:p>
          <a:pPr>
            <a:lnSpc>
              <a:spcPct val="100000"/>
            </a:lnSpc>
            <a:defRPr b="1"/>
          </a:pPr>
          <a:r>
            <a:rPr lang="en-US" b="1"/>
            <a:t>Increase Conversion Rates:</a:t>
          </a:r>
          <a:endParaRPr lang="en-US"/>
        </a:p>
      </dgm:t>
    </dgm:pt>
    <dgm:pt modelId="{E67518E8-A67B-41D5-A0A7-12B66BFE44C3}" type="parTrans" cxnId="{61F6A706-B20E-4F8E-8435-8165CE3C0489}">
      <dgm:prSet/>
      <dgm:spPr/>
      <dgm:t>
        <a:bodyPr/>
        <a:lstStyle/>
        <a:p>
          <a:endParaRPr lang="en-US"/>
        </a:p>
      </dgm:t>
    </dgm:pt>
    <dgm:pt modelId="{41494469-3069-42BD-A53A-F75F732A10B4}" type="sibTrans" cxnId="{61F6A706-B20E-4F8E-8435-8165CE3C0489}">
      <dgm:prSet/>
      <dgm:spPr/>
      <dgm:t>
        <a:bodyPr/>
        <a:lstStyle/>
        <a:p>
          <a:endParaRPr lang="en-US"/>
        </a:p>
      </dgm:t>
    </dgm:pt>
    <dgm:pt modelId="{273C7621-EF30-4336-96A0-A9C635987B8C}">
      <dgm:prSet/>
      <dgm:spPr/>
      <dgm:t>
        <a:bodyPr/>
        <a:lstStyle/>
        <a:p>
          <a:pPr>
            <a:lnSpc>
              <a:spcPct val="100000"/>
            </a:lnSpc>
          </a:pPr>
          <a:r>
            <a:rPr lang="en-US" b="1"/>
            <a:t>Goal: </a:t>
          </a:r>
          <a:r>
            <a:rPr lang="en-US"/>
            <a:t>Identify factors impacting the conversion rate and provide recommendations to improve it.</a:t>
          </a:r>
        </a:p>
      </dgm:t>
    </dgm:pt>
    <dgm:pt modelId="{61B5D1DA-F4E9-4BD9-9E3D-6294A61258ED}" type="parTrans" cxnId="{189DD607-759A-4A34-90DF-48058CB929F3}">
      <dgm:prSet/>
      <dgm:spPr/>
      <dgm:t>
        <a:bodyPr/>
        <a:lstStyle/>
        <a:p>
          <a:endParaRPr lang="en-US"/>
        </a:p>
      </dgm:t>
    </dgm:pt>
    <dgm:pt modelId="{31C1F5D2-9E0E-4722-A553-F22A29A2DA9B}" type="sibTrans" cxnId="{189DD607-759A-4A34-90DF-48058CB929F3}">
      <dgm:prSet/>
      <dgm:spPr/>
      <dgm:t>
        <a:bodyPr/>
        <a:lstStyle/>
        <a:p>
          <a:endParaRPr lang="en-US"/>
        </a:p>
      </dgm:t>
    </dgm:pt>
    <dgm:pt modelId="{24AB875B-1F21-4649-B654-4990E24729DD}">
      <dgm:prSet/>
      <dgm:spPr/>
      <dgm:t>
        <a:bodyPr/>
        <a:lstStyle/>
        <a:p>
          <a:pPr>
            <a:lnSpc>
              <a:spcPct val="100000"/>
            </a:lnSpc>
          </a:pPr>
          <a:r>
            <a:rPr lang="en-US" b="1"/>
            <a:t>Insight: </a:t>
          </a:r>
          <a:r>
            <a:rPr lang="en-US"/>
            <a:t>Highlight key stages where visitors drop off and suggest improvements to optimize the conversion funnel.</a:t>
          </a:r>
        </a:p>
      </dgm:t>
    </dgm:pt>
    <dgm:pt modelId="{8100B34D-1EFE-4C43-A6F8-1650B371CA59}" type="parTrans" cxnId="{9A64C4CD-940B-4BF5-A3ED-0CAACD810D6C}">
      <dgm:prSet/>
      <dgm:spPr/>
      <dgm:t>
        <a:bodyPr/>
        <a:lstStyle/>
        <a:p>
          <a:endParaRPr lang="en-US"/>
        </a:p>
      </dgm:t>
    </dgm:pt>
    <dgm:pt modelId="{2357295B-5051-4E08-A259-3FC5A93D40A5}" type="sibTrans" cxnId="{9A64C4CD-940B-4BF5-A3ED-0CAACD810D6C}">
      <dgm:prSet/>
      <dgm:spPr/>
      <dgm:t>
        <a:bodyPr/>
        <a:lstStyle/>
        <a:p>
          <a:endParaRPr lang="en-US"/>
        </a:p>
      </dgm:t>
    </dgm:pt>
    <dgm:pt modelId="{291E507B-FAA9-4D81-8EE4-577AA927BC74}">
      <dgm:prSet/>
      <dgm:spPr/>
      <dgm:t>
        <a:bodyPr/>
        <a:lstStyle/>
        <a:p>
          <a:pPr>
            <a:lnSpc>
              <a:spcPct val="100000"/>
            </a:lnSpc>
            <a:defRPr b="1"/>
          </a:pPr>
          <a:r>
            <a:rPr lang="en-US" b="1"/>
            <a:t>Enhance Customer Engagement:</a:t>
          </a:r>
          <a:endParaRPr lang="en-US"/>
        </a:p>
      </dgm:t>
    </dgm:pt>
    <dgm:pt modelId="{CC8C304C-04F8-4C60-8F5C-51BE6BF4C6A3}" type="parTrans" cxnId="{394D0215-FE91-49E1-874A-FA83398ED155}">
      <dgm:prSet/>
      <dgm:spPr/>
      <dgm:t>
        <a:bodyPr/>
        <a:lstStyle/>
        <a:p>
          <a:endParaRPr lang="en-US"/>
        </a:p>
      </dgm:t>
    </dgm:pt>
    <dgm:pt modelId="{620A9F71-DB6F-4636-A865-CA1C019C8710}" type="sibTrans" cxnId="{394D0215-FE91-49E1-874A-FA83398ED155}">
      <dgm:prSet/>
      <dgm:spPr/>
      <dgm:t>
        <a:bodyPr/>
        <a:lstStyle/>
        <a:p>
          <a:endParaRPr lang="en-US"/>
        </a:p>
      </dgm:t>
    </dgm:pt>
    <dgm:pt modelId="{58A5DD4D-99BF-406D-95B0-67117D1BDC54}">
      <dgm:prSet/>
      <dgm:spPr/>
      <dgm:t>
        <a:bodyPr/>
        <a:lstStyle/>
        <a:p>
          <a:pPr>
            <a:lnSpc>
              <a:spcPct val="100000"/>
            </a:lnSpc>
          </a:pPr>
          <a:r>
            <a:rPr lang="en-US" b="1"/>
            <a:t>Goal:</a:t>
          </a:r>
          <a:r>
            <a:rPr lang="en-US"/>
            <a:t> Determine which types of content drive the highest engagement. </a:t>
          </a:r>
        </a:p>
      </dgm:t>
    </dgm:pt>
    <dgm:pt modelId="{50ACE66E-8CC0-48A6-9E55-C57E5FFA9137}" type="parTrans" cxnId="{65E86104-3F13-4771-B824-379CDD3854F0}">
      <dgm:prSet/>
      <dgm:spPr/>
      <dgm:t>
        <a:bodyPr/>
        <a:lstStyle/>
        <a:p>
          <a:endParaRPr lang="en-US"/>
        </a:p>
      </dgm:t>
    </dgm:pt>
    <dgm:pt modelId="{11395E4A-21BE-45D8-A54F-AA75FACB38D2}" type="sibTrans" cxnId="{65E86104-3F13-4771-B824-379CDD3854F0}">
      <dgm:prSet/>
      <dgm:spPr/>
      <dgm:t>
        <a:bodyPr/>
        <a:lstStyle/>
        <a:p>
          <a:endParaRPr lang="en-US"/>
        </a:p>
      </dgm:t>
    </dgm:pt>
    <dgm:pt modelId="{8C56C6AC-CE10-46FF-AFA9-AECBFD8F7CCE}">
      <dgm:prSet/>
      <dgm:spPr/>
      <dgm:t>
        <a:bodyPr/>
        <a:lstStyle/>
        <a:p>
          <a:pPr>
            <a:lnSpc>
              <a:spcPct val="100000"/>
            </a:lnSpc>
          </a:pPr>
          <a:r>
            <a:rPr lang="en-US" b="1"/>
            <a:t>Insight:</a:t>
          </a:r>
          <a:r>
            <a:rPr lang="en-US"/>
            <a:t> Analyze interaction levels with different types of marketing content to inform better content strategies.</a:t>
          </a:r>
        </a:p>
      </dgm:t>
    </dgm:pt>
    <dgm:pt modelId="{AE0A5B66-2370-4F3F-8964-61D3501DB67F}" type="parTrans" cxnId="{D8ADA0E2-8D4A-4C95-BB15-8E9AB636B91E}">
      <dgm:prSet/>
      <dgm:spPr/>
      <dgm:t>
        <a:bodyPr/>
        <a:lstStyle/>
        <a:p>
          <a:endParaRPr lang="en-US"/>
        </a:p>
      </dgm:t>
    </dgm:pt>
    <dgm:pt modelId="{C29504DD-95DB-48BB-9106-C20D372B786D}" type="sibTrans" cxnId="{D8ADA0E2-8D4A-4C95-BB15-8E9AB636B91E}">
      <dgm:prSet/>
      <dgm:spPr/>
      <dgm:t>
        <a:bodyPr/>
        <a:lstStyle/>
        <a:p>
          <a:endParaRPr lang="en-US"/>
        </a:p>
      </dgm:t>
    </dgm:pt>
    <dgm:pt modelId="{90CAB8B0-D257-4262-B704-0A41700B0489}">
      <dgm:prSet/>
      <dgm:spPr/>
      <dgm:t>
        <a:bodyPr/>
        <a:lstStyle/>
        <a:p>
          <a:pPr>
            <a:lnSpc>
              <a:spcPct val="100000"/>
            </a:lnSpc>
            <a:defRPr b="1"/>
          </a:pPr>
          <a:r>
            <a:rPr lang="en-US" b="1"/>
            <a:t>Improve Customer Feedback Scores:</a:t>
          </a:r>
          <a:endParaRPr lang="en-US"/>
        </a:p>
      </dgm:t>
    </dgm:pt>
    <dgm:pt modelId="{58F88751-D8A4-4DD9-B452-0D80581060BF}" type="parTrans" cxnId="{840497AB-03A6-42C7-A707-F30844D43A8F}">
      <dgm:prSet/>
      <dgm:spPr/>
      <dgm:t>
        <a:bodyPr/>
        <a:lstStyle/>
        <a:p>
          <a:endParaRPr lang="en-US"/>
        </a:p>
      </dgm:t>
    </dgm:pt>
    <dgm:pt modelId="{CE8631CB-ABEB-4E6A-9AF7-6DC7442DBFD3}" type="sibTrans" cxnId="{840497AB-03A6-42C7-A707-F30844D43A8F}">
      <dgm:prSet/>
      <dgm:spPr/>
      <dgm:t>
        <a:bodyPr/>
        <a:lstStyle/>
        <a:p>
          <a:endParaRPr lang="en-US"/>
        </a:p>
      </dgm:t>
    </dgm:pt>
    <dgm:pt modelId="{2456DFD0-E89B-4ECF-9AE3-CF2BBB756862}">
      <dgm:prSet/>
      <dgm:spPr/>
      <dgm:t>
        <a:bodyPr/>
        <a:lstStyle/>
        <a:p>
          <a:pPr>
            <a:lnSpc>
              <a:spcPct val="100000"/>
            </a:lnSpc>
          </a:pPr>
          <a:r>
            <a:rPr lang="en-US" b="1"/>
            <a:t>Goal:</a:t>
          </a:r>
          <a:r>
            <a:rPr lang="en-US"/>
            <a:t> Understand common themes in customer reviews and provide actionable insights.</a:t>
          </a:r>
        </a:p>
      </dgm:t>
    </dgm:pt>
    <dgm:pt modelId="{DF695F3E-2240-427F-81C1-3598B2B21DAC}" type="parTrans" cxnId="{69CD5E83-81EA-45A3-AABB-E486126B5EE5}">
      <dgm:prSet/>
      <dgm:spPr/>
      <dgm:t>
        <a:bodyPr/>
        <a:lstStyle/>
        <a:p>
          <a:endParaRPr lang="en-US"/>
        </a:p>
      </dgm:t>
    </dgm:pt>
    <dgm:pt modelId="{19F81B4F-42CE-4358-BFCE-D5446DABDB24}" type="sibTrans" cxnId="{69CD5E83-81EA-45A3-AABB-E486126B5EE5}">
      <dgm:prSet/>
      <dgm:spPr/>
      <dgm:t>
        <a:bodyPr/>
        <a:lstStyle/>
        <a:p>
          <a:endParaRPr lang="en-US"/>
        </a:p>
      </dgm:t>
    </dgm:pt>
    <dgm:pt modelId="{EC917CBB-3BB6-4949-BEBF-5199FD45D37B}">
      <dgm:prSet/>
      <dgm:spPr/>
      <dgm:t>
        <a:bodyPr/>
        <a:lstStyle/>
        <a:p>
          <a:pPr>
            <a:lnSpc>
              <a:spcPct val="100000"/>
            </a:lnSpc>
          </a:pPr>
          <a:r>
            <a:rPr lang="en-US" b="1"/>
            <a:t>Insight:</a:t>
          </a:r>
          <a:r>
            <a:rPr lang="en-US"/>
            <a:t> Identify recurring positive and negative feedback to guide product and service improvements.</a:t>
          </a:r>
        </a:p>
      </dgm:t>
    </dgm:pt>
    <dgm:pt modelId="{8B3677A5-A5F4-41CF-91E8-C221CBE9977D}" type="parTrans" cxnId="{6A594803-02A3-402B-A350-EB1885229BFF}">
      <dgm:prSet/>
      <dgm:spPr/>
      <dgm:t>
        <a:bodyPr/>
        <a:lstStyle/>
        <a:p>
          <a:endParaRPr lang="en-US"/>
        </a:p>
      </dgm:t>
    </dgm:pt>
    <dgm:pt modelId="{49DA4B8D-9D57-4045-93FD-49B36CAFD8BE}" type="sibTrans" cxnId="{6A594803-02A3-402B-A350-EB1885229BFF}">
      <dgm:prSet/>
      <dgm:spPr/>
      <dgm:t>
        <a:bodyPr/>
        <a:lstStyle/>
        <a:p>
          <a:endParaRPr lang="en-US"/>
        </a:p>
      </dgm:t>
    </dgm:pt>
    <dgm:pt modelId="{15E9C73B-8517-4D67-8D10-E0DCD32773E5}" type="pres">
      <dgm:prSet presAssocID="{17CA1B9F-055D-4E84-AA4C-88FA7D30C85A}" presName="root" presStyleCnt="0">
        <dgm:presLayoutVars>
          <dgm:dir/>
          <dgm:resizeHandles val="exact"/>
        </dgm:presLayoutVars>
      </dgm:prSet>
      <dgm:spPr/>
    </dgm:pt>
    <dgm:pt modelId="{A8F44CE1-B85E-48E9-A934-441183003190}" type="pres">
      <dgm:prSet presAssocID="{1AFEE7D5-0D82-455A-9EFB-FA622D553B69}" presName="compNode" presStyleCnt="0"/>
      <dgm:spPr/>
    </dgm:pt>
    <dgm:pt modelId="{3BE70E5D-8C6D-420B-8A29-D54CB5FC7771}" type="pres">
      <dgm:prSet presAssocID="{1AFEE7D5-0D82-455A-9EFB-FA622D553B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C052E047-E17B-42B9-9331-16DBF5567767}" type="pres">
      <dgm:prSet presAssocID="{1AFEE7D5-0D82-455A-9EFB-FA622D553B69}" presName="iconSpace" presStyleCnt="0"/>
      <dgm:spPr/>
    </dgm:pt>
    <dgm:pt modelId="{6C47B612-68F4-4E5E-A8DF-308DC9AE096C}" type="pres">
      <dgm:prSet presAssocID="{1AFEE7D5-0D82-455A-9EFB-FA622D553B69}" presName="parTx" presStyleLbl="revTx" presStyleIdx="0" presStyleCnt="6">
        <dgm:presLayoutVars>
          <dgm:chMax val="0"/>
          <dgm:chPref val="0"/>
        </dgm:presLayoutVars>
      </dgm:prSet>
      <dgm:spPr/>
    </dgm:pt>
    <dgm:pt modelId="{49CFBC6B-0B7F-4A45-985B-67CF87770359}" type="pres">
      <dgm:prSet presAssocID="{1AFEE7D5-0D82-455A-9EFB-FA622D553B69}" presName="txSpace" presStyleCnt="0"/>
      <dgm:spPr/>
    </dgm:pt>
    <dgm:pt modelId="{1EFDB73B-D879-4987-B328-7BF059EB8181}" type="pres">
      <dgm:prSet presAssocID="{1AFEE7D5-0D82-455A-9EFB-FA622D553B69}" presName="desTx" presStyleLbl="revTx" presStyleIdx="1" presStyleCnt="6">
        <dgm:presLayoutVars/>
      </dgm:prSet>
      <dgm:spPr/>
    </dgm:pt>
    <dgm:pt modelId="{7080FEA2-37BC-41F1-8F77-B1DC6F7EBE82}" type="pres">
      <dgm:prSet presAssocID="{41494469-3069-42BD-A53A-F75F732A10B4}" presName="sibTrans" presStyleCnt="0"/>
      <dgm:spPr/>
    </dgm:pt>
    <dgm:pt modelId="{EB4ECBA8-101D-41AB-A4D0-815C313A8B3F}" type="pres">
      <dgm:prSet presAssocID="{291E507B-FAA9-4D81-8EE4-577AA927BC74}" presName="compNode" presStyleCnt="0"/>
      <dgm:spPr/>
    </dgm:pt>
    <dgm:pt modelId="{BE2BCC43-DDDC-4C85-ADDE-196C2A0D3D2C}" type="pres">
      <dgm:prSet presAssocID="{291E507B-FAA9-4D81-8EE4-577AA927BC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AA386C02-A398-47CC-A394-2E2F01E01856}" type="pres">
      <dgm:prSet presAssocID="{291E507B-FAA9-4D81-8EE4-577AA927BC74}" presName="iconSpace" presStyleCnt="0"/>
      <dgm:spPr/>
    </dgm:pt>
    <dgm:pt modelId="{3CD852E1-C2B7-482D-883F-8982E72E364A}" type="pres">
      <dgm:prSet presAssocID="{291E507B-FAA9-4D81-8EE4-577AA927BC74}" presName="parTx" presStyleLbl="revTx" presStyleIdx="2" presStyleCnt="6">
        <dgm:presLayoutVars>
          <dgm:chMax val="0"/>
          <dgm:chPref val="0"/>
        </dgm:presLayoutVars>
      </dgm:prSet>
      <dgm:spPr/>
    </dgm:pt>
    <dgm:pt modelId="{A351666B-E432-44D7-8388-A76CB3C82324}" type="pres">
      <dgm:prSet presAssocID="{291E507B-FAA9-4D81-8EE4-577AA927BC74}" presName="txSpace" presStyleCnt="0"/>
      <dgm:spPr/>
    </dgm:pt>
    <dgm:pt modelId="{D0E22C8B-A6F2-4D4A-A0BD-04E8B4CF8370}" type="pres">
      <dgm:prSet presAssocID="{291E507B-FAA9-4D81-8EE4-577AA927BC74}" presName="desTx" presStyleLbl="revTx" presStyleIdx="3" presStyleCnt="6">
        <dgm:presLayoutVars/>
      </dgm:prSet>
      <dgm:spPr/>
    </dgm:pt>
    <dgm:pt modelId="{D55594E3-AA3F-4B7E-AAEB-4460C6E5CC5A}" type="pres">
      <dgm:prSet presAssocID="{620A9F71-DB6F-4636-A865-CA1C019C8710}" presName="sibTrans" presStyleCnt="0"/>
      <dgm:spPr/>
    </dgm:pt>
    <dgm:pt modelId="{715124F0-3389-4F92-A14C-EABFAB019DB7}" type="pres">
      <dgm:prSet presAssocID="{90CAB8B0-D257-4262-B704-0A41700B0489}" presName="compNode" presStyleCnt="0"/>
      <dgm:spPr/>
    </dgm:pt>
    <dgm:pt modelId="{57C73C27-7C01-4979-8CD7-EF08B810023C}" type="pres">
      <dgm:prSet presAssocID="{90CAB8B0-D257-4262-B704-0A41700B04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utral Face with No Fill"/>
        </a:ext>
      </dgm:extLst>
    </dgm:pt>
    <dgm:pt modelId="{DD907986-D0D9-4D9E-AF00-FC98F695CEA7}" type="pres">
      <dgm:prSet presAssocID="{90CAB8B0-D257-4262-B704-0A41700B0489}" presName="iconSpace" presStyleCnt="0"/>
      <dgm:spPr/>
    </dgm:pt>
    <dgm:pt modelId="{34291785-4217-4AE1-B140-BF28A89D53CD}" type="pres">
      <dgm:prSet presAssocID="{90CAB8B0-D257-4262-B704-0A41700B0489}" presName="parTx" presStyleLbl="revTx" presStyleIdx="4" presStyleCnt="6">
        <dgm:presLayoutVars>
          <dgm:chMax val="0"/>
          <dgm:chPref val="0"/>
        </dgm:presLayoutVars>
      </dgm:prSet>
      <dgm:spPr/>
    </dgm:pt>
    <dgm:pt modelId="{80A2DB81-7BC5-463C-B6A5-1158F96CC348}" type="pres">
      <dgm:prSet presAssocID="{90CAB8B0-D257-4262-B704-0A41700B0489}" presName="txSpace" presStyleCnt="0"/>
      <dgm:spPr/>
    </dgm:pt>
    <dgm:pt modelId="{4157A22C-BF82-4D50-A0C5-9BF7E943847A}" type="pres">
      <dgm:prSet presAssocID="{90CAB8B0-D257-4262-B704-0A41700B0489}" presName="desTx" presStyleLbl="revTx" presStyleIdx="5" presStyleCnt="6">
        <dgm:presLayoutVars/>
      </dgm:prSet>
      <dgm:spPr/>
    </dgm:pt>
  </dgm:ptLst>
  <dgm:cxnLst>
    <dgm:cxn modelId="{6A594803-02A3-402B-A350-EB1885229BFF}" srcId="{90CAB8B0-D257-4262-B704-0A41700B0489}" destId="{EC917CBB-3BB6-4949-BEBF-5199FD45D37B}" srcOrd="1" destOrd="0" parTransId="{8B3677A5-A5F4-41CF-91E8-C221CBE9977D}" sibTransId="{49DA4B8D-9D57-4045-93FD-49B36CAFD8BE}"/>
    <dgm:cxn modelId="{65E86104-3F13-4771-B824-379CDD3854F0}" srcId="{291E507B-FAA9-4D81-8EE4-577AA927BC74}" destId="{58A5DD4D-99BF-406D-95B0-67117D1BDC54}" srcOrd="0" destOrd="0" parTransId="{50ACE66E-8CC0-48A6-9E55-C57E5FFA9137}" sibTransId="{11395E4A-21BE-45D8-A54F-AA75FACB38D2}"/>
    <dgm:cxn modelId="{61F6A706-B20E-4F8E-8435-8165CE3C0489}" srcId="{17CA1B9F-055D-4E84-AA4C-88FA7D30C85A}" destId="{1AFEE7D5-0D82-455A-9EFB-FA622D553B69}" srcOrd="0" destOrd="0" parTransId="{E67518E8-A67B-41D5-A0A7-12B66BFE44C3}" sibTransId="{41494469-3069-42BD-A53A-F75F732A10B4}"/>
    <dgm:cxn modelId="{189DD607-759A-4A34-90DF-48058CB929F3}" srcId="{1AFEE7D5-0D82-455A-9EFB-FA622D553B69}" destId="{273C7621-EF30-4336-96A0-A9C635987B8C}" srcOrd="0" destOrd="0" parTransId="{61B5D1DA-F4E9-4BD9-9E3D-6294A61258ED}" sibTransId="{31C1F5D2-9E0E-4722-A553-F22A29A2DA9B}"/>
    <dgm:cxn modelId="{B40D3314-6B4C-4510-B914-94D21482A3DE}" type="presOf" srcId="{1AFEE7D5-0D82-455A-9EFB-FA622D553B69}" destId="{6C47B612-68F4-4E5E-A8DF-308DC9AE096C}" srcOrd="0" destOrd="0" presId="urn:microsoft.com/office/officeart/2018/5/layout/CenteredIconLabelDescriptionList"/>
    <dgm:cxn modelId="{394D0215-FE91-49E1-874A-FA83398ED155}" srcId="{17CA1B9F-055D-4E84-AA4C-88FA7D30C85A}" destId="{291E507B-FAA9-4D81-8EE4-577AA927BC74}" srcOrd="1" destOrd="0" parTransId="{CC8C304C-04F8-4C60-8F5C-51BE6BF4C6A3}" sibTransId="{620A9F71-DB6F-4636-A865-CA1C019C8710}"/>
    <dgm:cxn modelId="{6627506C-F5C4-4D26-A59A-732C43B8E84A}" type="presOf" srcId="{90CAB8B0-D257-4262-B704-0A41700B0489}" destId="{34291785-4217-4AE1-B140-BF28A89D53CD}" srcOrd="0" destOrd="0" presId="urn:microsoft.com/office/officeart/2018/5/layout/CenteredIconLabelDescriptionList"/>
    <dgm:cxn modelId="{C10FDA79-2658-4DEF-ADD0-DD77F3F6D14A}" type="presOf" srcId="{291E507B-FAA9-4D81-8EE4-577AA927BC74}" destId="{3CD852E1-C2B7-482D-883F-8982E72E364A}" srcOrd="0" destOrd="0" presId="urn:microsoft.com/office/officeart/2018/5/layout/CenteredIconLabelDescriptionList"/>
    <dgm:cxn modelId="{9390147F-9645-4898-9F9F-81C40AA06AA7}" type="presOf" srcId="{2456DFD0-E89B-4ECF-9AE3-CF2BBB756862}" destId="{4157A22C-BF82-4D50-A0C5-9BF7E943847A}" srcOrd="0" destOrd="0" presId="urn:microsoft.com/office/officeart/2018/5/layout/CenteredIconLabelDescriptionList"/>
    <dgm:cxn modelId="{69CD5E83-81EA-45A3-AABB-E486126B5EE5}" srcId="{90CAB8B0-D257-4262-B704-0A41700B0489}" destId="{2456DFD0-E89B-4ECF-9AE3-CF2BBB756862}" srcOrd="0" destOrd="0" parTransId="{DF695F3E-2240-427F-81C1-3598B2B21DAC}" sibTransId="{19F81B4F-42CE-4358-BFCE-D5446DABDB24}"/>
    <dgm:cxn modelId="{D559BF87-CB44-43D1-8F38-300AE471CDCD}" type="presOf" srcId="{58A5DD4D-99BF-406D-95B0-67117D1BDC54}" destId="{D0E22C8B-A6F2-4D4A-A0BD-04E8B4CF8370}" srcOrd="0" destOrd="0" presId="urn:microsoft.com/office/officeart/2018/5/layout/CenteredIconLabelDescriptionList"/>
    <dgm:cxn modelId="{B301EAA6-3930-47E2-B49D-9382F8895AFA}" type="presOf" srcId="{17CA1B9F-055D-4E84-AA4C-88FA7D30C85A}" destId="{15E9C73B-8517-4D67-8D10-E0DCD32773E5}" srcOrd="0" destOrd="0" presId="urn:microsoft.com/office/officeart/2018/5/layout/CenteredIconLabelDescriptionList"/>
    <dgm:cxn modelId="{840497AB-03A6-42C7-A707-F30844D43A8F}" srcId="{17CA1B9F-055D-4E84-AA4C-88FA7D30C85A}" destId="{90CAB8B0-D257-4262-B704-0A41700B0489}" srcOrd="2" destOrd="0" parTransId="{58F88751-D8A4-4DD9-B452-0D80581060BF}" sibTransId="{CE8631CB-ABEB-4E6A-9AF7-6DC7442DBFD3}"/>
    <dgm:cxn modelId="{90D8B8B4-0E4F-4A9E-9526-942093327411}" type="presOf" srcId="{EC917CBB-3BB6-4949-BEBF-5199FD45D37B}" destId="{4157A22C-BF82-4D50-A0C5-9BF7E943847A}" srcOrd="0" destOrd="1" presId="urn:microsoft.com/office/officeart/2018/5/layout/CenteredIconLabelDescriptionList"/>
    <dgm:cxn modelId="{FB2938CC-0AE2-4BD1-BFB0-E02BBC8F457B}" type="presOf" srcId="{24AB875B-1F21-4649-B654-4990E24729DD}" destId="{1EFDB73B-D879-4987-B328-7BF059EB8181}" srcOrd="0" destOrd="1" presId="urn:microsoft.com/office/officeart/2018/5/layout/CenteredIconLabelDescriptionList"/>
    <dgm:cxn modelId="{9A64C4CD-940B-4BF5-A3ED-0CAACD810D6C}" srcId="{1AFEE7D5-0D82-455A-9EFB-FA622D553B69}" destId="{24AB875B-1F21-4649-B654-4990E24729DD}" srcOrd="1" destOrd="0" parTransId="{8100B34D-1EFE-4C43-A6F8-1650B371CA59}" sibTransId="{2357295B-5051-4E08-A259-3FC5A93D40A5}"/>
    <dgm:cxn modelId="{D8ADA0E2-8D4A-4C95-BB15-8E9AB636B91E}" srcId="{291E507B-FAA9-4D81-8EE4-577AA927BC74}" destId="{8C56C6AC-CE10-46FF-AFA9-AECBFD8F7CCE}" srcOrd="1" destOrd="0" parTransId="{AE0A5B66-2370-4F3F-8964-61D3501DB67F}" sibTransId="{C29504DD-95DB-48BB-9106-C20D372B786D}"/>
    <dgm:cxn modelId="{38CADBE4-6F8B-4290-B151-4AEF34C787FB}" type="presOf" srcId="{273C7621-EF30-4336-96A0-A9C635987B8C}" destId="{1EFDB73B-D879-4987-B328-7BF059EB8181}" srcOrd="0" destOrd="0" presId="urn:microsoft.com/office/officeart/2018/5/layout/CenteredIconLabelDescriptionList"/>
    <dgm:cxn modelId="{2F647FF1-09BF-4B71-9D4C-C0AFDA6D9838}" type="presOf" srcId="{8C56C6AC-CE10-46FF-AFA9-AECBFD8F7CCE}" destId="{D0E22C8B-A6F2-4D4A-A0BD-04E8B4CF8370}" srcOrd="0" destOrd="1" presId="urn:microsoft.com/office/officeart/2018/5/layout/CenteredIconLabelDescriptionList"/>
    <dgm:cxn modelId="{27733A2A-5D93-40DB-A49E-D8C0512E82D0}" type="presParOf" srcId="{15E9C73B-8517-4D67-8D10-E0DCD32773E5}" destId="{A8F44CE1-B85E-48E9-A934-441183003190}" srcOrd="0" destOrd="0" presId="urn:microsoft.com/office/officeart/2018/5/layout/CenteredIconLabelDescriptionList"/>
    <dgm:cxn modelId="{8CD98E85-A16A-4480-96FB-2169A7EB8CBA}" type="presParOf" srcId="{A8F44CE1-B85E-48E9-A934-441183003190}" destId="{3BE70E5D-8C6D-420B-8A29-D54CB5FC7771}" srcOrd="0" destOrd="0" presId="urn:microsoft.com/office/officeart/2018/5/layout/CenteredIconLabelDescriptionList"/>
    <dgm:cxn modelId="{E704FA43-DDF9-4902-813A-3FE30A844EAB}" type="presParOf" srcId="{A8F44CE1-B85E-48E9-A934-441183003190}" destId="{C052E047-E17B-42B9-9331-16DBF5567767}" srcOrd="1" destOrd="0" presId="urn:microsoft.com/office/officeart/2018/5/layout/CenteredIconLabelDescriptionList"/>
    <dgm:cxn modelId="{A6576593-6D5C-402B-BBC1-84F74785484D}" type="presParOf" srcId="{A8F44CE1-B85E-48E9-A934-441183003190}" destId="{6C47B612-68F4-4E5E-A8DF-308DC9AE096C}" srcOrd="2" destOrd="0" presId="urn:microsoft.com/office/officeart/2018/5/layout/CenteredIconLabelDescriptionList"/>
    <dgm:cxn modelId="{3C9E0658-902F-47F3-A5C3-948D736C5D69}" type="presParOf" srcId="{A8F44CE1-B85E-48E9-A934-441183003190}" destId="{49CFBC6B-0B7F-4A45-985B-67CF87770359}" srcOrd="3" destOrd="0" presId="urn:microsoft.com/office/officeart/2018/5/layout/CenteredIconLabelDescriptionList"/>
    <dgm:cxn modelId="{A70491E1-C871-4BF6-9010-7B70D18CAA23}" type="presParOf" srcId="{A8F44CE1-B85E-48E9-A934-441183003190}" destId="{1EFDB73B-D879-4987-B328-7BF059EB8181}" srcOrd="4" destOrd="0" presId="urn:microsoft.com/office/officeart/2018/5/layout/CenteredIconLabelDescriptionList"/>
    <dgm:cxn modelId="{A9313F25-F7D1-4BF3-8BD0-FF59BA39098F}" type="presParOf" srcId="{15E9C73B-8517-4D67-8D10-E0DCD32773E5}" destId="{7080FEA2-37BC-41F1-8F77-B1DC6F7EBE82}" srcOrd="1" destOrd="0" presId="urn:microsoft.com/office/officeart/2018/5/layout/CenteredIconLabelDescriptionList"/>
    <dgm:cxn modelId="{6726EB9C-0F4B-4D88-91BD-AB90F657C700}" type="presParOf" srcId="{15E9C73B-8517-4D67-8D10-E0DCD32773E5}" destId="{EB4ECBA8-101D-41AB-A4D0-815C313A8B3F}" srcOrd="2" destOrd="0" presId="urn:microsoft.com/office/officeart/2018/5/layout/CenteredIconLabelDescriptionList"/>
    <dgm:cxn modelId="{BA05002C-7641-4B90-8A94-078E98FF4DF2}" type="presParOf" srcId="{EB4ECBA8-101D-41AB-A4D0-815C313A8B3F}" destId="{BE2BCC43-DDDC-4C85-ADDE-196C2A0D3D2C}" srcOrd="0" destOrd="0" presId="urn:microsoft.com/office/officeart/2018/5/layout/CenteredIconLabelDescriptionList"/>
    <dgm:cxn modelId="{F57285AD-D121-4E69-AF11-1627748EDF18}" type="presParOf" srcId="{EB4ECBA8-101D-41AB-A4D0-815C313A8B3F}" destId="{AA386C02-A398-47CC-A394-2E2F01E01856}" srcOrd="1" destOrd="0" presId="urn:microsoft.com/office/officeart/2018/5/layout/CenteredIconLabelDescriptionList"/>
    <dgm:cxn modelId="{15542868-BB69-42D7-8B23-6A31962DC93A}" type="presParOf" srcId="{EB4ECBA8-101D-41AB-A4D0-815C313A8B3F}" destId="{3CD852E1-C2B7-482D-883F-8982E72E364A}" srcOrd="2" destOrd="0" presId="urn:microsoft.com/office/officeart/2018/5/layout/CenteredIconLabelDescriptionList"/>
    <dgm:cxn modelId="{7A310A13-EA1C-4F61-A3C3-0443F7C1CE2A}" type="presParOf" srcId="{EB4ECBA8-101D-41AB-A4D0-815C313A8B3F}" destId="{A351666B-E432-44D7-8388-A76CB3C82324}" srcOrd="3" destOrd="0" presId="urn:microsoft.com/office/officeart/2018/5/layout/CenteredIconLabelDescriptionList"/>
    <dgm:cxn modelId="{32CD4AAD-24E6-4D3D-9FA6-70A2989720AE}" type="presParOf" srcId="{EB4ECBA8-101D-41AB-A4D0-815C313A8B3F}" destId="{D0E22C8B-A6F2-4D4A-A0BD-04E8B4CF8370}" srcOrd="4" destOrd="0" presId="urn:microsoft.com/office/officeart/2018/5/layout/CenteredIconLabelDescriptionList"/>
    <dgm:cxn modelId="{2737627C-F53D-41D2-9890-4EC2654A64B8}" type="presParOf" srcId="{15E9C73B-8517-4D67-8D10-E0DCD32773E5}" destId="{D55594E3-AA3F-4B7E-AAEB-4460C6E5CC5A}" srcOrd="3" destOrd="0" presId="urn:microsoft.com/office/officeart/2018/5/layout/CenteredIconLabelDescriptionList"/>
    <dgm:cxn modelId="{7F3F8236-3782-4237-AF30-79BFDA503FC0}" type="presParOf" srcId="{15E9C73B-8517-4D67-8D10-E0DCD32773E5}" destId="{715124F0-3389-4F92-A14C-EABFAB019DB7}" srcOrd="4" destOrd="0" presId="urn:microsoft.com/office/officeart/2018/5/layout/CenteredIconLabelDescriptionList"/>
    <dgm:cxn modelId="{23AAB0B2-6FA6-4C0C-AA1C-AEA3FE56309E}" type="presParOf" srcId="{715124F0-3389-4F92-A14C-EABFAB019DB7}" destId="{57C73C27-7C01-4979-8CD7-EF08B810023C}" srcOrd="0" destOrd="0" presId="urn:microsoft.com/office/officeart/2018/5/layout/CenteredIconLabelDescriptionList"/>
    <dgm:cxn modelId="{D0CC4C32-BB89-4C4C-B233-BBC26EF65505}" type="presParOf" srcId="{715124F0-3389-4F92-A14C-EABFAB019DB7}" destId="{DD907986-D0D9-4D9E-AF00-FC98F695CEA7}" srcOrd="1" destOrd="0" presId="urn:microsoft.com/office/officeart/2018/5/layout/CenteredIconLabelDescriptionList"/>
    <dgm:cxn modelId="{5B656271-784B-4A3F-A408-89E3301C7776}" type="presParOf" srcId="{715124F0-3389-4F92-A14C-EABFAB019DB7}" destId="{34291785-4217-4AE1-B140-BF28A89D53CD}" srcOrd="2" destOrd="0" presId="urn:microsoft.com/office/officeart/2018/5/layout/CenteredIconLabelDescriptionList"/>
    <dgm:cxn modelId="{825B922D-8B78-40E5-8F47-DB5300A161D5}" type="presParOf" srcId="{715124F0-3389-4F92-A14C-EABFAB019DB7}" destId="{80A2DB81-7BC5-463C-B6A5-1158F96CC348}" srcOrd="3" destOrd="0" presId="urn:microsoft.com/office/officeart/2018/5/layout/CenteredIconLabelDescriptionList"/>
    <dgm:cxn modelId="{A81B3BA4-D6C9-4022-B101-3E03268F43D3}" type="presParOf" srcId="{715124F0-3389-4F92-A14C-EABFAB019DB7}" destId="{4157A22C-BF82-4D50-A0C5-9BF7E943847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25ED-6533-B84B-9282-B2C3EE87122D}">
      <dsp:nvSpPr>
        <dsp:cNvPr id="0" name=""/>
        <dsp:cNvSpPr/>
      </dsp:nvSpPr>
      <dsp:spPr>
        <a:xfrm rot="5400000">
          <a:off x="2962573" y="-954843"/>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None/>
          </a:pPr>
          <a:r>
            <a:rPr lang="en-US" sz="1000" kern="1200" dirty="0"/>
            <a:t>	Throughout the year, conversion rates fluctuated, with a higher number of products successfully converting in February and July. This indicates that while some products experienced strong seasonal peaks, there is an opportunity to enhance conversions in the lower-performing months through targeted interventions.</a:t>
          </a:r>
        </a:p>
      </dsp:txBody>
      <dsp:txXfrm rot="-5400000">
        <a:off x="1865376" y="197117"/>
        <a:ext cx="3261461" cy="1012303"/>
      </dsp:txXfrm>
    </dsp:sp>
    <dsp:sp modelId="{23180ECE-207E-414D-B515-187DA8B5748D}">
      <dsp:nvSpPr>
        <dsp:cNvPr id="0" name=""/>
        <dsp:cNvSpPr/>
      </dsp:nvSpPr>
      <dsp:spPr>
        <a:xfrm>
          <a:off x="0" y="2124"/>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General Conversion Trend:</a:t>
          </a:r>
          <a:endParaRPr lang="en-US" sz="2200" kern="1200" dirty="0"/>
        </a:p>
      </dsp:txBody>
      <dsp:txXfrm>
        <a:off x="68454" y="70578"/>
        <a:ext cx="1728468" cy="1265378"/>
      </dsp:txXfrm>
    </dsp:sp>
    <dsp:sp modelId="{69F7DAD4-5495-1B4E-A312-15B46DDF2991}">
      <dsp:nvSpPr>
        <dsp:cNvPr id="0" name=""/>
        <dsp:cNvSpPr/>
      </dsp:nvSpPr>
      <dsp:spPr>
        <a:xfrm rot="5400000">
          <a:off x="2962573" y="517557"/>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None/>
          </a:pPr>
          <a:r>
            <a:rPr lang="en-US" sz="1000" kern="1200" dirty="0"/>
            <a:t>	In May, the overall conversion rate was the lowest at 4.3%, with no specific products significantly contributing to the conversion success. This suggests a potential need to reevaluate marketing strategies or promotions during this period to enhance performance.</a:t>
          </a:r>
        </a:p>
      </dsp:txBody>
      <dsp:txXfrm rot="-5400000">
        <a:off x="1865376" y="1669518"/>
        <a:ext cx="3261461" cy="1012303"/>
      </dsp:txXfrm>
    </dsp:sp>
    <dsp:sp modelId="{BC47AE7A-9288-0C48-9C3C-9AEDB202F0C6}">
      <dsp:nvSpPr>
        <dsp:cNvPr id="0" name=""/>
        <dsp:cNvSpPr/>
      </dsp:nvSpPr>
      <dsp:spPr>
        <a:xfrm>
          <a:off x="0" y="1474525"/>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Lowest Conversion Month:</a:t>
          </a:r>
          <a:endParaRPr lang="en-US" sz="2200" kern="1200" dirty="0"/>
        </a:p>
      </dsp:txBody>
      <dsp:txXfrm>
        <a:off x="68454" y="1542979"/>
        <a:ext cx="1728468" cy="1265378"/>
      </dsp:txXfrm>
    </dsp:sp>
    <dsp:sp modelId="{1D2179A3-FE82-5F49-B6D4-74644831359D}">
      <dsp:nvSpPr>
        <dsp:cNvPr id="0" name=""/>
        <dsp:cNvSpPr/>
      </dsp:nvSpPr>
      <dsp:spPr>
        <a:xfrm rot="5400000">
          <a:off x="2962573" y="1989957"/>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None/>
          </a:pPr>
          <a:r>
            <a:rPr lang="en-US" sz="1000" kern="1200" dirty="0"/>
            <a:t>	January had the highest overall conversion rate at 18.5%, significantly driven by the Ski Boots, which achieved an impressive 150% conversion rate. This indicates a robust start to the year, likely fueled by seasonal demand and effective marketing strategies.</a:t>
          </a:r>
        </a:p>
      </dsp:txBody>
      <dsp:txXfrm rot="-5400000">
        <a:off x="1865376" y="3141918"/>
        <a:ext cx="3261461" cy="1012303"/>
      </dsp:txXfrm>
    </dsp:sp>
    <dsp:sp modelId="{41692BB2-FD75-3244-AAC1-D3A9AB12EBA8}">
      <dsp:nvSpPr>
        <dsp:cNvPr id="0" name=""/>
        <dsp:cNvSpPr/>
      </dsp:nvSpPr>
      <dsp:spPr>
        <a:xfrm>
          <a:off x="0" y="2946926"/>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Highest Conversion Rates:</a:t>
          </a:r>
          <a:endParaRPr lang="en-US" sz="2200" kern="1200" dirty="0"/>
        </a:p>
      </dsp:txBody>
      <dsp:txXfrm>
        <a:off x="68454" y="3015380"/>
        <a:ext cx="172846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25ED-6533-B84B-9282-B2C3EE87122D}">
      <dsp:nvSpPr>
        <dsp:cNvPr id="0" name=""/>
        <dsp:cNvSpPr/>
      </dsp:nvSpPr>
      <dsp:spPr>
        <a:xfrm rot="5400000">
          <a:off x="2962573" y="-954843"/>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kern="1200" dirty="0"/>
            <a:t>	Views peaked in February and July, but declined from August onward, indicating reduced audience engagement in the latter half of the year.</a:t>
          </a:r>
        </a:p>
      </dsp:txBody>
      <dsp:txXfrm rot="-5400000">
        <a:off x="1865376" y="197117"/>
        <a:ext cx="3261461" cy="1012303"/>
      </dsp:txXfrm>
    </dsp:sp>
    <dsp:sp modelId="{23180ECE-207E-414D-B515-187DA8B5748D}">
      <dsp:nvSpPr>
        <dsp:cNvPr id="0" name=""/>
        <dsp:cNvSpPr/>
      </dsp:nvSpPr>
      <dsp:spPr>
        <a:xfrm>
          <a:off x="0" y="2124"/>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t>Declining Views:</a:t>
          </a:r>
          <a:endParaRPr lang="en-US" sz="1900" kern="1200" dirty="0"/>
        </a:p>
      </dsp:txBody>
      <dsp:txXfrm>
        <a:off x="68454" y="70578"/>
        <a:ext cx="1728468" cy="1265378"/>
      </dsp:txXfrm>
    </dsp:sp>
    <dsp:sp modelId="{69F7DAD4-5495-1B4E-A312-15B46DDF2991}">
      <dsp:nvSpPr>
        <dsp:cNvPr id="0" name=""/>
        <dsp:cNvSpPr/>
      </dsp:nvSpPr>
      <dsp:spPr>
        <a:xfrm rot="5400000">
          <a:off x="2962573" y="517557"/>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kern="1200" dirty="0"/>
            <a:t>	Clicks and likes remained consistently low in comparison to views, indicating a need for more engaging content or stronger calls to action.</a:t>
          </a:r>
        </a:p>
      </dsp:txBody>
      <dsp:txXfrm rot="-5400000">
        <a:off x="1865376" y="1669518"/>
        <a:ext cx="3261461" cy="1012303"/>
      </dsp:txXfrm>
    </dsp:sp>
    <dsp:sp modelId="{BC47AE7A-9288-0C48-9C3C-9AEDB202F0C6}">
      <dsp:nvSpPr>
        <dsp:cNvPr id="0" name=""/>
        <dsp:cNvSpPr/>
      </dsp:nvSpPr>
      <dsp:spPr>
        <a:xfrm>
          <a:off x="0" y="1474525"/>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Low Interaction Rates:</a:t>
          </a:r>
          <a:endParaRPr lang="en-US" sz="1900" kern="1200"/>
        </a:p>
      </dsp:txBody>
      <dsp:txXfrm>
        <a:off x="68454" y="1542979"/>
        <a:ext cx="1728468" cy="1265378"/>
      </dsp:txXfrm>
    </dsp:sp>
    <dsp:sp modelId="{1D2179A3-FE82-5F49-B6D4-74644831359D}">
      <dsp:nvSpPr>
        <dsp:cNvPr id="0" name=""/>
        <dsp:cNvSpPr/>
      </dsp:nvSpPr>
      <dsp:spPr>
        <a:xfrm rot="5400000">
          <a:off x="2962573" y="1989957"/>
          <a:ext cx="1121829" cy="331622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en-US" sz="1300" kern="1200" dirty="0"/>
            <a:t>	Blog content generated the highest views, particularly in April and July, while social media and video content maintained consistent but slightly lower engagement levels.</a:t>
          </a:r>
        </a:p>
      </dsp:txBody>
      <dsp:txXfrm rot="-5400000">
        <a:off x="1865376" y="3141918"/>
        <a:ext cx="3261461" cy="1012303"/>
      </dsp:txXfrm>
    </dsp:sp>
    <dsp:sp modelId="{41692BB2-FD75-3244-AAC1-D3A9AB12EBA8}">
      <dsp:nvSpPr>
        <dsp:cNvPr id="0" name=""/>
        <dsp:cNvSpPr/>
      </dsp:nvSpPr>
      <dsp:spPr>
        <a:xfrm>
          <a:off x="0" y="2946926"/>
          <a:ext cx="1865376" cy="14022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Content Type Performance:</a:t>
          </a:r>
          <a:endParaRPr lang="en-US" sz="1900" kern="1200"/>
        </a:p>
      </dsp:txBody>
      <dsp:txXfrm>
        <a:off x="68454" y="3015380"/>
        <a:ext cx="1728468" cy="126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25ED-6533-B84B-9282-B2C3EE87122D}">
      <dsp:nvSpPr>
        <dsp:cNvPr id="0" name=""/>
        <dsp:cNvSpPr/>
      </dsp:nvSpPr>
      <dsp:spPr>
        <a:xfrm rot="5400000">
          <a:off x="3219025" y="-1045155"/>
          <a:ext cx="1199387" cy="35940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None/>
          </a:pPr>
          <a:r>
            <a:rPr lang="en-US" sz="1100" kern="1200" dirty="0"/>
            <a:t>	Most customer reviews are positive, with 140 reviews giving 4 stars and 135 reviews giving 5 stars. In contrast, lower ratings (1-2 stars) represent a smaller portion: there are 26 reviews with 1 star and 57 reviews with 2 stars. Overall, the feedback is predominantly favorable.</a:t>
          </a:r>
        </a:p>
      </dsp:txBody>
      <dsp:txXfrm rot="-5400000">
        <a:off x="2021675" y="210744"/>
        <a:ext cx="3535539" cy="1082289"/>
      </dsp:txXfrm>
    </dsp:sp>
    <dsp:sp modelId="{23180ECE-207E-414D-B515-187DA8B5748D}">
      <dsp:nvSpPr>
        <dsp:cNvPr id="0" name=""/>
        <dsp:cNvSpPr/>
      </dsp:nvSpPr>
      <dsp:spPr>
        <a:xfrm>
          <a:off x="0" y="2271"/>
          <a:ext cx="2021674" cy="14992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Customer Ratings Distribution:</a:t>
          </a:r>
          <a:endParaRPr lang="en-US" sz="2000" kern="1200" dirty="0"/>
        </a:p>
      </dsp:txBody>
      <dsp:txXfrm>
        <a:off x="73187" y="75458"/>
        <a:ext cx="1875300" cy="1352860"/>
      </dsp:txXfrm>
    </dsp:sp>
    <dsp:sp modelId="{69F7DAD4-5495-1B4E-A312-15B46DDF2991}">
      <dsp:nvSpPr>
        <dsp:cNvPr id="0" name=""/>
        <dsp:cNvSpPr/>
      </dsp:nvSpPr>
      <dsp:spPr>
        <a:xfrm rot="5400000">
          <a:off x="3219025" y="529040"/>
          <a:ext cx="1199387" cy="35940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None/>
          </a:pPr>
          <a:r>
            <a:rPr lang="en-US" sz="1100" kern="1200" dirty="0"/>
            <a:t>	Positive sentiment prevails with 275 reviews, indicating a generally satisfied customer base. Negative sentiment appears in 82 reviews, with fewer mixed and neutral sentiments, suggesting areas for improvement but overall strong customer approval.</a:t>
          </a:r>
        </a:p>
      </dsp:txBody>
      <dsp:txXfrm rot="-5400000">
        <a:off x="2021675" y="1784940"/>
        <a:ext cx="3535539" cy="1082289"/>
      </dsp:txXfrm>
    </dsp:sp>
    <dsp:sp modelId="{BC47AE7A-9288-0C48-9C3C-9AEDB202F0C6}">
      <dsp:nvSpPr>
        <dsp:cNvPr id="0" name=""/>
        <dsp:cNvSpPr/>
      </dsp:nvSpPr>
      <dsp:spPr>
        <a:xfrm>
          <a:off x="0" y="1576467"/>
          <a:ext cx="2021674" cy="14992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Sentiment Analysis:</a:t>
          </a:r>
          <a:endParaRPr lang="en-US" sz="2000" kern="1200" dirty="0"/>
        </a:p>
      </dsp:txBody>
      <dsp:txXfrm>
        <a:off x="73187" y="1649654"/>
        <a:ext cx="1875300" cy="1352860"/>
      </dsp:txXfrm>
    </dsp:sp>
    <dsp:sp modelId="{1D2179A3-FE82-5F49-B6D4-74644831359D}">
      <dsp:nvSpPr>
        <dsp:cNvPr id="0" name=""/>
        <dsp:cNvSpPr/>
      </dsp:nvSpPr>
      <dsp:spPr>
        <a:xfrm rot="5400000">
          <a:off x="3219025" y="2103236"/>
          <a:ext cx="1199387" cy="35940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None/>
          </a:pPr>
          <a:r>
            <a:rPr lang="en-US" sz="1100" kern="1200" dirty="0"/>
            <a:t>	The existence of mixed positive and negative sentiments indicates opportunities to transform these mixed experiences into more distinctly positive ones, which could enhance overall ratings. By addressing the specific concerns present in mixed reviews, customer satisfaction could be improved.</a:t>
          </a:r>
        </a:p>
      </dsp:txBody>
      <dsp:txXfrm rot="-5400000">
        <a:off x="2021675" y="3359136"/>
        <a:ext cx="3535539" cy="1082289"/>
      </dsp:txXfrm>
    </dsp:sp>
    <dsp:sp modelId="{41692BB2-FD75-3244-AAC1-D3A9AB12EBA8}">
      <dsp:nvSpPr>
        <dsp:cNvPr id="0" name=""/>
        <dsp:cNvSpPr/>
      </dsp:nvSpPr>
      <dsp:spPr>
        <a:xfrm>
          <a:off x="0" y="3150663"/>
          <a:ext cx="2021674" cy="14992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Opportunity for Improvement:</a:t>
          </a:r>
          <a:endParaRPr lang="en-US" sz="2000" kern="1200" dirty="0"/>
        </a:p>
      </dsp:txBody>
      <dsp:txXfrm>
        <a:off x="73187" y="3223850"/>
        <a:ext cx="1875300" cy="1352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70E5D-8C6D-420B-8A29-D54CB5FC7771}">
      <dsp:nvSpPr>
        <dsp:cNvPr id="0" name=""/>
        <dsp:cNvSpPr/>
      </dsp:nvSpPr>
      <dsp:spPr>
        <a:xfrm>
          <a:off x="564139" y="494678"/>
          <a:ext cx="601849" cy="601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7B612-68F4-4E5E-A8DF-308DC9AE096C}">
      <dsp:nvSpPr>
        <dsp:cNvPr id="0" name=""/>
        <dsp:cNvSpPr/>
      </dsp:nvSpPr>
      <dsp:spPr>
        <a:xfrm>
          <a:off x="5279" y="1225460"/>
          <a:ext cx="1719569" cy="43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Increase Conversion Rates:</a:t>
          </a:r>
          <a:endParaRPr lang="en-US" sz="1400" kern="1200"/>
        </a:p>
      </dsp:txBody>
      <dsp:txXfrm>
        <a:off x="5279" y="1225460"/>
        <a:ext cx="1719569" cy="435265"/>
      </dsp:txXfrm>
    </dsp:sp>
    <dsp:sp modelId="{1EFDB73B-D879-4987-B328-7BF059EB8181}">
      <dsp:nvSpPr>
        <dsp:cNvPr id="0" name=""/>
        <dsp:cNvSpPr/>
      </dsp:nvSpPr>
      <dsp:spPr>
        <a:xfrm>
          <a:off x="5279" y="1720695"/>
          <a:ext cx="1719569" cy="17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Goal: </a:t>
          </a:r>
          <a:r>
            <a:rPr lang="en-US" sz="1100" kern="1200"/>
            <a:t>Identify factors impacting the conversion rate and provide recommendations to improve it.</a:t>
          </a:r>
        </a:p>
        <a:p>
          <a:pPr marL="0" lvl="0" indent="0" algn="ctr" defTabSz="488950">
            <a:lnSpc>
              <a:spcPct val="100000"/>
            </a:lnSpc>
            <a:spcBef>
              <a:spcPct val="0"/>
            </a:spcBef>
            <a:spcAft>
              <a:spcPct val="35000"/>
            </a:spcAft>
            <a:buNone/>
          </a:pPr>
          <a:r>
            <a:rPr lang="en-US" sz="1100" b="1" kern="1200"/>
            <a:t>Insight: </a:t>
          </a:r>
          <a:r>
            <a:rPr lang="en-US" sz="1100" kern="1200"/>
            <a:t>Highlight key stages where visitors drop off and suggest improvements to optimize the conversion funnel.</a:t>
          </a:r>
        </a:p>
      </dsp:txBody>
      <dsp:txXfrm>
        <a:off x="5279" y="1720695"/>
        <a:ext cx="1719569" cy="1772426"/>
      </dsp:txXfrm>
    </dsp:sp>
    <dsp:sp modelId="{BE2BCC43-DDDC-4C85-ADDE-196C2A0D3D2C}">
      <dsp:nvSpPr>
        <dsp:cNvPr id="0" name=""/>
        <dsp:cNvSpPr/>
      </dsp:nvSpPr>
      <dsp:spPr>
        <a:xfrm>
          <a:off x="2584632" y="494678"/>
          <a:ext cx="601849" cy="601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852E1-C2B7-482D-883F-8982E72E364A}">
      <dsp:nvSpPr>
        <dsp:cNvPr id="0" name=""/>
        <dsp:cNvSpPr/>
      </dsp:nvSpPr>
      <dsp:spPr>
        <a:xfrm>
          <a:off x="2025772" y="1225460"/>
          <a:ext cx="1719569" cy="43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Enhance Customer Engagement:</a:t>
          </a:r>
          <a:endParaRPr lang="en-US" sz="1400" kern="1200"/>
        </a:p>
      </dsp:txBody>
      <dsp:txXfrm>
        <a:off x="2025772" y="1225460"/>
        <a:ext cx="1719569" cy="435265"/>
      </dsp:txXfrm>
    </dsp:sp>
    <dsp:sp modelId="{D0E22C8B-A6F2-4D4A-A0BD-04E8B4CF8370}">
      <dsp:nvSpPr>
        <dsp:cNvPr id="0" name=""/>
        <dsp:cNvSpPr/>
      </dsp:nvSpPr>
      <dsp:spPr>
        <a:xfrm>
          <a:off x="2025772" y="1720695"/>
          <a:ext cx="1719569" cy="17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Goal:</a:t>
          </a:r>
          <a:r>
            <a:rPr lang="en-US" sz="1100" kern="1200"/>
            <a:t> Determine which types of content drive the highest engagement. </a:t>
          </a:r>
        </a:p>
        <a:p>
          <a:pPr marL="0" lvl="0" indent="0" algn="ctr" defTabSz="488950">
            <a:lnSpc>
              <a:spcPct val="100000"/>
            </a:lnSpc>
            <a:spcBef>
              <a:spcPct val="0"/>
            </a:spcBef>
            <a:spcAft>
              <a:spcPct val="35000"/>
            </a:spcAft>
            <a:buNone/>
          </a:pPr>
          <a:r>
            <a:rPr lang="en-US" sz="1100" b="1" kern="1200"/>
            <a:t>Insight:</a:t>
          </a:r>
          <a:r>
            <a:rPr lang="en-US" sz="1100" kern="1200"/>
            <a:t> Analyze interaction levels with different types of marketing content to inform better content strategies.</a:t>
          </a:r>
        </a:p>
      </dsp:txBody>
      <dsp:txXfrm>
        <a:off x="2025772" y="1720695"/>
        <a:ext cx="1719569" cy="1772426"/>
      </dsp:txXfrm>
    </dsp:sp>
    <dsp:sp modelId="{57C73C27-7C01-4979-8CD7-EF08B810023C}">
      <dsp:nvSpPr>
        <dsp:cNvPr id="0" name=""/>
        <dsp:cNvSpPr/>
      </dsp:nvSpPr>
      <dsp:spPr>
        <a:xfrm>
          <a:off x="4605126" y="494678"/>
          <a:ext cx="601849" cy="6018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91785-4217-4AE1-B140-BF28A89D53CD}">
      <dsp:nvSpPr>
        <dsp:cNvPr id="0" name=""/>
        <dsp:cNvSpPr/>
      </dsp:nvSpPr>
      <dsp:spPr>
        <a:xfrm>
          <a:off x="4046266" y="1225460"/>
          <a:ext cx="1719569" cy="435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Improve Customer Feedback Scores:</a:t>
          </a:r>
          <a:endParaRPr lang="en-US" sz="1400" kern="1200"/>
        </a:p>
      </dsp:txBody>
      <dsp:txXfrm>
        <a:off x="4046266" y="1225460"/>
        <a:ext cx="1719569" cy="435265"/>
      </dsp:txXfrm>
    </dsp:sp>
    <dsp:sp modelId="{4157A22C-BF82-4D50-A0C5-9BF7E943847A}">
      <dsp:nvSpPr>
        <dsp:cNvPr id="0" name=""/>
        <dsp:cNvSpPr/>
      </dsp:nvSpPr>
      <dsp:spPr>
        <a:xfrm>
          <a:off x="4046266" y="1720695"/>
          <a:ext cx="1719569" cy="17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Goal:</a:t>
          </a:r>
          <a:r>
            <a:rPr lang="en-US" sz="1100" kern="1200"/>
            <a:t> Understand common themes in customer reviews and provide actionable insights.</a:t>
          </a:r>
        </a:p>
        <a:p>
          <a:pPr marL="0" lvl="0" indent="0" algn="ctr" defTabSz="488950">
            <a:lnSpc>
              <a:spcPct val="100000"/>
            </a:lnSpc>
            <a:spcBef>
              <a:spcPct val="0"/>
            </a:spcBef>
            <a:spcAft>
              <a:spcPct val="35000"/>
            </a:spcAft>
            <a:buNone/>
          </a:pPr>
          <a:r>
            <a:rPr lang="en-US" sz="1100" b="1" kern="1200"/>
            <a:t>Insight:</a:t>
          </a:r>
          <a:r>
            <a:rPr lang="en-US" sz="1100" kern="1200"/>
            <a:t> Identify recurring positive and negative feedback to guide product and service improvements.</a:t>
          </a:r>
        </a:p>
      </dsp:txBody>
      <dsp:txXfrm>
        <a:off x="4046266" y="1720695"/>
        <a:ext cx="1719569" cy="177242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11/4/24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890338" y="640080"/>
            <a:ext cx="7555830" cy="3566160"/>
          </a:xfrm>
        </p:spPr>
        <p:txBody>
          <a:bodyPr anchor="b">
            <a:normAutofit/>
          </a:bodyPr>
          <a:lstStyle/>
          <a:p>
            <a:pPr algn="l"/>
            <a:r>
              <a:rPr lang="en-US" sz="7200" b="1" dirty="0">
                <a:solidFill>
                  <a:srgbClr val="156082"/>
                </a:solidFill>
              </a:rPr>
              <a:t>Data Presentation</a:t>
            </a:r>
            <a:endParaRPr lang="nb-NO" sz="7200" b="1" dirty="0">
              <a:solidFill>
                <a:srgbClr val="156082"/>
              </a:solidFill>
            </a:endParaRPr>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890339" y="4636008"/>
            <a:ext cx="6680042" cy="1572768"/>
          </a:xfrm>
        </p:spPr>
        <p:txBody>
          <a:bodyPr>
            <a:normAutofit/>
          </a:bodyPr>
          <a:lstStyle/>
          <a:p>
            <a:pPr algn="l"/>
            <a:r>
              <a:rPr lang="en-US" dirty="0">
                <a:solidFill>
                  <a:srgbClr val="156082"/>
                </a:solidFill>
              </a:rPr>
              <a:t>Marketing Analytics Portfolio Project</a:t>
            </a:r>
          </a:p>
          <a:p>
            <a:pPr algn="l"/>
            <a:r>
              <a:rPr lang="en-US" dirty="0">
                <a:solidFill>
                  <a:srgbClr val="156082"/>
                </a:solidFill>
              </a:rPr>
              <a:t>Ecem BAYINDIR</a:t>
            </a:r>
            <a:endParaRPr lang="nb-NO" dirty="0">
              <a:solidFill>
                <a:srgbClr val="156082"/>
              </a:solidFill>
            </a:endParaRPr>
          </a:p>
        </p:txBody>
      </p:sp>
      <p:sp>
        <p:nvSpPr>
          <p:cNvPr id="3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2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7202DCB7-5B49-FACE-B138-C1DC4778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23" y="1341506"/>
            <a:ext cx="7556940" cy="4520465"/>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199" y="0"/>
            <a:ext cx="10515600" cy="1325563"/>
          </a:xfrm>
        </p:spPr>
        <p:txBody>
          <a:bodyPr/>
          <a:lstStyle/>
          <a:p>
            <a:pPr algn="ctr"/>
            <a:r>
              <a:rPr lang="nb-NO" b="1" dirty="0" err="1">
                <a:solidFill>
                  <a:srgbClr val="156082"/>
                </a:solidFill>
              </a:rPr>
              <a:t>Overview</a:t>
            </a:r>
            <a:endParaRPr lang="nb-NO" b="1" dirty="0">
              <a:solidFill>
                <a:srgbClr val="156082"/>
              </a:solidFill>
            </a:endParaRP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846474" y="3040912"/>
            <a:ext cx="1014651" cy="287092"/>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8159718" y="1457855"/>
            <a:ext cx="1030679" cy="78065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8313830" y="4965320"/>
            <a:ext cx="876567" cy="6774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609599" y="0"/>
            <a:ext cx="10515600" cy="1325563"/>
          </a:xfrm>
        </p:spPr>
        <p:txBody>
          <a:bodyPr/>
          <a:lstStyle/>
          <a:p>
            <a:pPr algn="ctr"/>
            <a:r>
              <a:rPr lang="nb-NO" b="1" dirty="0" err="1">
                <a:solidFill>
                  <a:srgbClr val="156082"/>
                </a:solidFill>
              </a:rPr>
              <a:t>Decreased</a:t>
            </a:r>
            <a:r>
              <a:rPr lang="nb-NO" b="1" dirty="0">
                <a:solidFill>
                  <a:srgbClr val="156082"/>
                </a:solidFill>
              </a:rPr>
              <a:t> Conversion Rates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aphicFrame>
        <p:nvGraphicFramePr>
          <p:cNvPr id="4" name="Content Placeholder 2">
            <a:extLst>
              <a:ext uri="{FF2B5EF4-FFF2-40B4-BE49-F238E27FC236}">
                <a16:creationId xmlns:a16="http://schemas.microsoft.com/office/drawing/2014/main" id="{C32C034B-AE1E-A662-1889-B6108BB48DA4}"/>
              </a:ext>
            </a:extLst>
          </p:cNvPr>
          <p:cNvGraphicFramePr>
            <a:graphicFrameLocks/>
          </p:cNvGraphicFramePr>
          <p:nvPr>
            <p:extLst>
              <p:ext uri="{D42A27DB-BD31-4B8C-83A1-F6EECF244321}">
                <p14:modId xmlns:p14="http://schemas.microsoft.com/office/powerpoint/2010/main" val="2296584402"/>
              </p:ext>
            </p:extLst>
          </p:nvPr>
        </p:nvGraphicFramePr>
        <p:xfrm>
          <a:off x="685799" y="1690666"/>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showing the growth of likes and views&#10;&#10;Description automatically generated">
            <a:extLst>
              <a:ext uri="{FF2B5EF4-FFF2-40B4-BE49-F238E27FC236}">
                <a16:creationId xmlns:a16="http://schemas.microsoft.com/office/drawing/2014/main" id="{A9D234E2-916C-2BB0-D6FC-8872A024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753" y="1468334"/>
            <a:ext cx="3997952" cy="2596201"/>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762000" y="0"/>
            <a:ext cx="10515600" cy="1325563"/>
          </a:xfrm>
        </p:spPr>
        <p:txBody>
          <a:bodyPr/>
          <a:lstStyle/>
          <a:p>
            <a:pPr algn="ctr"/>
            <a:r>
              <a:rPr lang="en-US" b="1" dirty="0">
                <a:solidFill>
                  <a:srgbClr val="156082"/>
                </a:solidFill>
              </a:rPr>
              <a:t>Reduced Customer Engagement</a:t>
            </a:r>
            <a:endParaRPr lang="nb-NO" b="1" dirty="0">
              <a:solidFill>
                <a:srgbClr val="156082"/>
              </a:solidFill>
            </a:endParaRPr>
          </a:p>
        </p:txBody>
      </p:sp>
      <p:graphicFrame>
        <p:nvGraphicFramePr>
          <p:cNvPr id="13" name="Content Placeholder 2">
            <a:extLst>
              <a:ext uri="{FF2B5EF4-FFF2-40B4-BE49-F238E27FC236}">
                <a16:creationId xmlns:a16="http://schemas.microsoft.com/office/drawing/2014/main" id="{01E1C810-1CB9-FBCD-0EF1-8EF2F3A66D1F}"/>
              </a:ext>
            </a:extLst>
          </p:cNvPr>
          <p:cNvGraphicFramePr>
            <a:graphicFrameLocks noGrp="1"/>
          </p:cNvGraphicFramePr>
          <p:nvPr>
            <p:ph sz="half" idx="1"/>
            <p:extLst>
              <p:ext uri="{D42A27DB-BD31-4B8C-83A1-F6EECF244321}">
                <p14:modId xmlns:p14="http://schemas.microsoft.com/office/powerpoint/2010/main" val="1229141900"/>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475874" y="2193766"/>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 name="Picture 6" descr="A graph of blue and orange bars&#10;&#10;Description automatically generated">
            <a:extLst>
              <a:ext uri="{FF2B5EF4-FFF2-40B4-BE49-F238E27FC236}">
                <a16:creationId xmlns:a16="http://schemas.microsoft.com/office/drawing/2014/main" id="{A48C1DEA-A0FA-DDCD-C28F-02694DB598E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038753" y="4064536"/>
            <a:ext cx="3997952" cy="2589806"/>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a:xfrm>
            <a:off x="838199" y="0"/>
            <a:ext cx="10515600" cy="1325563"/>
          </a:xfrm>
        </p:spPr>
        <p:txBody>
          <a:bodyPr/>
          <a:lstStyle/>
          <a:p>
            <a:pPr algn="ctr"/>
            <a:r>
              <a:rPr lang="nb-NO" b="1" dirty="0" err="1">
                <a:solidFill>
                  <a:srgbClr val="156082"/>
                </a:solidFill>
              </a:rPr>
              <a:t>Customer</a:t>
            </a:r>
            <a:r>
              <a:rPr lang="nb-NO" b="1" dirty="0">
                <a:solidFill>
                  <a:srgbClr val="156082"/>
                </a:solidFill>
              </a:rPr>
              <a:t> Feedback Analysis</a:t>
            </a:r>
          </a:p>
        </p:txBody>
      </p:sp>
      <p:pic>
        <p:nvPicPr>
          <p:cNvPr id="5" name="Picture 4" descr="A graph of blue bars&#10;&#10;Description automatically generated with medium confidence">
            <a:extLst>
              <a:ext uri="{FF2B5EF4-FFF2-40B4-BE49-F238E27FC236}">
                <a16:creationId xmlns:a16="http://schemas.microsoft.com/office/drawing/2014/main" id="{C1FE9C41-728B-9A98-5701-9710FA4D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605" y="1279186"/>
            <a:ext cx="3182773" cy="2722108"/>
          </a:xfrm>
          <a:prstGeom prst="rect">
            <a:avLst/>
          </a:prstGeom>
        </p:spPr>
      </p:pic>
      <p:pic>
        <p:nvPicPr>
          <p:cNvPr id="9" name="Picture 8" descr="A graph with blue squares&#10;&#10;Description automatically generated with medium confidence">
            <a:extLst>
              <a:ext uri="{FF2B5EF4-FFF2-40B4-BE49-F238E27FC236}">
                <a16:creationId xmlns:a16="http://schemas.microsoft.com/office/drawing/2014/main" id="{DE4820BC-2CF5-9F19-2BF1-91DB4CE03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2975" y="4001293"/>
            <a:ext cx="3188173" cy="2580259"/>
          </a:xfrm>
          <a:prstGeom prst="rect">
            <a:avLst/>
          </a:prstGeom>
        </p:spPr>
      </p:pic>
      <p:graphicFrame>
        <p:nvGraphicFramePr>
          <p:cNvPr id="13" name="Content Placeholder 2">
            <a:extLst>
              <a:ext uri="{FF2B5EF4-FFF2-40B4-BE49-F238E27FC236}">
                <a16:creationId xmlns:a16="http://schemas.microsoft.com/office/drawing/2014/main" id="{C1FC503B-C7A5-356C-8401-BDE10E3BEDD4}"/>
              </a:ext>
            </a:extLst>
          </p:cNvPr>
          <p:cNvGraphicFramePr>
            <a:graphicFrameLocks/>
          </p:cNvGraphicFramePr>
          <p:nvPr>
            <p:extLst>
              <p:ext uri="{D42A27DB-BD31-4B8C-83A1-F6EECF244321}">
                <p14:modId xmlns:p14="http://schemas.microsoft.com/office/powerpoint/2010/main" val="4067397457"/>
              </p:ext>
            </p:extLst>
          </p:nvPr>
        </p:nvGraphicFramePr>
        <p:xfrm>
          <a:off x="838199" y="1524794"/>
          <a:ext cx="5615763" cy="46521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9">
            <a:extLst>
              <a:ext uri="{FF2B5EF4-FFF2-40B4-BE49-F238E27FC236}">
                <a16:creationId xmlns:a16="http://schemas.microsoft.com/office/drawing/2014/main" id="{63DC5B13-FC65-326E-736C-F66D12870646}"/>
              </a:ext>
            </a:extLst>
          </p:cNvPr>
          <p:cNvSpPr/>
          <p:nvPr/>
        </p:nvSpPr>
        <p:spPr>
          <a:xfrm rot="16200000">
            <a:off x="548388" y="752765"/>
            <a:ext cx="5019310" cy="5872717"/>
          </a:xfrm>
          <a:prstGeom prst="round2Diag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6" name="Round Diagonal Corner Rectangle 5">
            <a:extLst>
              <a:ext uri="{FF2B5EF4-FFF2-40B4-BE49-F238E27FC236}">
                <a16:creationId xmlns:a16="http://schemas.microsoft.com/office/drawing/2014/main" id="{A243E240-732A-298B-DA1C-86FB22FF1ECD}"/>
              </a:ext>
            </a:extLst>
          </p:cNvPr>
          <p:cNvSpPr/>
          <p:nvPr/>
        </p:nvSpPr>
        <p:spPr>
          <a:xfrm>
            <a:off x="6096000" y="1179472"/>
            <a:ext cx="5974316" cy="5019309"/>
          </a:xfrm>
          <a:prstGeom prst="round2DiagRect">
            <a:avLst>
              <a:gd name="adj1" fmla="val 16667"/>
              <a:gd name="adj2" fmla="val 12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3210442" y="-146091"/>
            <a:ext cx="5771115" cy="1325563"/>
          </a:xfrm>
        </p:spPr>
        <p:txBody>
          <a:bodyPr/>
          <a:lstStyle/>
          <a:p>
            <a:pPr algn="ctr"/>
            <a:r>
              <a:rPr lang="nb-NO" b="1" dirty="0">
                <a:solidFill>
                  <a:srgbClr val="156082"/>
                </a:solidFill>
              </a:rPr>
              <a:t>Goals &amp; Action</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2267188" y="899975"/>
            <a:ext cx="1236737" cy="823912"/>
          </a:xfrm>
        </p:spPr>
        <p:txBody>
          <a:bodyPr/>
          <a:lstStyle/>
          <a:p>
            <a:r>
              <a:rPr lang="en-US" dirty="0">
                <a:solidFill>
                  <a:srgbClr val="156082"/>
                </a:solidFill>
              </a:rPr>
              <a:t>Goals</a:t>
            </a:r>
            <a:endParaRPr lang="nb-NO" dirty="0">
              <a:solidFill>
                <a:srgbClr val="156082"/>
              </a:solidFill>
            </a:endParaRPr>
          </a:p>
        </p:txBody>
      </p:sp>
      <p:graphicFrame>
        <p:nvGraphicFramePr>
          <p:cNvPr id="11" name="Content Placeholder 4">
            <a:extLst>
              <a:ext uri="{FF2B5EF4-FFF2-40B4-BE49-F238E27FC236}">
                <a16:creationId xmlns:a16="http://schemas.microsoft.com/office/drawing/2014/main" id="{4A1015F4-BAD5-F4EB-8711-7B93B375EAD8}"/>
              </a:ext>
            </a:extLst>
          </p:cNvPr>
          <p:cNvGraphicFramePr>
            <a:graphicFrameLocks noGrp="1"/>
          </p:cNvGraphicFramePr>
          <p:nvPr>
            <p:ph sz="half" idx="2"/>
          </p:nvPr>
        </p:nvGraphicFramePr>
        <p:xfrm>
          <a:off x="223284" y="2102644"/>
          <a:ext cx="5771115" cy="398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7971242" y="895448"/>
            <a:ext cx="1762865" cy="823912"/>
          </a:xfrm>
        </p:spPr>
        <p:txBody>
          <a:bodyPr/>
          <a:lstStyle/>
          <a:p>
            <a:pPr algn="ctr"/>
            <a:r>
              <a:rPr lang="en-US" dirty="0">
                <a:solidFill>
                  <a:schemeClr val="bg1"/>
                </a:solidFill>
              </a:rPr>
              <a:t>Action</a:t>
            </a:r>
            <a:endParaRPr lang="nb-NO" dirty="0">
              <a:solidFill>
                <a:schemeClr val="bg1"/>
              </a:solidFill>
            </a:endParaRPr>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095999" y="1750568"/>
            <a:ext cx="5771115" cy="4211984"/>
          </a:xfrm>
        </p:spPr>
        <p:txBody>
          <a:bodyPr>
            <a:noAutofit/>
          </a:bodyPr>
          <a:lstStyle/>
          <a:p>
            <a:pPr>
              <a:lnSpc>
                <a:spcPct val="120000"/>
              </a:lnSpc>
            </a:pPr>
            <a:r>
              <a:rPr lang="nb-NO" sz="1200" b="1" dirty="0" err="1">
                <a:solidFill>
                  <a:schemeClr val="bg1"/>
                </a:solidFill>
              </a:rPr>
              <a:t>Increase</a:t>
            </a:r>
            <a:r>
              <a:rPr lang="nb-NO" sz="1200" b="1" dirty="0">
                <a:solidFill>
                  <a:schemeClr val="bg1"/>
                </a:solidFill>
              </a:rPr>
              <a:t> Conversion Rates:</a:t>
            </a:r>
          </a:p>
          <a:p>
            <a:pPr lvl="1">
              <a:lnSpc>
                <a:spcPct val="120000"/>
              </a:lnSpc>
            </a:pPr>
            <a:r>
              <a:rPr lang="en-US" sz="1050" u="sng" dirty="0">
                <a:solidFill>
                  <a:schemeClr val="bg1"/>
                </a:solidFill>
              </a:rPr>
              <a:t>Target High-Performing Product Categories</a:t>
            </a:r>
            <a:r>
              <a:rPr lang="en-US" sz="1050" dirty="0">
                <a:solidFill>
                  <a:schemeClr val="bg1"/>
                </a:solidFill>
              </a:rPr>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1050" dirty="0">
              <a:solidFill>
                <a:schemeClr val="bg1"/>
              </a:solidFill>
            </a:endParaRPr>
          </a:p>
          <a:p>
            <a:pPr>
              <a:lnSpc>
                <a:spcPct val="120000"/>
              </a:lnSpc>
            </a:pPr>
            <a:r>
              <a:rPr lang="nb-NO" sz="1200" b="1" dirty="0" err="1">
                <a:solidFill>
                  <a:schemeClr val="bg1"/>
                </a:solidFill>
              </a:rPr>
              <a:t>Enhance</a:t>
            </a:r>
            <a:r>
              <a:rPr lang="nb-NO" sz="1200" b="1" dirty="0">
                <a:solidFill>
                  <a:schemeClr val="bg1"/>
                </a:solidFill>
              </a:rPr>
              <a:t> </a:t>
            </a:r>
            <a:r>
              <a:rPr lang="nb-NO" sz="1200" b="1" dirty="0" err="1">
                <a:solidFill>
                  <a:schemeClr val="bg1"/>
                </a:solidFill>
              </a:rPr>
              <a:t>Customer</a:t>
            </a:r>
            <a:r>
              <a:rPr lang="nb-NO" sz="1200" b="1" dirty="0">
                <a:solidFill>
                  <a:schemeClr val="bg1"/>
                </a:solidFill>
              </a:rPr>
              <a:t> </a:t>
            </a:r>
            <a:r>
              <a:rPr lang="nb-NO" sz="1200" b="1" dirty="0" err="1">
                <a:solidFill>
                  <a:schemeClr val="bg1"/>
                </a:solidFill>
              </a:rPr>
              <a:t>Engagement</a:t>
            </a:r>
            <a:r>
              <a:rPr lang="nb-NO" sz="1200" b="1" dirty="0">
                <a:solidFill>
                  <a:schemeClr val="bg1"/>
                </a:solidFill>
              </a:rPr>
              <a:t>:</a:t>
            </a:r>
          </a:p>
          <a:p>
            <a:pPr lvl="1">
              <a:lnSpc>
                <a:spcPct val="120000"/>
              </a:lnSpc>
            </a:pPr>
            <a:r>
              <a:rPr lang="en-US" sz="1050" u="sng" dirty="0">
                <a:solidFill>
                  <a:schemeClr val="bg1"/>
                </a:solidFill>
              </a:rPr>
              <a:t>Revitalize Content Strategy</a:t>
            </a:r>
            <a:r>
              <a:rPr lang="en-US" sz="1050" dirty="0">
                <a:solidFill>
                  <a:schemeClr val="bg1"/>
                </a:solidFill>
              </a:rPr>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1050" dirty="0">
              <a:solidFill>
                <a:schemeClr val="bg1"/>
              </a:solidFill>
            </a:endParaRPr>
          </a:p>
          <a:p>
            <a:pPr>
              <a:lnSpc>
                <a:spcPct val="120000"/>
              </a:lnSpc>
            </a:pPr>
            <a:r>
              <a:rPr lang="nb-NO" sz="1200" b="1" dirty="0" err="1">
                <a:solidFill>
                  <a:schemeClr val="bg1"/>
                </a:solidFill>
              </a:rPr>
              <a:t>Improve</a:t>
            </a:r>
            <a:r>
              <a:rPr lang="nb-NO" sz="1200" b="1" dirty="0">
                <a:solidFill>
                  <a:schemeClr val="bg1"/>
                </a:solidFill>
              </a:rPr>
              <a:t> </a:t>
            </a:r>
            <a:r>
              <a:rPr lang="nb-NO" sz="1200" b="1" dirty="0" err="1">
                <a:solidFill>
                  <a:schemeClr val="bg1"/>
                </a:solidFill>
              </a:rPr>
              <a:t>Customer</a:t>
            </a:r>
            <a:r>
              <a:rPr lang="nb-NO" sz="1200" b="1" dirty="0">
                <a:solidFill>
                  <a:schemeClr val="bg1"/>
                </a:solidFill>
              </a:rPr>
              <a:t> Feedback Scores:</a:t>
            </a:r>
          </a:p>
          <a:p>
            <a:pPr lvl="1">
              <a:lnSpc>
                <a:spcPct val="120000"/>
              </a:lnSpc>
            </a:pPr>
            <a:r>
              <a:rPr lang="en-US" sz="1050" u="sng" dirty="0">
                <a:solidFill>
                  <a:schemeClr val="bg1"/>
                </a:solidFill>
              </a:rPr>
              <a:t>Address Mixed and Negative Feedback: </a:t>
            </a:r>
            <a:r>
              <a:rPr lang="en-US" sz="1050" dirty="0">
                <a:solidFill>
                  <a:schemeClr val="bg1"/>
                </a:solidFill>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050" dirty="0">
              <a:solidFill>
                <a:schemeClr val="bg1"/>
              </a:solidFill>
            </a:endParaRP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F64248-7D19-9F43-A188-6704EE799162}">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140</TotalTime>
  <Words>804</Words>
  <Application>Microsoft Macintosh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Ecem Bayındır</cp:lastModifiedBy>
  <cp:revision>4</cp:revision>
  <dcterms:created xsi:type="dcterms:W3CDTF">2024-09-03T15:16:05Z</dcterms:created>
  <dcterms:modified xsi:type="dcterms:W3CDTF">2024-11-04T16:52:20Z</dcterms:modified>
</cp:coreProperties>
</file>