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4" autoAdjust="0"/>
    <p:restoredTop sz="96087" autoAdjust="0"/>
  </p:normalViewPr>
  <p:slideViewPr>
    <p:cSldViewPr snapToGrid="0">
      <p:cViewPr varScale="1">
        <p:scale>
          <a:sx n="115" d="100"/>
          <a:sy n="115" d="100"/>
        </p:scale>
        <p:origin x="1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04.11.2024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04.11.2024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a:xfrm>
            <a:off x="838200" y="451381"/>
            <a:ext cx="10512552" cy="4066540"/>
          </a:xfrm>
        </p:spPr>
        <p:txBody>
          <a:bodyPr anchor="b">
            <a:normAutofit/>
          </a:bodyPr>
          <a:lstStyle/>
          <a:p>
            <a:pPr algn="l"/>
            <a:r>
              <a:rPr lang="en-US" sz="6600" b="1" dirty="0">
                <a:solidFill>
                  <a:srgbClr val="156082"/>
                </a:solidFill>
              </a:rPr>
              <a:t>Marketing Analytics Business Case</a:t>
            </a:r>
            <a:endParaRPr lang="nb-NO" sz="6600" b="1" dirty="0">
              <a:solidFill>
                <a:srgbClr val="156082"/>
              </a:solidFill>
            </a:endParaRPr>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a:xfrm>
            <a:off x="838199" y="4983276"/>
            <a:ext cx="10512552" cy="1126680"/>
          </a:xfrm>
        </p:spPr>
        <p:txBody>
          <a:bodyPr>
            <a:normAutofit/>
          </a:bodyPr>
          <a:lstStyle/>
          <a:p>
            <a:pPr algn="l"/>
            <a:r>
              <a:rPr lang="nb-NO" dirty="0">
                <a:solidFill>
                  <a:srgbClr val="156082"/>
                </a:solidFill>
              </a:rPr>
              <a:t>Ecem BAYINDIR</a:t>
            </a:r>
          </a:p>
          <a:p>
            <a:pPr algn="l"/>
            <a:endParaRPr lang="nb-NO"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80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a:xfrm>
            <a:off x="841248" y="548640"/>
            <a:ext cx="3600860" cy="5431536"/>
          </a:xfrm>
        </p:spPr>
        <p:txBody>
          <a:bodyPr>
            <a:normAutofit/>
          </a:bodyPr>
          <a:lstStyle/>
          <a:p>
            <a:r>
              <a:rPr lang="en-US" sz="5000" b="1" dirty="0">
                <a:solidFill>
                  <a:srgbClr val="156082"/>
                </a:solidFill>
              </a:rPr>
              <a:t>Introduction to Business Problem</a:t>
            </a:r>
            <a:endParaRPr lang="nb-NO" sz="5000" b="1" dirty="0">
              <a:solidFill>
                <a:srgbClr val="156082"/>
              </a:solidFill>
            </a:endParaRP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5126418" y="552091"/>
            <a:ext cx="6224335" cy="5431536"/>
          </a:xfrm>
        </p:spPr>
        <p:txBody>
          <a:bodyPr anchor="ctr">
            <a:normAutofit/>
          </a:bodyPr>
          <a:lstStyle/>
          <a:p>
            <a:r>
              <a:rPr lang="en-US" sz="1700" dirty="0" err="1">
                <a:solidFill>
                  <a:srgbClr val="156082"/>
                </a:solidFill>
              </a:rPr>
              <a:t>ShopEasy</a:t>
            </a:r>
            <a:r>
              <a:rPr lang="en-US" sz="1700" dirty="0">
                <a:solidFill>
                  <a:srgbClr val="156082"/>
                </a:solidFill>
              </a:rPr>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endParaRPr lang="en-US" sz="1700" dirty="0">
              <a:solidFill>
                <a:srgbClr val="156082"/>
              </a:solidFill>
            </a:endParaRPr>
          </a:p>
          <a:p>
            <a:r>
              <a:rPr lang="en-US" sz="1700" b="1" dirty="0">
                <a:solidFill>
                  <a:srgbClr val="156082"/>
                </a:solidFill>
              </a:rPr>
              <a:t>Key Points:</a:t>
            </a:r>
            <a:endParaRPr lang="en-US" sz="1700" dirty="0">
              <a:solidFill>
                <a:srgbClr val="156082"/>
              </a:solidFill>
            </a:endParaRPr>
          </a:p>
          <a:p>
            <a:pPr lvl="1"/>
            <a:r>
              <a:rPr lang="en-US" sz="1700" b="1" dirty="0">
                <a:solidFill>
                  <a:srgbClr val="156082"/>
                </a:solidFill>
              </a:rPr>
              <a:t>Reduced Customer Engagement:</a:t>
            </a:r>
            <a:r>
              <a:rPr lang="en-US" sz="1700" dirty="0">
                <a:solidFill>
                  <a:srgbClr val="156082"/>
                </a:solidFill>
              </a:rPr>
              <a:t> The number of customer interactions and engagement with the site and marketing content has declined.</a:t>
            </a:r>
          </a:p>
          <a:p>
            <a:pPr lvl="1"/>
            <a:r>
              <a:rPr lang="en-US" sz="1700" b="1" dirty="0">
                <a:solidFill>
                  <a:srgbClr val="156082"/>
                </a:solidFill>
              </a:rPr>
              <a:t>Decreased Conversion Rates:</a:t>
            </a:r>
            <a:r>
              <a:rPr lang="en-US" sz="1700" dirty="0">
                <a:solidFill>
                  <a:srgbClr val="156082"/>
                </a:solidFill>
              </a:rPr>
              <a:t> Fewer site visitors are converting into paying customers.</a:t>
            </a:r>
          </a:p>
          <a:p>
            <a:pPr lvl="1"/>
            <a:r>
              <a:rPr lang="en-US" sz="1700" b="1" dirty="0">
                <a:solidFill>
                  <a:srgbClr val="156082"/>
                </a:solidFill>
              </a:rPr>
              <a:t>High Marketing Expenses:</a:t>
            </a:r>
            <a:r>
              <a:rPr lang="en-US" sz="1700" dirty="0">
                <a:solidFill>
                  <a:srgbClr val="156082"/>
                </a:solidFill>
              </a:rPr>
              <a:t> Significant investments in marketing campaigns are not yielding expected returns.</a:t>
            </a:r>
          </a:p>
          <a:p>
            <a:pPr lvl="1"/>
            <a:r>
              <a:rPr lang="en-US" sz="1700" b="1" dirty="0">
                <a:solidFill>
                  <a:srgbClr val="156082"/>
                </a:solidFill>
              </a:rPr>
              <a:t>Need for Customer Feedback Analysis:</a:t>
            </a:r>
            <a:r>
              <a:rPr lang="en-US" sz="1700" dirty="0">
                <a:solidFill>
                  <a:srgbClr val="156082"/>
                </a:solidFill>
              </a:rPr>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a:xfrm>
            <a:off x="841248" y="548640"/>
            <a:ext cx="3600860" cy="5431536"/>
          </a:xfrm>
        </p:spPr>
        <p:txBody>
          <a:bodyPr>
            <a:normAutofit/>
          </a:bodyPr>
          <a:lstStyle/>
          <a:p>
            <a:r>
              <a:rPr lang="en-US" sz="5400" b="1" dirty="0">
                <a:solidFill>
                  <a:srgbClr val="156082"/>
                </a:solidFill>
              </a:rPr>
              <a:t>Subject: Request for Data Analysis to Improve Marketing Strategy</a:t>
            </a:r>
            <a:endParaRPr lang="nb-NO" sz="5400" b="1" dirty="0">
              <a:solidFill>
                <a:srgbClr val="156082"/>
              </a:solidFill>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a:xfrm>
            <a:off x="5126418" y="552091"/>
            <a:ext cx="6224335" cy="5431536"/>
          </a:xfrm>
        </p:spPr>
        <p:txBody>
          <a:bodyPr anchor="ctr">
            <a:normAutofit/>
          </a:bodyPr>
          <a:lstStyle/>
          <a:p>
            <a:pPr marL="0" indent="0">
              <a:buNone/>
            </a:pPr>
            <a:r>
              <a:rPr lang="en-US" sz="1700">
                <a:solidFill>
                  <a:srgbClr val="156082"/>
                </a:solidFill>
              </a:rPr>
              <a:t>Hi Data Analyst,</a:t>
            </a:r>
          </a:p>
          <a:p>
            <a:pPr marL="0" indent="0">
              <a:buNone/>
            </a:pPr>
            <a:r>
              <a:rPr lang="en-US" sz="1700">
                <a:solidFill>
                  <a:srgbClr val="156082"/>
                </a:solidFill>
              </a:rPr>
              <a:t>I hope this email finds you well. I’m the Marketing Manager at ShopEasy. We’ve been facing some challenges with our marketing campaigns lately, and I’m reaching out to request your expertise in data analysis to help us identify areas for improvement.</a:t>
            </a:r>
          </a:p>
          <a:p>
            <a:pPr marL="0" indent="0">
              <a:buNone/>
            </a:pPr>
            <a:r>
              <a:rPr lang="en-US" sz="1700">
                <a:solidFill>
                  <a:srgbClr val="156082"/>
                </a:solidFill>
              </a:rPr>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buNone/>
            </a:pPr>
            <a:r>
              <a:rPr lang="en-US" sz="1700">
                <a:solidFill>
                  <a:srgbClr val="156082"/>
                </a:solidFill>
              </a:rPr>
              <a:t>We have data from various sources, including customer reviews, social media comments, and campaign performance metrics. Your insights will be invaluable in helping us turn this situation around.</a:t>
            </a:r>
          </a:p>
          <a:p>
            <a:pPr marL="0" indent="0">
              <a:buNone/>
            </a:pPr>
            <a:r>
              <a:rPr lang="en-US" sz="1700">
                <a:solidFill>
                  <a:srgbClr val="156082"/>
                </a:solidFill>
              </a:rPr>
              <a:t>Looking forward to your response.</a:t>
            </a:r>
          </a:p>
          <a:p>
            <a:pPr marL="0" indent="0">
              <a:buNone/>
            </a:pPr>
            <a:r>
              <a:rPr lang="en-US" sz="1700">
                <a:solidFill>
                  <a:srgbClr val="156082"/>
                </a:solidFill>
              </a:rPr>
              <a:t>Best regards,</a:t>
            </a:r>
            <a:br>
              <a:rPr lang="en-US" sz="1700">
                <a:solidFill>
                  <a:srgbClr val="156082"/>
                </a:solidFill>
              </a:rPr>
            </a:br>
            <a:r>
              <a:rPr lang="en-US" sz="1700">
                <a:solidFill>
                  <a:srgbClr val="156082"/>
                </a:solidFill>
              </a:rPr>
              <a:t>Jane Doe</a:t>
            </a:r>
            <a:br>
              <a:rPr lang="en-US" sz="1700">
                <a:solidFill>
                  <a:srgbClr val="156082"/>
                </a:solidFill>
              </a:rPr>
            </a:br>
            <a:r>
              <a:rPr lang="en-US" sz="1700">
                <a:solidFill>
                  <a:srgbClr val="156082"/>
                </a:solidFill>
              </a:rPr>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a:xfrm>
            <a:off x="841248" y="548640"/>
            <a:ext cx="3600860" cy="5431536"/>
          </a:xfrm>
        </p:spPr>
        <p:txBody>
          <a:bodyPr>
            <a:normAutofit/>
          </a:bodyPr>
          <a:lstStyle/>
          <a:p>
            <a:r>
              <a:rPr lang="en-US" sz="5400" b="1" dirty="0">
                <a:solidFill>
                  <a:srgbClr val="156082"/>
                </a:solidFill>
              </a:rPr>
              <a:t>Subject: Request for Data Analysis to Improve Marketing Strategy</a:t>
            </a:r>
            <a:endParaRPr lang="nb-NO" sz="5400" b="1" dirty="0">
              <a:solidFill>
                <a:srgbClr val="156082"/>
              </a:solidFill>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a:xfrm>
            <a:off x="5126418" y="552091"/>
            <a:ext cx="6224335" cy="5431536"/>
          </a:xfrm>
        </p:spPr>
        <p:txBody>
          <a:bodyPr anchor="ctr">
            <a:normAutofit/>
          </a:bodyPr>
          <a:lstStyle/>
          <a:p>
            <a:pPr marL="0" indent="0">
              <a:buNone/>
            </a:pPr>
            <a:r>
              <a:rPr lang="en-US" sz="1700" dirty="0">
                <a:solidFill>
                  <a:srgbClr val="156082"/>
                </a:solidFill>
              </a:rPr>
              <a:t>Hi Data Analyst,</a:t>
            </a:r>
          </a:p>
          <a:p>
            <a:pPr marL="0" indent="0">
              <a:buNone/>
            </a:pPr>
            <a:r>
              <a:rPr lang="en-US" sz="1700" dirty="0">
                <a:solidFill>
                  <a:srgbClr val="156082"/>
                </a:solidFill>
              </a:rPr>
              <a:t>I’m the Customer Experience Manager at </a:t>
            </a:r>
            <a:r>
              <a:rPr lang="en-US" sz="1700" dirty="0" err="1">
                <a:solidFill>
                  <a:srgbClr val="156082"/>
                </a:solidFill>
              </a:rPr>
              <a:t>ShopEasy</a:t>
            </a:r>
            <a:r>
              <a:rPr lang="en-US" sz="1700" dirty="0">
                <a:solidFill>
                  <a:srgbClr val="156082"/>
                </a:solidFill>
              </a:rPr>
              <a:t>, and I’m writing to seek your help with analyzing our customer feedback. Over the past few months, we’ve noticed a drop in customer engagement and satisfaction, which is impacting our overall conversion rates.</a:t>
            </a:r>
          </a:p>
          <a:p>
            <a:pPr marL="0" indent="0">
              <a:buNone/>
            </a:pPr>
            <a:r>
              <a:rPr lang="en-US" sz="1700" dirty="0">
                <a:solidFill>
                  <a:srgbClr val="156082"/>
                </a:solidFill>
              </a:rPr>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buNone/>
            </a:pPr>
            <a:r>
              <a:rPr lang="en-US" sz="1700" dirty="0">
                <a:solidFill>
                  <a:srgbClr val="156082"/>
                </a:solidFill>
              </a:rPr>
              <a:t>Your expertise in data analysis will be crucial in helping us decode this feedback and provide actionable insights. We hope this will guide us in improving our customer experience and ultimately boost our engagement and conversion rates.</a:t>
            </a:r>
          </a:p>
          <a:p>
            <a:pPr marL="0" indent="0">
              <a:buNone/>
            </a:pPr>
            <a:r>
              <a:rPr lang="en-US" sz="1700" dirty="0">
                <a:solidFill>
                  <a:srgbClr val="156082"/>
                </a:solidFill>
              </a:rPr>
              <a:t>Thank you for your assistance.</a:t>
            </a:r>
          </a:p>
          <a:p>
            <a:pPr marL="0" indent="0">
              <a:buNone/>
            </a:pPr>
            <a:r>
              <a:rPr lang="en-US" sz="1700" dirty="0">
                <a:solidFill>
                  <a:srgbClr val="156082"/>
                </a:solidFill>
              </a:rPr>
              <a:t>Best regards,</a:t>
            </a:r>
            <a:br>
              <a:rPr lang="en-US" sz="1700" dirty="0">
                <a:solidFill>
                  <a:srgbClr val="156082"/>
                </a:solidFill>
              </a:rPr>
            </a:br>
            <a:r>
              <a:rPr lang="en-US" sz="1700" dirty="0">
                <a:solidFill>
                  <a:srgbClr val="156082"/>
                </a:solidFill>
              </a:rPr>
              <a:t>John Smith</a:t>
            </a:r>
            <a:br>
              <a:rPr lang="en-US" sz="1700" dirty="0">
                <a:solidFill>
                  <a:srgbClr val="156082"/>
                </a:solidFill>
              </a:rPr>
            </a:br>
            <a:r>
              <a:rPr lang="en-US" sz="1700" dirty="0">
                <a:solidFill>
                  <a:srgbClr val="156082"/>
                </a:solidFill>
              </a:rPr>
              <a:t>Customer Experience Manager</a:t>
            </a:r>
            <a:br>
              <a:rPr lang="en-US" sz="1700" dirty="0">
                <a:solidFill>
                  <a:srgbClr val="156082"/>
                </a:solidFill>
              </a:rPr>
            </a:br>
            <a:r>
              <a:rPr lang="en-US" sz="1700" dirty="0" err="1">
                <a:solidFill>
                  <a:srgbClr val="156082"/>
                </a:solidFill>
              </a:rPr>
              <a:t>ShopEasy</a:t>
            </a:r>
            <a:endParaRPr lang="en-US" sz="1700" dirty="0">
              <a:solidFill>
                <a:srgbClr val="156082"/>
              </a:solidFill>
            </a:endParaRP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a:xfrm>
            <a:off x="841248" y="548640"/>
            <a:ext cx="3600860" cy="5431536"/>
          </a:xfrm>
        </p:spPr>
        <p:txBody>
          <a:bodyPr>
            <a:normAutofit/>
          </a:bodyPr>
          <a:lstStyle/>
          <a:p>
            <a:r>
              <a:rPr lang="en-US" sz="4600" b="1" dirty="0">
                <a:solidFill>
                  <a:srgbClr val="156082"/>
                </a:solidFill>
              </a:rPr>
              <a:t>Key Performance Indicators (KPIs)</a:t>
            </a:r>
            <a:endParaRPr lang="nb-NO" sz="4600" b="1" dirty="0">
              <a:solidFill>
                <a:srgbClr val="156082"/>
              </a:solidFill>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a:xfrm>
            <a:off x="5126418" y="552091"/>
            <a:ext cx="6224335" cy="5431536"/>
          </a:xfrm>
        </p:spPr>
        <p:txBody>
          <a:bodyPr anchor="ctr">
            <a:normAutofit/>
          </a:bodyPr>
          <a:lstStyle/>
          <a:p>
            <a:r>
              <a:rPr lang="en-US" sz="2200" b="1" dirty="0">
                <a:solidFill>
                  <a:srgbClr val="156082"/>
                </a:solidFill>
              </a:rPr>
              <a:t>Conversion Rate: </a:t>
            </a:r>
            <a:r>
              <a:rPr lang="en-US" sz="2200" dirty="0">
                <a:solidFill>
                  <a:srgbClr val="156082"/>
                </a:solidFill>
              </a:rPr>
              <a:t>Percentage of website visitors who make a purchase.</a:t>
            </a:r>
          </a:p>
          <a:p>
            <a:r>
              <a:rPr lang="en-US" sz="2200" b="1" dirty="0">
                <a:solidFill>
                  <a:srgbClr val="156082"/>
                </a:solidFill>
              </a:rPr>
              <a:t>Customer Engagement Rate: </a:t>
            </a:r>
            <a:r>
              <a:rPr lang="en-US" sz="2200" dirty="0">
                <a:solidFill>
                  <a:srgbClr val="156082"/>
                </a:solidFill>
              </a:rPr>
              <a:t>Level of interaction with marketing content (clicks, likes, comments).</a:t>
            </a:r>
          </a:p>
          <a:p>
            <a:r>
              <a:rPr lang="en-US" sz="2200" b="1" dirty="0">
                <a:solidFill>
                  <a:srgbClr val="156082"/>
                </a:solidFill>
              </a:rPr>
              <a:t>Average Order Value (AOV): </a:t>
            </a:r>
            <a:r>
              <a:rPr lang="en-US" sz="2200" dirty="0">
                <a:solidFill>
                  <a:srgbClr val="156082"/>
                </a:solidFill>
              </a:rPr>
              <a:t>Average amount spent by a customer per transaction.</a:t>
            </a:r>
          </a:p>
          <a:p>
            <a:r>
              <a:rPr lang="en-US" sz="2200" b="1" dirty="0">
                <a:solidFill>
                  <a:srgbClr val="156082"/>
                </a:solidFill>
              </a:rPr>
              <a:t>Customer Feedback Score: </a:t>
            </a:r>
            <a:r>
              <a:rPr lang="en-US" sz="2200" dirty="0">
                <a:solidFill>
                  <a:srgbClr val="156082"/>
                </a:solidFill>
              </a:rPr>
              <a:t>Average rating from customer reviews.</a:t>
            </a:r>
            <a:endParaRPr lang="nb-NO" sz="2200" dirty="0">
              <a:solidFill>
                <a:srgbClr val="156082"/>
              </a:solidFill>
            </a:endParaRPr>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a:xfrm>
            <a:off x="841248" y="548640"/>
            <a:ext cx="3600860" cy="5431536"/>
          </a:xfrm>
        </p:spPr>
        <p:txBody>
          <a:bodyPr>
            <a:normAutofit/>
          </a:bodyPr>
          <a:lstStyle/>
          <a:p>
            <a:r>
              <a:rPr lang="en-US" sz="5400" b="1" dirty="0">
                <a:solidFill>
                  <a:srgbClr val="156082"/>
                </a:solidFill>
              </a:rPr>
              <a:t>Goals</a:t>
            </a:r>
            <a:endParaRPr lang="nb-NO" sz="5400" b="1" dirty="0">
              <a:solidFill>
                <a:srgbClr val="156082"/>
              </a:solidFill>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a:xfrm>
            <a:off x="5126418" y="552091"/>
            <a:ext cx="6224335" cy="5431536"/>
          </a:xfrm>
        </p:spPr>
        <p:txBody>
          <a:bodyPr anchor="ctr">
            <a:normAutofit/>
          </a:bodyPr>
          <a:lstStyle/>
          <a:p>
            <a:r>
              <a:rPr lang="en-US" sz="1900" b="1" dirty="0">
                <a:solidFill>
                  <a:srgbClr val="156082"/>
                </a:solidFill>
              </a:rPr>
              <a:t>Increase Conversion Rates:</a:t>
            </a:r>
          </a:p>
          <a:p>
            <a:pPr lvl="1"/>
            <a:r>
              <a:rPr lang="en-US" sz="1900" b="1" dirty="0">
                <a:solidFill>
                  <a:srgbClr val="156082"/>
                </a:solidFill>
              </a:rPr>
              <a:t>Goal: </a:t>
            </a:r>
            <a:r>
              <a:rPr lang="en-US" sz="1900" dirty="0">
                <a:solidFill>
                  <a:srgbClr val="156082"/>
                </a:solidFill>
              </a:rPr>
              <a:t>Identify factors impacting the conversion rate and provide recommendations to improve it.</a:t>
            </a:r>
          </a:p>
          <a:p>
            <a:pPr lvl="1"/>
            <a:r>
              <a:rPr lang="en-US" sz="1900" b="1" dirty="0">
                <a:solidFill>
                  <a:srgbClr val="156082"/>
                </a:solidFill>
              </a:rPr>
              <a:t>Insight: </a:t>
            </a:r>
            <a:r>
              <a:rPr lang="en-US" sz="1900" dirty="0">
                <a:solidFill>
                  <a:srgbClr val="156082"/>
                </a:solidFill>
              </a:rPr>
              <a:t>Highlight key stages where visitors drop off and suggest improvements to optimize the conversion funnel.</a:t>
            </a:r>
          </a:p>
          <a:p>
            <a:r>
              <a:rPr lang="en-US" sz="1900" b="1" dirty="0">
                <a:solidFill>
                  <a:srgbClr val="156082"/>
                </a:solidFill>
              </a:rPr>
              <a:t>Enhance Customer Engagement:</a:t>
            </a:r>
            <a:endParaRPr lang="en-US" sz="1900" dirty="0">
              <a:solidFill>
                <a:srgbClr val="156082"/>
              </a:solidFill>
            </a:endParaRPr>
          </a:p>
          <a:p>
            <a:pPr lvl="1"/>
            <a:r>
              <a:rPr lang="en-US" sz="1900" b="1" dirty="0">
                <a:solidFill>
                  <a:srgbClr val="156082"/>
                </a:solidFill>
              </a:rPr>
              <a:t>Goal:</a:t>
            </a:r>
            <a:r>
              <a:rPr lang="en-US" sz="1900" dirty="0">
                <a:solidFill>
                  <a:srgbClr val="156082"/>
                </a:solidFill>
              </a:rPr>
              <a:t> Determine which types of content drive the highest engagement. </a:t>
            </a:r>
          </a:p>
          <a:p>
            <a:pPr lvl="1"/>
            <a:r>
              <a:rPr lang="en-US" sz="1900" b="1" dirty="0">
                <a:solidFill>
                  <a:srgbClr val="156082"/>
                </a:solidFill>
              </a:rPr>
              <a:t>Insight:</a:t>
            </a:r>
            <a:r>
              <a:rPr lang="en-US" sz="1900" dirty="0">
                <a:solidFill>
                  <a:srgbClr val="156082"/>
                </a:solidFill>
              </a:rPr>
              <a:t> Analyze interaction levels with different types of marketing content to inform better content strategies.</a:t>
            </a:r>
          </a:p>
          <a:p>
            <a:r>
              <a:rPr lang="en-US" sz="1900" b="1" dirty="0">
                <a:solidFill>
                  <a:srgbClr val="156082"/>
                </a:solidFill>
              </a:rPr>
              <a:t>Improve Customer Feedback Scores:</a:t>
            </a:r>
            <a:endParaRPr lang="en-US" sz="1900" dirty="0">
              <a:solidFill>
                <a:srgbClr val="156082"/>
              </a:solidFill>
            </a:endParaRPr>
          </a:p>
          <a:p>
            <a:pPr lvl="1"/>
            <a:r>
              <a:rPr lang="en-US" sz="1900" b="1" dirty="0">
                <a:solidFill>
                  <a:srgbClr val="156082"/>
                </a:solidFill>
              </a:rPr>
              <a:t>Goal:</a:t>
            </a:r>
            <a:r>
              <a:rPr lang="en-US" sz="1900" dirty="0">
                <a:solidFill>
                  <a:srgbClr val="156082"/>
                </a:solidFill>
              </a:rPr>
              <a:t> Understand common themes in customer reviews and provide actionable insights.</a:t>
            </a:r>
          </a:p>
          <a:p>
            <a:pPr lvl="1"/>
            <a:r>
              <a:rPr lang="en-US" sz="1900" b="1" dirty="0">
                <a:solidFill>
                  <a:srgbClr val="156082"/>
                </a:solidFill>
              </a:rPr>
              <a:t>Insight:</a:t>
            </a:r>
            <a:r>
              <a:rPr lang="en-US" sz="1900" dirty="0">
                <a:solidFill>
                  <a:srgbClr val="156082"/>
                </a:solidFill>
              </a:rPr>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614</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Ecem Bayındır</cp:lastModifiedBy>
  <cp:revision>2</cp:revision>
  <dcterms:created xsi:type="dcterms:W3CDTF">2024-07-20T13:50:58Z</dcterms:created>
  <dcterms:modified xsi:type="dcterms:W3CDTF">2024-11-04T16:54:25Z</dcterms:modified>
</cp:coreProperties>
</file>