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7E4-7DDD-32BC-7736-121B9C9F65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7696" y="1181103"/>
            <a:ext cx="6864720" cy="3581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DE77-AC5A-E987-01B9-3B899B7FE4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7696" y="5075230"/>
            <a:ext cx="6864720" cy="868378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9465-78B2-2F87-29F7-98930A481D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9D6511-6196-495A-B4C6-D3AEB6645443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0D39-1F46-7DCB-6622-AC267A6A9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0517-9489-EFF2-F843-E4E5794296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6424D2-E54D-4131-8605-5423738A18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92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E65F-A450-60BC-C297-000E36DD77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965C-FA39-F850-D629-AEB2422CDB5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BE52-6B60-2750-53CE-28D40B6FB5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064F3-A8C8-45AB-B637-0309E3A0D31C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97E2-CEEC-4749-B232-8BE9D945DD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AA42-DE22-6396-ED64-391468E7E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9C9D4-BECB-4D12-A228-9AE842A5F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71177-713C-0556-2BCC-04BB4A5191D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86522" y="647696"/>
            <a:ext cx="2291084" cy="52959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1EB5-56F0-B677-041F-488A3EA049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52369" y="647696"/>
            <a:ext cx="8120786" cy="52959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6C49-0186-9EDC-753B-B6E8C86486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D7D044-DCE0-4002-8852-F464925E1C0D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210A-721C-C56D-D8C3-4D165E6FDD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BA20-3902-10FD-F48C-72C4DAB3FC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0FF93-CB77-473D-BEAE-32A60A4885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75EF-FCF2-680B-B1DE-1989D13587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E2F1-97E7-4564-84C5-4F3C02251EE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9218-360B-FEF8-EDBC-6D8B66D1F3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786C70-2622-4CC5-874E-F280B8602F9B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7064-44CD-F072-9339-87C77E8BBA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70C-6BE4-CC19-5CFC-9CA94C515D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8AA0F-1F9A-4C7F-80D6-3997D351F8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59AD-1BB9-3475-5117-5D47ED155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3" y="2362196"/>
            <a:ext cx="7696203" cy="24003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DCB2-B9A8-1FE3-342F-7106F2EFA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203" y="5067303"/>
            <a:ext cx="7696203" cy="876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2845-BC1B-71B2-959A-D1B3782B5D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03A10F-EDCF-48D8-AFDC-D7E3D6440CDC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B1F9-BEBC-968A-3F32-83F3434860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598F-F6E9-1CF4-8FA2-1503A9AE91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B74A1B-6DC5-4530-8838-354EB1D14E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02CA-534A-A311-3317-10294C2628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9CEC-001F-2E4D-C90A-A5C478F4FE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825627"/>
            <a:ext cx="4991096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5C005-4CD0-9F68-31A1-67259F3B470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48396" y="1825627"/>
            <a:ext cx="5029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14C7-F253-CFF5-BE5A-5A1A339DDB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07428C-0D66-4D08-969B-8F23429ABCA8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F042-E654-44CE-E41F-428653356F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1EF3-C0D4-60ED-BD0E-1E1BF0FA82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F3821E-6EB3-4F3B-88B5-BB974C56B7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EE3E-77B3-186F-DD0B-BE2E403DE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69" y="647696"/>
            <a:ext cx="10625227" cy="11506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D011-4473-ABC2-4E2D-7C727EFD9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862" y="1879594"/>
            <a:ext cx="5157782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F588-4E85-E624-094C-35AE435E67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5862" y="2560950"/>
            <a:ext cx="5157782" cy="364934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FC64-B28E-8F0A-3EAC-B3D9899A353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4411" y="1879594"/>
            <a:ext cx="5183184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EA191-3140-F755-5C59-7D38A1007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094411" y="2560950"/>
            <a:ext cx="5183184" cy="364934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2144-BBDB-C02D-8B8B-17FA86D977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88145-2F98-4DF6-91A7-00C44F8F4D5A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2C2A7-05C8-B834-5399-A60B14694B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26482-5417-572A-E3E6-884065AF42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FB1E1E-D4AE-4FB1-A8A2-259E8C7267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2D79-237B-7B85-C479-3B737C1753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19244-910D-DBD2-B796-9B527DF840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9B381A-F63B-4CDC-A641-3A790E8848D6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8C240-E577-6025-197C-7E09556F3C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358F4-0CD5-E311-F49F-2E248C0E4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CC8554-5C79-4944-A284-6A522FC0A7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F7C56-6B64-D848-83D6-ECC699EBBB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5E8CA4-4248-40E3-8446-F0D51E23237A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A735C-187A-C431-1AFE-E49CB6C194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28C1-C26A-F1C4-067E-8C51637493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E4300D-49CD-431C-BE5F-800C1F7DA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B2FD-44C6-ECDB-208F-7C97FE6D3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69" y="647696"/>
            <a:ext cx="4119655" cy="17145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F007-AD34-9398-F2AF-A4CEC79BE8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0185" y="914400"/>
            <a:ext cx="5737411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0DB9-8CEA-DB5C-1203-9AC6FAC822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52369" y="2697479"/>
            <a:ext cx="4119655" cy="324612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27D4-19DF-8868-8CC0-F03E8E31C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0EA168-6AD8-40A4-ACD5-8DD82D2AE852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708E-408B-BD39-2272-ABA8B13BD1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F81C-A382-C6D7-4B70-F3C2B0EA38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A29F98-D6ED-4FBE-A913-CEBAE9E214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3E05-1F6A-4D67-E65C-EE4EC9C67C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69" y="647696"/>
            <a:ext cx="4119655" cy="17145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56BF0-BCCB-4F9B-726C-38583EBB3DE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486400" y="914400"/>
            <a:ext cx="5791196" cy="5029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C649-A1F4-83AE-634C-9D392F658D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52369" y="2697479"/>
            <a:ext cx="4119655" cy="317150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8927C-1D8D-CD0B-7A58-974BBDD774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C6353-5704-49EA-BE11-852D4078658C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EAF2-D666-2E47-24EF-F9B8F6D92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8890-C99B-40F9-DCF8-6EF9B61C6C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CDF20-E766-4001-B815-FF546CAE28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F60C7-C037-4658-EE16-D167B5F692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69" y="647696"/>
            <a:ext cx="10625227" cy="1147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4343-0B0D-746F-9806-392A7DD7A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2369" y="2095503"/>
            <a:ext cx="10620856" cy="38480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EEA8-0EEC-9283-C2E0-7D1500A9A91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52369" y="6332540"/>
            <a:ext cx="300649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1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fld id="{B23C868B-FD67-4463-8B3B-998B8586A5F6}" type="datetime1">
              <a:rPr lang="en-US"/>
              <a:pPr lvl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9371-79D8-E8DE-63A3-2E1076732A1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034165" y="6332540"/>
            <a:ext cx="350546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1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C63B-221C-0803-A51A-89934259C3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44749" y="6332540"/>
            <a:ext cx="53980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1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fld id="{B9BE244B-04E0-4EE3-BDB9-46EC0C0914A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2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300" baseline="0">
          <a:solidFill>
            <a:srgbClr val="FFFFFF"/>
          </a:solidFill>
          <a:highlight>
            <a:srgbClr val="000000"/>
          </a:highlight>
          <a:uFillTx/>
          <a:latin typeface="Grandview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7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7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75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75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6B1C551-A392-D18A-7B49-3D83B7D5A4C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Vector background of vibrant colors splashing">
            <a:extLst>
              <a:ext uri="{FF2B5EF4-FFF2-40B4-BE49-F238E27FC236}">
                <a16:creationId xmlns:a16="http://schemas.microsoft.com/office/drawing/2014/main" id="{F6DDD68B-9572-AC1C-8A7A-323136C8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2DBB1737-BF05-089B-4410-52430DA78E95}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034605" y="-299393"/>
            <a:ext cx="6858000" cy="74567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91E438-22C1-792C-DB70-60E220F50B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68552" y="1899693"/>
            <a:ext cx="6164555" cy="1413671"/>
          </a:xfrm>
        </p:spPr>
        <p:txBody>
          <a:bodyPr/>
          <a:lstStyle/>
          <a:p>
            <a:pPr lvl="0" algn="r"/>
            <a:r>
              <a:rPr lang="en-US" b="1" dirty="0" err="1">
                <a:solidFill>
                  <a:srgbClr val="000000"/>
                </a:solidFill>
                <a:latin typeface="Grandview Display" panose="020B0502040204020203" pitchFamily="34" charset="0"/>
              </a:rPr>
              <a:t>Tıme</a:t>
            </a:r>
            <a:r>
              <a:rPr lang="en-US" b="1" dirty="0">
                <a:solidFill>
                  <a:srgbClr val="000000"/>
                </a:solidFill>
                <a:latin typeface="Grandview Display" panose="020B0502040204020203" pitchFamily="34" charset="0"/>
              </a:rPr>
              <a:t> scheduling asp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03CA60-4D04-6B23-E56F-4C59D7912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0747" y="3429000"/>
            <a:ext cx="4294415" cy="2395663"/>
          </a:xfrm>
        </p:spPr>
        <p:txBody>
          <a:bodyPr/>
          <a:lstStyle/>
          <a:p>
            <a:pPr lvl="0"/>
            <a:r>
              <a:rPr lang="en-US" sz="2000" b="1"/>
              <a:t>Elif Ecem Ümütlü</a:t>
            </a:r>
          </a:p>
          <a:p>
            <a:pPr lvl="0"/>
            <a:r>
              <a:rPr lang="en-US" sz="2000" b="1"/>
              <a:t>Arda Bakkal</a:t>
            </a:r>
          </a:p>
          <a:p>
            <a:pPr lvl="0"/>
            <a:r>
              <a:rPr lang="en-US" sz="2000" b="1"/>
              <a:t>Sabri Yiğit Arslan</a:t>
            </a:r>
          </a:p>
          <a:p>
            <a:pPr lvl="0"/>
            <a:r>
              <a:rPr lang="en-US" sz="2000" b="1"/>
              <a:t>Murat Bayraktar</a:t>
            </a:r>
          </a:p>
          <a:p>
            <a:pPr lvl="0"/>
            <a:r>
              <a:rPr lang="en-US" sz="2000" b="1"/>
              <a:t>Ozan Cinci</a:t>
            </a:r>
          </a:p>
          <a:p>
            <a:pPr lvl="0"/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A5D2C5B-B865-799F-4006-1B68B04E895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Vector background of vibrant colors splashing">
            <a:extLst>
              <a:ext uri="{FF2B5EF4-FFF2-40B4-BE49-F238E27FC236}">
                <a16:creationId xmlns:a16="http://schemas.microsoft.com/office/drawing/2014/main" id="{C00CC7F2-D86F-D212-0320-83AB72BF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2" r="70843" b="75149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FD42C245-C0A0-0A30-482C-9E5AC0D17C73}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034605" y="-299393"/>
            <a:ext cx="6858000" cy="74567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A65F4E2-72E9-DB29-11DF-E73BA9CEFB90}"/>
              </a:ext>
            </a:extLst>
          </p:cNvPr>
          <p:cNvSpPr txBox="1"/>
          <p:nvPr/>
        </p:nvSpPr>
        <p:spPr>
          <a:xfrm>
            <a:off x="407045" y="166457"/>
            <a:ext cx="11614379" cy="56938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Representation of Input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rPr>
              <a:t>Generated facts: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time_slot(ValidHour), busy(Teacher,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ValidHour), capacity(room, capacity), room(ValidRoom), teaches(Teacher, courseId)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Generating Baseline</a:t>
            </a:r>
            <a:endParaRPr lang="en-US" sz="2400" b="1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Each element in the set is represented as below: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occupies(Course, Section, Room, Teacher, Start, End, OccupiedHours)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 If a (Course, Section) pair is conducted 3 hours, it is either split as 2 and 1 hour instances or 3 hour instance.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 If a (Course, Section) pair is conducted 2 hours in total, it is remained as 2 hour instance.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{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occupies(Course1, Section1, BMB1, Teacher1, 1010, 1012, 2),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onsolas" pitchFamily="49"/>
              </a:rPr>
              <a:t>  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occupies(Course1, Section1, BMB3, Teacher1, 1028, 1029, 1),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onsolas" pitchFamily="49"/>
              </a:rPr>
              <a:t>  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occupies(Course2, Section1, BMB1, Teacher2, 1056, 1059, 3),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…}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8B869DFF-2A33-23A7-D104-1E39DF8CAFD7}"/>
              </a:ext>
            </a:extLst>
          </p:cNvPr>
          <p:cNvSpPr txBox="1"/>
          <p:nvPr/>
        </p:nvSpPr>
        <p:spPr>
          <a:xfrm>
            <a:off x="407026" y="5205002"/>
            <a:ext cx="5081842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D0D0D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Changes on the Default Constraints</a:t>
            </a: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Grandview Display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CORG capacity is decreased to 180 from 200  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499 lecture hour increased to 3 from 1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C083BF0-2E71-A283-5DB7-789E5AD61B6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Vector background of vibrant colors splashing">
            <a:extLst>
              <a:ext uri="{FF2B5EF4-FFF2-40B4-BE49-F238E27FC236}">
                <a16:creationId xmlns:a16="http://schemas.microsoft.com/office/drawing/2014/main" id="{5CF5009B-971F-16C9-4698-880B0170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2" r="70843" b="75149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706E07DE-7AB9-745E-4EEC-B45A289645A5}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034605" y="-299393"/>
            <a:ext cx="6858000" cy="74567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B57C0B5-19B8-2ADC-8921-9D18FDE26C54}"/>
              </a:ext>
            </a:extLst>
          </p:cNvPr>
          <p:cNvSpPr txBox="1"/>
          <p:nvPr/>
        </p:nvSpPr>
        <p:spPr>
          <a:xfrm>
            <a:off x="214682" y="612840"/>
            <a:ext cx="11744078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Hard Constraints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Constraints on places:</a:t>
            </a:r>
            <a:r>
              <a:rPr lang="en-US" sz="32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Non-service undergraduate level courses cannot occupy a classroom longer than 2 hours consecutively.</a:t>
            </a: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(while generating baseline)</a:t>
            </a:r>
            <a:endParaRPr lang="en-US" sz="3200" b="1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One classroom cannot be occupied by more than one course at a time.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A course cannot be given in a room that is too small.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If a non-service undergraduate level course has split into three sections, one hour of lecture must be conducted at BMB1 at least</a:t>
            </a: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If a non-service undergraduate level course has split into two sections, all hours must be conducted at BMB1 at least</a:t>
            </a: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Constraints on instructors:</a:t>
            </a:r>
            <a:r>
              <a:rPr lang="en-US" sz="3200" b="1" i="0" u="none" strike="noStrike" kern="1200" cap="none" spc="0" baseline="0">
                <a:solidFill>
                  <a:srgbClr val="0D0D0D"/>
                </a:solidFill>
                <a:uFillTx/>
                <a:latin typeface="Grandview Display"/>
              </a:rPr>
              <a:t>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An instructor can give at most one course at a time.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randview Display"/>
              </a:rPr>
              <a:t>An instructor don’t give a course in their busy hour. </a:t>
            </a: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3292F18-F6F6-7890-34E2-FD1CBB8CA81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Vector background of vibrant colors splashing">
            <a:extLst>
              <a:ext uri="{FF2B5EF4-FFF2-40B4-BE49-F238E27FC236}">
                <a16:creationId xmlns:a16="http://schemas.microsoft.com/office/drawing/2014/main" id="{FE7B43EF-7D18-338A-B282-F3E7A7CF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2" r="70843" b="75149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71BA0EF3-4142-1963-E578-AE9CC84A4CAC}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034605" y="-299393"/>
            <a:ext cx="6858000" cy="74567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0986F-6AD3-4504-705E-448EF2BC7516}"/>
              </a:ext>
            </a:extLst>
          </p:cNvPr>
          <p:cNvSpPr txBox="1"/>
          <p:nvPr/>
        </p:nvSpPr>
        <p:spPr>
          <a:xfrm>
            <a:off x="125830" y="201332"/>
            <a:ext cx="11769754" cy="98796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Grandview Display" pitchFamily="34"/>
              </a:rPr>
              <a:t>Soft Constraints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For a course, if there are 2 sections: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In courses with multiple instructors, each section must be taught by only one of them.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If sections are the same, teachers can't be different, this is grounded.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If sections are different, teachers must be different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For a course, if there are 3 sections: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If sections are the same, teachers can't be different, this is grounded. (INTRA-SECTION CONSISTENCY)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If sections are different, teachers must be different (INTER-SECTION CONSISTENCY)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Courses in the same cohort cannot be given at the same time (~).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Same course, same section different hour time difference should be greater than 38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randview Display" pitchFamily="34"/>
              </a:rPr>
              <a:t>Gaps between same cohorts should be minimized (~). The penalty applied is 5 points for each hour of gap. The below code is used for defining a penalty: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:~ gap_count(Course1, Section1, OccHour1, Course2, Section2, OccHour2, GapCount). [GapCount*5]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onsolas" pitchFamily="49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onsolas" pitchFamily="49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randview Display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3200" b="0" i="0" u="none" strike="noStrike" kern="1200" cap="none" spc="0" baseline="0">
                <a:solidFill>
                  <a:srgbClr val="CCCCCC"/>
                </a:solidFill>
                <a:uFillTx/>
                <a:latin typeface="Consolas" pitchFamily="49"/>
              </a:rPr>
            </a:br>
            <a:endParaRPr lang="en-US" sz="3200" b="0" i="0" u="none" strike="noStrike" kern="1200" cap="none" spc="0" baseline="0">
              <a:solidFill>
                <a:srgbClr val="CCCCCC"/>
              </a:solidFill>
              <a:uFillTx/>
              <a:latin typeface="Consolas" pitchFamily="49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>
              <a:solidFill>
                <a:srgbClr val="000000"/>
              </a:solidFill>
              <a:uFillTx/>
              <a:latin typeface="Grandview Display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254A1FC-C6E6-41AC-0264-3FF7D6804EA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Vector background of vibrant colors splashing">
            <a:extLst>
              <a:ext uri="{FF2B5EF4-FFF2-40B4-BE49-F238E27FC236}">
                <a16:creationId xmlns:a16="http://schemas.microsoft.com/office/drawing/2014/main" id="{FF46B62F-2060-4962-6C5B-BEE32B84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2" r="70843" b="75149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B6DAF948-4C59-97D9-15FF-0ADA7B1A36A1}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034605" y="-299393"/>
            <a:ext cx="6858000" cy="74567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CF4C661-3BC0-68D0-F7F0-BC383991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" y="841266"/>
            <a:ext cx="12180301" cy="51754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39A4FFAB-7154-F36E-566E-09451BC375EA}"/>
              </a:ext>
            </a:extLst>
          </p:cNvPr>
          <p:cNvSpPr txBox="1"/>
          <p:nvPr/>
        </p:nvSpPr>
        <p:spPr>
          <a:xfrm>
            <a:off x="4195578" y="170791"/>
            <a:ext cx="378911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An Example Table Instance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BCA155A-93E7-E0FF-BF0E-5285C6AD2755}"/>
              </a:ext>
            </a:extLst>
          </p:cNvPr>
          <p:cNvSpPr txBox="1"/>
          <p:nvPr/>
        </p:nvSpPr>
        <p:spPr>
          <a:xfrm>
            <a:off x="2631716" y="6224814"/>
            <a:ext cx="691683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courseId_section_room_consecutiveHours_teacherName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Consolas</vt:lpstr>
      <vt:lpstr>Grandview</vt:lpstr>
      <vt:lpstr>Grandview Display</vt:lpstr>
      <vt:lpstr>CitationVTI</vt:lpstr>
      <vt:lpstr>Tıme scheduling asp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Tıme scheduling asp</dc:title>
  <dc:creator>Elif Ecem Ümütlü</dc:creator>
  <cp:lastModifiedBy>Elif Ecem Ümütlü</cp:lastModifiedBy>
  <cp:revision>10</cp:revision>
  <dcterms:created xsi:type="dcterms:W3CDTF">2024-01-23T11:05:09Z</dcterms:created>
  <dcterms:modified xsi:type="dcterms:W3CDTF">2024-01-24T12:22:06Z</dcterms:modified>
</cp:coreProperties>
</file>