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 Id="rId4" Type="http://schemas.openxmlformats.org/officeDocument/2006/relationships/image" Target="../media/image04.png"/><Relationship Id="rId5"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png"/><Relationship Id="rId4"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11708" y="474825"/>
            <a:ext cx="8520600" cy="2052600"/>
          </a:xfrm>
          <a:prstGeom prst="rect">
            <a:avLst/>
          </a:prstGeom>
        </p:spPr>
        <p:txBody>
          <a:bodyPr anchorCtr="0" anchor="b" bIns="91425" lIns="91425" rIns="91425" tIns="91425">
            <a:noAutofit/>
          </a:bodyPr>
          <a:lstStyle/>
          <a:p>
            <a:pPr lvl="0">
              <a:spcBef>
                <a:spcPts val="0"/>
              </a:spcBef>
              <a:buNone/>
            </a:pPr>
            <a:r>
              <a:rPr lang="en"/>
              <a:t>THINGDER</a:t>
            </a:r>
          </a:p>
        </p:txBody>
      </p:sp>
      <p:sp>
        <p:nvSpPr>
          <p:cNvPr id="68" name="Shape 68"/>
          <p:cNvSpPr txBox="1"/>
          <p:nvPr>
            <p:ph idx="1" type="subTitle"/>
          </p:nvPr>
        </p:nvSpPr>
        <p:spPr>
          <a:xfrm>
            <a:off x="311700" y="2481825"/>
            <a:ext cx="8520600" cy="2231700"/>
          </a:xfrm>
          <a:prstGeom prst="rect">
            <a:avLst/>
          </a:prstGeom>
        </p:spPr>
        <p:txBody>
          <a:bodyPr anchorCtr="0" anchor="t" bIns="91425" lIns="91425" rIns="91425" tIns="91425">
            <a:noAutofit/>
          </a:bodyPr>
          <a:lstStyle/>
          <a:p>
            <a:pPr lvl="0" rtl="0">
              <a:spcBef>
                <a:spcPts val="0"/>
              </a:spcBef>
              <a:buNone/>
            </a:pPr>
            <a:r>
              <a:rPr lang="en"/>
              <a:t>Team Members:</a:t>
            </a:r>
          </a:p>
          <a:p>
            <a:pPr lvl="0" rtl="0">
              <a:spcBef>
                <a:spcPts val="0"/>
              </a:spcBef>
              <a:buNone/>
            </a:pPr>
            <a:r>
              <a:rPr lang="en"/>
              <a:t>Andrew De Neve</a:t>
            </a:r>
          </a:p>
          <a:p>
            <a:pPr lvl="0" rtl="0">
              <a:spcBef>
                <a:spcPts val="0"/>
              </a:spcBef>
              <a:buNone/>
            </a:pPr>
            <a:r>
              <a:rPr lang="en"/>
              <a:t>Elizabeth Cepernich</a:t>
            </a:r>
          </a:p>
          <a:p>
            <a:pPr lvl="0" rtl="0">
              <a:spcBef>
                <a:spcPts val="0"/>
              </a:spcBef>
              <a:buNone/>
            </a:pPr>
            <a:r>
              <a:rPr lang="en"/>
              <a:t>Joseph Campuzano</a:t>
            </a:r>
          </a:p>
          <a:p>
            <a:pPr lvl="0" rtl="0">
              <a:spcBef>
                <a:spcPts val="0"/>
              </a:spcBef>
              <a:buNone/>
            </a:pPr>
            <a:r>
              <a:rPr lang="en"/>
              <a:t>Juan D. Cardozo</a:t>
            </a:r>
          </a:p>
          <a:p>
            <a:pPr lvl="0" rtl="0">
              <a:spcBef>
                <a:spcPts val="0"/>
              </a:spcBef>
              <a:buNone/>
            </a:pPr>
            <a:r>
              <a:rPr lang="en"/>
              <a:t>Yukio Rivera</a:t>
            </a:r>
          </a:p>
          <a:p>
            <a:pPr lvl="0" rtl="0">
              <a:spcBef>
                <a:spcPts val="0"/>
              </a:spcBef>
              <a:buNone/>
            </a:pPr>
            <a:r>
              <a:rPr lang="en"/>
              <a:t>Andy Wong</a:t>
            </a:r>
          </a:p>
          <a:p>
            <a:pPr lvl="0">
              <a:spcBef>
                <a:spcPts val="0"/>
              </a:spcBef>
              <a:buNone/>
            </a:pPr>
            <a:r>
              <a:t/>
            </a:r>
            <a:endParaRPr/>
          </a:p>
        </p:txBody>
      </p:sp>
      <p:sp>
        <p:nvSpPr>
          <p:cNvPr id="69" name="Shape 69"/>
          <p:cNvSpPr txBox="1"/>
          <p:nvPr/>
        </p:nvSpPr>
        <p:spPr>
          <a:xfrm>
            <a:off x="4855775" y="2527425"/>
            <a:ext cx="3713700" cy="24369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1"/>
                </a:solidFill>
                <a:latin typeface="Lato"/>
                <a:ea typeface="Lato"/>
                <a:cs typeface="Lato"/>
                <a:sym typeface="Lato"/>
              </a:rPr>
              <a:t>March 6,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Lessons Learned</a:t>
            </a:r>
          </a:p>
        </p:txBody>
      </p:sp>
      <p:sp>
        <p:nvSpPr>
          <p:cNvPr id="122" name="Shape 12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Web2py abstracts a lot of the work from you and sometimes things work without knowing exactly why, for this reason we would probably prefer to use another framework in the future. </a:t>
            </a:r>
          </a:p>
          <a:p>
            <a:pPr lvl="0">
              <a:spcBef>
                <a:spcPts val="0"/>
              </a:spcBef>
              <a:buNone/>
            </a:pPr>
            <a:r>
              <a:rPr lang="en"/>
              <a:t>Using SCRUM for the first time proved to be a little bit frustrating. A lot of us are working on other commitments while SCRUM seems to be more useful for workplace environments where daily commitment to a product is implied.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28" name="Shape 12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29" name="Shape 129"/>
          <p:cNvPicPr preferRelativeResize="0"/>
          <p:nvPr/>
        </p:nvPicPr>
        <p:blipFill>
          <a:blip r:embed="rId3">
            <a:alphaModFix/>
          </a:blip>
          <a:stretch>
            <a:fillRect/>
          </a:stretch>
        </p:blipFill>
        <p:spPr>
          <a:xfrm>
            <a:off x="0" y="1255"/>
            <a:ext cx="9144000" cy="514099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35" name="Shape 13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 see you.</a:t>
            </a:r>
          </a:p>
        </p:txBody>
      </p:sp>
      <p:pic>
        <p:nvPicPr>
          <p:cNvPr id="136" name="Shape 136"/>
          <p:cNvPicPr preferRelativeResize="0"/>
          <p:nvPr/>
        </p:nvPicPr>
        <p:blipFill>
          <a:blip r:embed="rId3">
            <a:alphaModFix/>
          </a:blip>
          <a:stretch>
            <a:fillRect/>
          </a:stretch>
        </p:blipFill>
        <p:spPr>
          <a:xfrm>
            <a:off x="10950" y="1255"/>
            <a:ext cx="9144000" cy="514099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42" name="Shape 14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43" name="Shape 143"/>
          <p:cNvPicPr preferRelativeResize="0"/>
          <p:nvPr/>
        </p:nvPicPr>
        <p:blipFill>
          <a:blip r:embed="rId3">
            <a:alphaModFix/>
          </a:blip>
          <a:stretch>
            <a:fillRect/>
          </a:stretch>
        </p:blipFill>
        <p:spPr>
          <a:xfrm>
            <a:off x="0" y="1255"/>
            <a:ext cx="9144000" cy="5140990"/>
          </a:xfrm>
          <a:prstGeom prst="rect">
            <a:avLst/>
          </a:prstGeom>
          <a:noFill/>
          <a:ln>
            <a:noFill/>
          </a:ln>
        </p:spPr>
      </p:pic>
      <p:pic>
        <p:nvPicPr>
          <p:cNvPr id="144" name="Shape 144"/>
          <p:cNvPicPr preferRelativeResize="0"/>
          <p:nvPr/>
        </p:nvPicPr>
        <p:blipFill>
          <a:blip r:embed="rId4">
            <a:alphaModFix/>
          </a:blip>
          <a:stretch>
            <a:fillRect/>
          </a:stretch>
        </p:blipFill>
        <p:spPr>
          <a:xfrm>
            <a:off x="0" y="1255"/>
            <a:ext cx="9144000" cy="5140990"/>
          </a:xfrm>
          <a:prstGeom prst="rect">
            <a:avLst/>
          </a:prstGeom>
          <a:noFill/>
          <a:ln>
            <a:noFill/>
          </a:ln>
        </p:spPr>
      </p:pic>
      <p:pic>
        <p:nvPicPr>
          <p:cNvPr id="145" name="Shape 145"/>
          <p:cNvPicPr preferRelativeResize="0"/>
          <p:nvPr/>
        </p:nvPicPr>
        <p:blipFill>
          <a:blip r:embed="rId5">
            <a:alphaModFix/>
          </a:blip>
          <a:stretch>
            <a:fillRect/>
          </a:stretch>
        </p:blipFill>
        <p:spPr>
          <a:xfrm>
            <a:off x="0" y="1255"/>
            <a:ext cx="9144000" cy="514099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51" name="Shape 15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52" name="Shape 152"/>
          <p:cNvPicPr preferRelativeResize="0"/>
          <p:nvPr/>
        </p:nvPicPr>
        <p:blipFill>
          <a:blip r:embed="rId3">
            <a:alphaModFix/>
          </a:blip>
          <a:stretch>
            <a:fillRect/>
          </a:stretch>
        </p:blipFill>
        <p:spPr>
          <a:xfrm>
            <a:off x="0" y="1255"/>
            <a:ext cx="9144000" cy="514099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58" name="Shape 15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59" name="Shape 159"/>
          <p:cNvPicPr preferRelativeResize="0"/>
          <p:nvPr/>
        </p:nvPicPr>
        <p:blipFill>
          <a:blip r:embed="rId3">
            <a:alphaModFix/>
          </a:blip>
          <a:stretch>
            <a:fillRect/>
          </a:stretch>
        </p:blipFill>
        <p:spPr>
          <a:xfrm>
            <a:off x="0" y="0"/>
            <a:ext cx="9143999" cy="1735350"/>
          </a:xfrm>
          <a:prstGeom prst="rect">
            <a:avLst/>
          </a:prstGeom>
          <a:noFill/>
          <a:ln>
            <a:noFill/>
          </a:ln>
        </p:spPr>
      </p:pic>
      <p:pic>
        <p:nvPicPr>
          <p:cNvPr id="160" name="Shape 160"/>
          <p:cNvPicPr preferRelativeResize="0"/>
          <p:nvPr/>
        </p:nvPicPr>
        <p:blipFill>
          <a:blip r:embed="rId4">
            <a:alphaModFix/>
          </a:blip>
          <a:stretch>
            <a:fillRect/>
          </a:stretch>
        </p:blipFill>
        <p:spPr>
          <a:xfrm>
            <a:off x="0" y="2342162"/>
            <a:ext cx="9143998" cy="186402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66" name="Shape 16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67" name="Shape 167"/>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73" name="Shape 17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74" name="Shape 174"/>
          <p:cNvPicPr preferRelativeResize="0"/>
          <p:nvPr/>
        </p:nvPicPr>
        <p:blipFill>
          <a:blip r:embed="rId3">
            <a:alphaModFix/>
          </a:blip>
          <a:stretch>
            <a:fillRect/>
          </a:stretch>
        </p:blipFill>
        <p:spPr>
          <a:xfrm>
            <a:off x="0" y="1255"/>
            <a:ext cx="9144000" cy="514099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80" name="Shape 1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81" name="Shape 181"/>
          <p:cNvPicPr preferRelativeResize="0"/>
          <p:nvPr/>
        </p:nvPicPr>
        <p:blipFill>
          <a:blip r:embed="rId3">
            <a:alphaModFix/>
          </a:blip>
          <a:stretch>
            <a:fillRect/>
          </a:stretch>
        </p:blipFill>
        <p:spPr>
          <a:xfrm>
            <a:off x="0" y="0"/>
            <a:ext cx="9144000" cy="25585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Application</a:t>
            </a:r>
          </a:p>
        </p:txBody>
      </p:sp>
      <p:sp>
        <p:nvSpPr>
          <p:cNvPr id="75" name="Shape 7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We wanted to make a simple app that makes it easy for people to trade material items with each other. The site would be useful for people like us who are in college and don’t have a lot of fiat currency (expendable cash), but still want to be able to get new things for ourselves.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Project Goals</a:t>
            </a:r>
          </a:p>
        </p:txBody>
      </p:sp>
      <p:sp>
        <p:nvSpPr>
          <p:cNvPr id="81" name="Shape 8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Post items and match items</a:t>
            </a:r>
          </a:p>
          <a:p>
            <a:pPr indent="-228600" lvl="0" marL="457200" rtl="0">
              <a:spcBef>
                <a:spcPts val="0"/>
              </a:spcBef>
            </a:pPr>
            <a:r>
              <a:rPr lang="en"/>
              <a:t>Match with people and find people near you</a:t>
            </a:r>
          </a:p>
          <a:p>
            <a:pPr indent="-228600" lvl="0" marL="457200" rtl="0">
              <a:spcBef>
                <a:spcPts val="0"/>
              </a:spcBef>
            </a:pPr>
            <a:r>
              <a:rPr lang="en"/>
              <a:t>See Items </a:t>
            </a:r>
          </a:p>
          <a:p>
            <a:pPr indent="-228600" lvl="0" marL="457200" rtl="0">
              <a:spcBef>
                <a:spcPts val="0"/>
              </a:spcBef>
            </a:pPr>
            <a:r>
              <a:rPr lang="en"/>
              <a:t>Location and Search for People </a:t>
            </a:r>
          </a:p>
          <a:p>
            <a:pPr indent="-228600" lvl="0" marL="457200" rtl="0">
              <a:spcBef>
                <a:spcPts val="0"/>
              </a:spcBef>
            </a:pPr>
            <a:r>
              <a:rPr lang="en"/>
              <a:t>Set up profiles and rate users </a:t>
            </a:r>
          </a:p>
          <a:p>
            <a:pPr indent="-228600" lvl="0" marL="457200" rtl="0">
              <a:spcBef>
                <a:spcPts val="0"/>
              </a:spcBef>
            </a:pPr>
            <a:r>
              <a:rPr lang="en"/>
              <a:t>Email notifications</a:t>
            </a:r>
          </a:p>
          <a:p>
            <a:pPr indent="-228600" lvl="0" marL="457200" rtl="0">
              <a:spcBef>
                <a:spcPts val="0"/>
              </a:spcBef>
            </a:pPr>
            <a:r>
              <a:rPr lang="en"/>
              <a:t>Payment with currency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Goals Achieved</a:t>
            </a:r>
          </a:p>
        </p:txBody>
      </p:sp>
      <p:sp>
        <p:nvSpPr>
          <p:cNvPr id="87" name="Shape 8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Post items and match items</a:t>
            </a:r>
          </a:p>
          <a:p>
            <a:pPr indent="-228600" lvl="0" marL="457200" rtl="0">
              <a:spcBef>
                <a:spcPts val="0"/>
              </a:spcBef>
            </a:pPr>
            <a:r>
              <a:rPr lang="en"/>
              <a:t>One way matching </a:t>
            </a:r>
          </a:p>
          <a:p>
            <a:pPr indent="-228600" lvl="0" marL="457200" rtl="0">
              <a:spcBef>
                <a:spcPts val="0"/>
              </a:spcBef>
            </a:pPr>
            <a:r>
              <a:rPr lang="en"/>
              <a:t>See Items </a:t>
            </a:r>
          </a:p>
          <a:p>
            <a:pPr indent="-228600" lvl="0" marL="457200" rtl="0">
              <a:spcBef>
                <a:spcPts val="0"/>
              </a:spcBef>
            </a:pPr>
            <a:r>
              <a:rPr lang="en"/>
              <a:t>Location and Search for People </a:t>
            </a:r>
          </a:p>
          <a:p>
            <a:pPr indent="-228600" lvl="0" marL="457200" rtl="0">
              <a:spcBef>
                <a:spcPts val="0"/>
              </a:spcBef>
            </a:pPr>
            <a:r>
              <a:rPr lang="en"/>
              <a:t>Set up profiles and rate users</a:t>
            </a:r>
          </a:p>
          <a:p>
            <a:pPr indent="-228600" lvl="0" marL="457200" rtl="0">
              <a:spcBef>
                <a:spcPts val="0"/>
              </a:spcBef>
            </a:pPr>
            <a:r>
              <a:rPr lang="en"/>
              <a:t>Email notifications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Challenges - Product</a:t>
            </a:r>
          </a:p>
        </p:txBody>
      </p:sp>
      <p:sp>
        <p:nvSpPr>
          <p:cNvPr id="93" name="Shape 9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Learning to use Web2py and other associated web technologies</a:t>
            </a:r>
          </a:p>
          <a:p>
            <a:pPr lvl="0" rtl="0">
              <a:spcBef>
                <a:spcPts val="0"/>
              </a:spcBef>
              <a:buNone/>
            </a:pPr>
            <a:r>
              <a:rPr lang="en"/>
              <a:t>Managing github</a:t>
            </a:r>
          </a:p>
          <a:p>
            <a:pPr lvl="0" rtl="0">
              <a:spcBef>
                <a:spcPts val="0"/>
              </a:spcBef>
              <a:buNone/>
            </a:pPr>
            <a:r>
              <a:rPr lang="en"/>
              <a:t>Matching proved to be difficult to implement</a:t>
            </a:r>
          </a:p>
          <a:p>
            <a:pPr lvl="0" rtl="0">
              <a:spcBef>
                <a:spcPts val="0"/>
              </a:spcBef>
              <a:buNone/>
            </a:pPr>
            <a:r>
              <a:rPr lang="en"/>
              <a:t>Getting the rating system to work took some research</a:t>
            </a:r>
          </a:p>
          <a:p>
            <a:pPr lvl="0" rtl="0">
              <a:spcBef>
                <a:spcPts val="0"/>
              </a:spcBef>
              <a:buNone/>
            </a:pPr>
            <a:r>
              <a:rPr lang="en"/>
              <a:t>Learning to use ajax to update the page on the fly (deleting posts etc)</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Challenges - Development process</a:t>
            </a:r>
          </a:p>
        </p:txBody>
      </p:sp>
      <p:sp>
        <p:nvSpPr>
          <p:cNvPr id="99" name="Shape 9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Making group decisions that we all agree on (6 person group)</a:t>
            </a:r>
          </a:p>
          <a:p>
            <a:pPr lvl="0" rtl="0">
              <a:spcBef>
                <a:spcPts val="0"/>
              </a:spcBef>
              <a:buNone/>
            </a:pPr>
            <a:r>
              <a:rPr lang="en"/>
              <a:t>Finding time to meet with all of our conflicting schedules</a:t>
            </a:r>
          </a:p>
          <a:p>
            <a:pPr lvl="0" rtl="0">
              <a:spcBef>
                <a:spcPts val="0"/>
              </a:spcBef>
              <a:buNone/>
            </a:pPr>
            <a:r>
              <a:rPr lang="en"/>
              <a:t>Working around the homework assignments for the class (and others)</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Technologies Used</a:t>
            </a:r>
          </a:p>
        </p:txBody>
      </p:sp>
      <p:sp>
        <p:nvSpPr>
          <p:cNvPr id="105" name="Shape 10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Web2py</a:t>
            </a:r>
          </a:p>
          <a:p>
            <a:pPr indent="-228600" lvl="0" marL="457200" rtl="0">
              <a:spcBef>
                <a:spcPts val="0"/>
              </a:spcBef>
            </a:pPr>
            <a:r>
              <a:rPr lang="en"/>
              <a:t>HTML</a:t>
            </a:r>
          </a:p>
          <a:p>
            <a:pPr indent="-228600" lvl="0" marL="457200" rtl="0">
              <a:spcBef>
                <a:spcPts val="0"/>
              </a:spcBef>
            </a:pPr>
            <a:r>
              <a:rPr lang="en"/>
              <a:t>CSS + Bootstrap</a:t>
            </a:r>
          </a:p>
          <a:p>
            <a:pPr indent="-228600" lvl="0" marL="457200" rtl="0">
              <a:spcBef>
                <a:spcPts val="0"/>
              </a:spcBef>
            </a:pPr>
            <a:r>
              <a:rPr lang="en"/>
              <a:t>Javascript</a:t>
            </a:r>
          </a:p>
          <a:p>
            <a:pPr indent="-228600" lvl="0" marL="457200">
              <a:spcBef>
                <a:spcPts val="0"/>
              </a:spcBef>
            </a:pPr>
            <a:r>
              <a:rPr lang="en"/>
              <a:t>Github</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Project Management</a:t>
            </a:r>
          </a:p>
        </p:txBody>
      </p:sp>
      <p:sp>
        <p:nvSpPr>
          <p:cNvPr id="111" name="Shape 11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Our project management was done using the SCRUM agile framework learned in class. </a:t>
            </a:r>
          </a:p>
          <a:p>
            <a:pPr lvl="0" rtl="0">
              <a:spcBef>
                <a:spcPts val="0"/>
              </a:spcBef>
              <a:buNone/>
            </a:pPr>
            <a:r>
              <a:rPr lang="en"/>
              <a:t>In order to effectively communicate quickly we utilized Facebook messenger</a:t>
            </a:r>
          </a:p>
          <a:p>
            <a:pPr lvl="0" rtl="0">
              <a:spcBef>
                <a:spcPts val="0"/>
              </a:spcBef>
              <a:buNone/>
            </a:pPr>
            <a:r>
              <a:rPr lang="en"/>
              <a:t>SCRUM board was maintained using Google Spreadsheets</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60950" y="2065350"/>
            <a:ext cx="8222100" cy="1012800"/>
          </a:xfrm>
          <a:prstGeom prst="rect">
            <a:avLst/>
          </a:prstGeom>
        </p:spPr>
        <p:txBody>
          <a:bodyPr anchorCtr="0" anchor="ctr" bIns="91425" lIns="91425" rIns="91425" tIns="91425">
            <a:noAutofit/>
          </a:bodyPr>
          <a:lstStyle/>
          <a:p>
            <a:pPr lvl="0" algn="ctr">
              <a:spcBef>
                <a:spcPts val="0"/>
              </a:spcBef>
              <a:buNone/>
            </a:pPr>
            <a:r>
              <a:rPr lang="en"/>
              <a:t>Enjoyed/Didn’t enjoy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