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xmlns=""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71" autoAdjust="0"/>
    <p:restoredTop sz="94660" autoAdjust="0"/>
  </p:normalViewPr>
  <p:slideViewPr>
    <p:cSldViewPr snapToGrid="0">
      <p:cViewPr>
        <p:scale>
          <a:sx n="66" d="100"/>
          <a:sy n="66" d="100"/>
        </p:scale>
        <p:origin x="-888"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8T02:30:55.240" idx="1">
    <p:pos x="2496" y="1810"/>
    <p:text>I think this should go into RFID overview</p:text>
    <p:extLst>
      <p:ext uri="{C676402C-5697-4E1C-873F-D02D1690AC5C}">
        <p15:threadingInfo xmlns:p15="http://schemas.microsoft.com/office/powerpoint/2012/main" xmlns="" timeZoneBias="-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7/7/2021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7/7/2021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7/7/2021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7/7/2021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7/7/2021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7/7/2021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7/7/2021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7/7/2021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7/7/2021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7/7/2021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7/7/2021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 Range Estimation System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115332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FRIIS EQUATION DERIVATION </a:t>
            </a:r>
            <a:endParaRPr lang="en-US" dirty="0"/>
          </a:p>
        </p:txBody>
      </p:sp>
      <p:sp>
        <p:nvSpPr>
          <p:cNvPr id="3" name="Text Placeholder 2"/>
          <p:cNvSpPr>
            <a:spLocks noGrp="1"/>
          </p:cNvSpPr>
          <p:nvPr>
            <p:ph type="body" sz="half" idx="2"/>
          </p:nvPr>
        </p:nvSpPr>
        <p:spPr/>
        <p:txBody>
          <a:bodyPr>
            <a:normAutofit fontScale="92500" lnSpcReduction="20000"/>
          </a:bodyPr>
          <a:lstStyle/>
          <a:p>
            <a:r>
              <a:rPr lang="en-US" sz="2000" b="1" dirty="0" smtClean="0">
                <a:latin typeface="Times New Roman" pitchFamily="18" charset="0"/>
                <a:cs typeface="Times New Roman" pitchFamily="18" charset="0"/>
              </a:rPr>
              <a:t>                    R =</a:t>
            </a:r>
            <a:r>
              <a:rPr lang="en-US" sz="2000" b="1" i="1" dirty="0" smtClean="0">
                <a:latin typeface="Times New Roman" pitchFamily="18" charset="0"/>
                <a:cs typeface="Times New Roman" pitchFamily="18" charset="0"/>
              </a:rPr>
              <a:t> λ/4π (</a:t>
            </a:r>
            <a:r>
              <a:rPr lang="en-US" sz="2000" b="1" dirty="0" smtClean="0">
                <a:latin typeface="Times New Roman" pitchFamily="18" charset="0"/>
                <a:cs typeface="Times New Roman" pitchFamily="18" charset="0"/>
              </a:rPr>
              <a:t>√ P</a:t>
            </a:r>
            <a:r>
              <a:rPr lang="en-US" sz="2000" b="1" baseline="-25000" dirty="0" smtClean="0">
                <a:latin typeface="Times New Roman" pitchFamily="18" charset="0"/>
                <a:cs typeface="Times New Roman" pitchFamily="18" charset="0"/>
              </a:rPr>
              <a:t>r </a:t>
            </a:r>
            <a:r>
              <a:rPr lang="en-US" sz="2000" b="1" dirty="0" err="1" smtClean="0">
                <a:latin typeface="Times New Roman" pitchFamily="18" charset="0"/>
                <a:cs typeface="Times New Roman" pitchFamily="18" charset="0"/>
              </a:rPr>
              <a:t>G</a:t>
            </a:r>
            <a:r>
              <a:rPr lang="en-US" sz="2000" b="1" baseline="-25000" dirty="0" err="1"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a:t>
            </a:r>
            <a:r>
              <a:rPr lang="en-US" sz="2000" b="1" baseline="-25000" dirty="0" err="1" smtClean="0">
                <a:latin typeface="Times New Roman" pitchFamily="18" charset="0"/>
                <a:cs typeface="Times New Roman" pitchFamily="18" charset="0"/>
              </a:rPr>
              <a:t>t</a:t>
            </a:r>
            <a:r>
              <a:rPr lang="en-US" sz="2000" b="1" baseline="-25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τ P / </a:t>
            </a:r>
            <a:r>
              <a:rPr lang="en-US" sz="2000" b="1" dirty="0" err="1" smtClean="0">
                <a:latin typeface="Times New Roman" pitchFamily="18" charset="0"/>
                <a:cs typeface="Times New Roman" pitchFamily="18" charset="0"/>
              </a:rPr>
              <a:t>P</a:t>
            </a:r>
            <a:r>
              <a:rPr lang="en-US" sz="2000" b="1" baseline="-25000" dirty="0" err="1"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 ) </a:t>
            </a: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Where :</a:t>
            </a: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t>
            </a:r>
            <a:r>
              <a:rPr lang="en-US" sz="2000" baseline="-25000"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 is the power at the receiving antenna</a:t>
            </a:r>
          </a:p>
          <a:p>
            <a:r>
              <a:rPr lang="en-US" sz="2000" dirty="0" smtClean="0">
                <a:latin typeface="Times New Roman" pitchFamily="18" charset="0"/>
                <a:cs typeface="Times New Roman" pitchFamily="18" charset="0"/>
              </a:rPr>
              <a:t>P</a:t>
            </a:r>
            <a:r>
              <a:rPr lang="en-US" sz="2000" baseline="-25000" dirty="0" smtClean="0">
                <a:latin typeface="Times New Roman" pitchFamily="18" charset="0"/>
                <a:cs typeface="Times New Roman" pitchFamily="18" charset="0"/>
              </a:rPr>
              <a:t>t   </a:t>
            </a:r>
            <a:r>
              <a:rPr lang="en-US" sz="2000" dirty="0" smtClean="0">
                <a:latin typeface="Times New Roman" pitchFamily="18" charset="0"/>
                <a:cs typeface="Times New Roman" pitchFamily="18" charset="0"/>
              </a:rPr>
              <a:t>is the power at the transmitting antenna.</a:t>
            </a:r>
          </a:p>
          <a:p>
            <a:r>
              <a:rPr lang="en-US" sz="2000" dirty="0" smtClean="0">
                <a:latin typeface="Times New Roman" pitchFamily="18" charset="0"/>
                <a:cs typeface="Times New Roman" pitchFamily="18" charset="0"/>
              </a:rPr>
              <a:t>R  is the read range</a:t>
            </a:r>
          </a:p>
          <a:p>
            <a:r>
              <a:rPr lang="en-US" sz="2000" dirty="0" err="1" smtClean="0">
                <a:latin typeface="Times New Roman" pitchFamily="18" charset="0"/>
                <a:cs typeface="Times New Roman" pitchFamily="18" charset="0"/>
              </a:rPr>
              <a:t>G</a:t>
            </a:r>
            <a:r>
              <a:rPr lang="en-US" sz="2000" baseline="-25000" dirty="0" err="1"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the transmitting antenna gain</a:t>
            </a:r>
          </a:p>
          <a:p>
            <a:r>
              <a:rPr lang="en-US" b="1"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908212"/>
            <a:ext cx="121920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36195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t>
            </a:r>
            <a:r>
              <a:rPr kumimoji="0" lang="en-US" sz="2000" b="0" i="0" u="none" strike="noStrike" cap="none" normalizeH="0" baseline="-30000" dirty="0" err="1" smtClean="0">
                <a:ln>
                  <a:noFill/>
                </a:ln>
                <a:solidFill>
                  <a:schemeClr val="tx1"/>
                </a:solidFill>
                <a:effectLst/>
                <a:latin typeface="Times New Roman" pitchFamily="18" charset="0"/>
                <a:ea typeface="Calibri" pitchFamily="34" charset="0"/>
                <a:cs typeface="Times New Roman" pitchFamily="18" charset="0"/>
              </a:rPr>
              <a:t>r</a:t>
            </a:r>
            <a:r>
              <a:rPr kumimoji="0" lang="en-US" sz="20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the receiving Antenna Gain;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36195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Antenna Gain is a measure of power radiated in a particular direction (typically the peak direction of radiation).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36195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a:t>
            </a:r>
            <a:r>
              <a:rPr kumimoji="0" lang="en-US" sz="2000" b="0" i="0" u="none" strike="noStrike" cap="none" normalizeH="0" baseline="-30000" dirty="0" err="1" smtClean="0">
                <a:ln>
                  <a:noFill/>
                </a:ln>
                <a:solidFill>
                  <a:schemeClr val="tx1"/>
                </a:solidFill>
                <a:effectLst/>
                <a:latin typeface="Times New Roman" pitchFamily="18" charset="0"/>
                <a:ea typeface="Calibri" pitchFamily="34" charset="0"/>
                <a:cs typeface="Times New Roman" pitchFamily="18" charset="0"/>
              </a:rPr>
              <a:t>e</a:t>
            </a:r>
            <a:r>
              <a:rPr kumimoji="0" lang="en-US" sz="20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is Effective Aperture;	</a:t>
            </a:r>
          </a:p>
          <a:p>
            <a:pPr marL="0" marR="0" lvl="0" indent="0" algn="just" defTabSz="914400" rtl="0" eaLnBrk="0" fontAlgn="base" latinLnBrk="0" hangingPunct="0">
              <a:lnSpc>
                <a:spcPct val="150000"/>
              </a:lnSpc>
              <a:spcBef>
                <a:spcPct val="0"/>
              </a:spcBef>
              <a:spcAft>
                <a:spcPct val="0"/>
              </a:spcAft>
              <a:buClrTx/>
              <a:buSzTx/>
              <a:buFontTx/>
              <a:buNone/>
              <a:tabLst>
                <a:tab pos="36195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Effective aperture is a basic antenna concept that is a measure of the power captured by an antenna from a plane    wave.</a:t>
            </a:r>
          </a:p>
          <a:p>
            <a:pPr algn="just" defTabSz="914400" eaLnBrk="0" fontAlgn="base" hangingPunct="0">
              <a:lnSpc>
                <a:spcPct val="150000"/>
              </a:lnSpc>
              <a:spcBef>
                <a:spcPct val="0"/>
              </a:spcBef>
              <a:spcAft>
                <a:spcPct val="0"/>
              </a:spcAft>
              <a:tabLst>
                <a:tab pos="3619500" algn="l"/>
              </a:tabLst>
            </a:pPr>
            <a:r>
              <a:rPr lang="en-US" sz="2000" dirty="0" smtClean="0">
                <a:latin typeface="Times New Roman" pitchFamily="18" charset="0"/>
                <a:ea typeface="Calibri"/>
                <a:cs typeface="Times New Roman" pitchFamily="18" charset="0"/>
              </a:rPr>
              <a:t>      P</a:t>
            </a:r>
            <a:r>
              <a:rPr lang="en-US" sz="2000" b="1" i="1" dirty="0" smtClean="0">
                <a:solidFill>
                  <a:srgbClr val="2E2E2E"/>
                </a:solidFill>
                <a:latin typeface="Times New Roman" pitchFamily="18" charset="0"/>
                <a:ea typeface="Calibri"/>
                <a:cs typeface="Times New Roman" pitchFamily="18" charset="0"/>
              </a:rPr>
              <a:t>   </a:t>
            </a:r>
            <a:r>
              <a:rPr lang="en-US" sz="2000" dirty="0" smtClean="0">
                <a:solidFill>
                  <a:srgbClr val="2E2E2E"/>
                </a:solidFill>
                <a:latin typeface="Times New Roman" pitchFamily="18" charset="0"/>
                <a:ea typeface="Calibri"/>
                <a:cs typeface="Times New Roman" pitchFamily="18" charset="0"/>
              </a:rPr>
              <a:t>is the polarization coefficient between the reader and the tag</a:t>
            </a:r>
          </a:p>
          <a:p>
            <a:pPr algn="just" defTabSz="914400" eaLnBrk="0" fontAlgn="base" hangingPunct="0">
              <a:lnSpc>
                <a:spcPct val="150000"/>
              </a:lnSpc>
              <a:spcBef>
                <a:spcPct val="0"/>
              </a:spcBef>
              <a:spcAft>
                <a:spcPct val="0"/>
              </a:spcAft>
              <a:tabLst>
                <a:tab pos="3619500" algn="l"/>
              </a:tabLst>
            </a:pPr>
            <a:r>
              <a:rPr lang="en-US" sz="2000" dirty="0" smtClean="0">
                <a:latin typeface="Times New Roman" pitchFamily="18" charset="0"/>
                <a:ea typeface="Calibri"/>
                <a:cs typeface="Times New Roman" pitchFamily="18" charset="0"/>
              </a:rPr>
              <a:t>      </a:t>
            </a:r>
            <a:r>
              <a:rPr lang="el-GR" sz="2000" dirty="0" smtClean="0">
                <a:latin typeface="Times New Roman" pitchFamily="18" charset="0"/>
                <a:ea typeface="Calibri"/>
                <a:cs typeface="Times New Roman" pitchFamily="18" charset="0"/>
              </a:rPr>
              <a:t>Τ</a:t>
            </a:r>
            <a:r>
              <a:rPr lang="en-US" sz="2000" b="1" dirty="0" smtClean="0">
                <a:latin typeface="Times New Roman" pitchFamily="18" charset="0"/>
                <a:ea typeface="Calibri"/>
                <a:cs typeface="Times New Roman" pitchFamily="18" charset="0"/>
              </a:rPr>
              <a:t>   </a:t>
            </a:r>
            <a:r>
              <a:rPr lang="en-US" sz="2000" dirty="0" smtClean="0">
                <a:latin typeface="Times New Roman" pitchFamily="18" charset="0"/>
                <a:ea typeface="Calibri"/>
                <a:cs typeface="Times New Roman" pitchFamily="18" charset="0"/>
              </a:rPr>
              <a:t>is the impedance mismatch coefficient</a:t>
            </a:r>
          </a:p>
          <a:p>
            <a:pPr algn="just" defTabSz="914400" eaLnBrk="0" fontAlgn="base" hangingPunct="0">
              <a:lnSpc>
                <a:spcPct val="150000"/>
              </a:lnSpc>
              <a:spcBef>
                <a:spcPct val="0"/>
              </a:spcBef>
              <a:spcAft>
                <a:spcPct val="0"/>
              </a:spcAft>
              <a:tabLst>
                <a:tab pos="3619500" algn="l"/>
              </a:tabLst>
            </a:pPr>
            <a:r>
              <a:rPr lang="en-US" sz="2000" dirty="0" smtClean="0">
                <a:latin typeface="Times New Roman" pitchFamily="18" charset="0"/>
                <a:ea typeface="Calibri"/>
                <a:cs typeface="Times New Roman" pitchFamily="18" charset="0"/>
              </a:rPr>
              <a:t>       </a:t>
            </a:r>
            <a:r>
              <a:rPr lang="en-US" sz="2000" dirty="0" err="1" smtClean="0">
                <a:latin typeface="Times New Roman" pitchFamily="18" charset="0"/>
                <a:ea typeface="Calibri"/>
                <a:cs typeface="Times New Roman" pitchFamily="18" charset="0"/>
              </a:rPr>
              <a:t>P</a:t>
            </a:r>
            <a:r>
              <a:rPr lang="en-US" sz="2000" baseline="-25000" dirty="0" err="1" smtClean="0">
                <a:latin typeface="Times New Roman" pitchFamily="18" charset="0"/>
                <a:ea typeface="Calibri"/>
                <a:cs typeface="Times New Roman" pitchFamily="18" charset="0"/>
              </a:rPr>
              <a:t>th</a:t>
            </a:r>
            <a:r>
              <a:rPr lang="en-US" sz="2000" baseline="-25000" dirty="0" smtClean="0">
                <a:latin typeface="Times New Roman" pitchFamily="18" charset="0"/>
                <a:ea typeface="Calibri"/>
                <a:cs typeface="Times New Roman" pitchFamily="18" charset="0"/>
              </a:rPr>
              <a:t>  </a:t>
            </a:r>
            <a:r>
              <a:rPr lang="en-US" sz="2000" dirty="0" smtClean="0">
                <a:latin typeface="Times New Roman" pitchFamily="18" charset="0"/>
                <a:ea typeface="Calibri"/>
                <a:cs typeface="Times New Roman" pitchFamily="18" charset="0"/>
              </a:rPr>
              <a:t> is the threshold power -  the minimum power  or voltage required by the chips to operate </a:t>
            </a:r>
          </a:p>
          <a:p>
            <a:pPr algn="just" defTabSz="914400" eaLnBrk="0" fontAlgn="base" hangingPunct="0">
              <a:lnSpc>
                <a:spcPct val="150000"/>
              </a:lnSpc>
              <a:spcBef>
                <a:spcPct val="0"/>
              </a:spcBef>
              <a:spcAft>
                <a:spcPct val="0"/>
              </a:spcAft>
              <a:tabLst>
                <a:tab pos="3619500" algn="l"/>
              </a:tabLst>
            </a:pPr>
            <a:r>
              <a:rPr lang="en-US" sz="2000" dirty="0" smtClean="0">
                <a:latin typeface="Times New Roman" pitchFamily="18" charset="0"/>
                <a:cs typeface="Times New Roman" pitchFamily="18" charset="0"/>
              </a:rPr>
              <a:t>        λ    is the wavelength</a:t>
            </a:r>
            <a:endParaRPr lang="en-US" sz="2000" dirty="0" smtClean="0">
              <a:latin typeface="Times New Roman" pitchFamily="18" charset="0"/>
              <a:ea typeface="Calibri"/>
              <a:cs typeface="Times New Roman" pitchFamily="18" charset="0"/>
            </a:endParaRPr>
          </a:p>
          <a:p>
            <a:pPr algn="just" defTabSz="914400" eaLnBrk="0" fontAlgn="base" hangingPunct="0">
              <a:lnSpc>
                <a:spcPct val="150000"/>
              </a:lnSpc>
              <a:spcBef>
                <a:spcPct val="0"/>
              </a:spcBef>
              <a:spcAft>
                <a:spcPct val="0"/>
              </a:spcAft>
              <a:tabLst>
                <a:tab pos="3619500" algn="l"/>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RELATED WORKS</a:t>
            </a:r>
            <a:endParaRPr lang="en-US" dirty="0"/>
          </a:p>
        </p:txBody>
      </p:sp>
      <p:sp>
        <p:nvSpPr>
          <p:cNvPr id="3" name="Text Placeholder 2"/>
          <p:cNvSpPr>
            <a:spLocks noGrp="1"/>
          </p:cNvSpPr>
          <p:nvPr>
            <p:ph type="body" sz="half" idx="2"/>
          </p:nvPr>
        </p:nvSpPr>
        <p:spPr/>
        <p:txBody>
          <a:bodyPr>
            <a:normAutofit/>
          </a:bodyPr>
          <a:lstStyle/>
          <a:p>
            <a:pPr algn="just">
              <a:lnSpc>
                <a:spcPct val="150000"/>
              </a:lnSpc>
            </a:pPr>
            <a:r>
              <a:rPr lang="en-US" sz="2000" dirty="0" smtClean="0">
                <a:latin typeface="Times New Roman" pitchFamily="18" charset="0"/>
                <a:cs typeface="Times New Roman" pitchFamily="18" charset="0"/>
              </a:rPr>
              <a:t>During the course of this project we considered related works and researches </a:t>
            </a:r>
            <a:r>
              <a:rPr lang="en-US" sz="2000" dirty="0" smtClean="0">
                <a:latin typeface="Times New Roman" pitchFamily="18" charset="0"/>
                <a:cs typeface="Times New Roman" pitchFamily="18" charset="0"/>
              </a:rPr>
              <a:t>carried out </a:t>
            </a:r>
            <a:r>
              <a:rPr lang="en-US" sz="2000" dirty="0" smtClean="0">
                <a:latin typeface="Times New Roman" pitchFamily="18" charset="0"/>
                <a:cs typeface="Times New Roman" pitchFamily="18" charset="0"/>
              </a:rPr>
              <a:t>and their various perspectives, limitations encountered and how they were able to improve their  individual works.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sz="half" idx="2"/>
          </p:nvPr>
        </p:nvSpPr>
        <p:spPr>
          <a:xfrm>
            <a:off x="317231" y="3231244"/>
            <a:ext cx="6665398" cy="3326262"/>
          </a:xfrm>
        </p:spPr>
        <p:txBody>
          <a:bodyPr>
            <a:noAutofit/>
          </a:bodyPr>
          <a:lstStyle/>
          <a:p>
            <a:pPr>
              <a:lnSpc>
                <a:spcPct val="150000"/>
              </a:lnSpc>
            </a:pPr>
            <a:r>
              <a:rPr lang="en-US" sz="1400" dirty="0" smtClean="0"/>
              <a:t>This system estimates the distance between RFID reader and its Tag counterpart by entering the required parameters into the system.</a:t>
            </a:r>
          </a:p>
          <a:p>
            <a:pPr>
              <a:lnSpc>
                <a:spcPct val="150000"/>
              </a:lnSpc>
            </a:pPr>
            <a:r>
              <a:rPr lang="en-US" sz="1400" dirty="0" smtClean="0"/>
              <a:t>Hence, a bottom-top approach is used while developing the software. JavaScript was used for developing the functional part of the software whereas HTML &amp; CSS was used for the user-interface(aesthetics).</a:t>
            </a:r>
          </a:p>
          <a:p>
            <a:pPr>
              <a:lnSpc>
                <a:spcPct val="150000"/>
              </a:lnSpc>
            </a:pPr>
            <a:r>
              <a:rPr lang="en-US" sz="1400" dirty="0" smtClean="0"/>
              <a:t>Although, there are other possible languages that could be used to develop the functional component of this app; such languages include: python, Java and C++. These languages are also high level languages but we chose JavaScript because</a:t>
            </a:r>
          </a:p>
        </p:txBody>
      </p:sp>
      <p:sp>
        <p:nvSpPr>
          <p:cNvPr id="4" name="Oval 3"/>
          <p:cNvSpPr/>
          <p:nvPr/>
        </p:nvSpPr>
        <p:spPr>
          <a:xfrm>
            <a:off x="7910285" y="3231243"/>
            <a:ext cx="1268348" cy="749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a:p>
            <a:pPr algn="ctr"/>
            <a:r>
              <a:rPr lang="en-US" dirty="0" smtClean="0"/>
              <a:t>input</a:t>
            </a:r>
            <a:endParaRPr lang="en-US" dirty="0"/>
          </a:p>
        </p:txBody>
      </p:sp>
      <p:cxnSp>
        <p:nvCxnSpPr>
          <p:cNvPr id="6" name="Straight Arrow Connector 5"/>
          <p:cNvCxnSpPr>
            <a:stCxn id="4" idx="4"/>
          </p:cNvCxnSpPr>
          <p:nvPr/>
        </p:nvCxnSpPr>
        <p:spPr>
          <a:xfrm>
            <a:off x="8544459" y="3980543"/>
            <a:ext cx="0" cy="48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869544" y="4462234"/>
            <a:ext cx="1349828" cy="909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endParaRPr lang="en-US" dirty="0"/>
          </a:p>
        </p:txBody>
      </p:sp>
      <p:cxnSp>
        <p:nvCxnSpPr>
          <p:cNvPr id="9" name="Straight Arrow Connector 8"/>
          <p:cNvCxnSpPr/>
          <p:nvPr/>
        </p:nvCxnSpPr>
        <p:spPr>
          <a:xfrm rot="16200000">
            <a:off x="9350002" y="4676321"/>
            <a:ext cx="0" cy="48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544459" y="5372100"/>
            <a:ext cx="0" cy="48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590849" y="4567237"/>
            <a:ext cx="1773837" cy="682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error</a:t>
            </a:r>
          </a:p>
          <a:p>
            <a:pPr algn="ctr"/>
            <a:r>
              <a:rPr lang="en-US" dirty="0" smtClean="0"/>
              <a:t>message</a:t>
            </a:r>
            <a:endParaRPr lang="en-US" dirty="0"/>
          </a:p>
        </p:txBody>
      </p:sp>
      <p:sp>
        <p:nvSpPr>
          <p:cNvPr id="13" name="Rectangle 12"/>
          <p:cNvSpPr/>
          <p:nvPr/>
        </p:nvSpPr>
        <p:spPr>
          <a:xfrm>
            <a:off x="7091774" y="5853789"/>
            <a:ext cx="2339602" cy="754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Calculate distance using parameters entered</a:t>
            </a:r>
            <a:endParaRPr lang="en-US" sz="1200" dirty="0"/>
          </a:p>
        </p:txBody>
      </p:sp>
      <p:cxnSp>
        <p:nvCxnSpPr>
          <p:cNvPr id="14" name="Straight Arrow Connector 13"/>
          <p:cNvCxnSpPr/>
          <p:nvPr/>
        </p:nvCxnSpPr>
        <p:spPr>
          <a:xfrm rot="16200000">
            <a:off x="9672223" y="5960603"/>
            <a:ext cx="0" cy="48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913070" y="5808205"/>
            <a:ext cx="1451616" cy="749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8" name="TextBox 17"/>
          <p:cNvSpPr txBox="1"/>
          <p:nvPr/>
        </p:nvSpPr>
        <p:spPr>
          <a:xfrm>
            <a:off x="9201948" y="4643345"/>
            <a:ext cx="290464" cy="307777"/>
          </a:xfrm>
          <a:prstGeom prst="rect">
            <a:avLst/>
          </a:prstGeom>
          <a:noFill/>
        </p:spPr>
        <p:txBody>
          <a:bodyPr wrap="none" rtlCol="0">
            <a:spAutoFit/>
          </a:bodyPr>
          <a:lstStyle/>
          <a:p>
            <a:r>
              <a:rPr lang="en-US" sz="1400" dirty="0"/>
              <a:t>Y</a:t>
            </a:r>
          </a:p>
        </p:txBody>
      </p:sp>
      <p:sp>
        <p:nvSpPr>
          <p:cNvPr id="19" name="TextBox 18"/>
          <p:cNvSpPr txBox="1"/>
          <p:nvPr/>
        </p:nvSpPr>
        <p:spPr>
          <a:xfrm>
            <a:off x="8544458" y="5337275"/>
            <a:ext cx="317716" cy="307777"/>
          </a:xfrm>
          <a:prstGeom prst="rect">
            <a:avLst/>
          </a:prstGeom>
          <a:noFill/>
        </p:spPr>
        <p:txBody>
          <a:bodyPr wrap="none" rtlCol="0">
            <a:spAutoFit/>
          </a:bodyPr>
          <a:lstStyle/>
          <a:p>
            <a:r>
              <a:rPr lang="en-US" sz="1400" dirty="0" smtClean="0"/>
              <a:t>N</a:t>
            </a:r>
            <a:endParaRPr lang="en-US" sz="1400" dirty="0"/>
          </a:p>
        </p:txBody>
      </p:sp>
      <p:sp>
        <p:nvSpPr>
          <p:cNvPr id="23" name="TextBox 22"/>
          <p:cNvSpPr txBox="1"/>
          <p:nvPr/>
        </p:nvSpPr>
        <p:spPr>
          <a:xfrm>
            <a:off x="9109155" y="3678118"/>
            <a:ext cx="2810167" cy="461665"/>
          </a:xfrm>
          <a:prstGeom prst="rect">
            <a:avLst/>
          </a:prstGeom>
          <a:noFill/>
        </p:spPr>
        <p:txBody>
          <a:bodyPr wrap="square" rtlCol="0">
            <a:spAutoFit/>
          </a:bodyPr>
          <a:lstStyle/>
          <a:p>
            <a:r>
              <a:rPr lang="en-US" sz="2400" dirty="0" smtClean="0"/>
              <a:t>System flow chart</a:t>
            </a:r>
            <a:endParaRPr lang="en-US" sz="2400" dirty="0"/>
          </a:p>
        </p:txBody>
      </p:sp>
    </p:spTree>
    <p:extLst>
      <p:ext uri="{BB962C8B-B14F-4D97-AF65-F5344CB8AC3E}">
        <p14:creationId xmlns:p14="http://schemas.microsoft.com/office/powerpoint/2010/main" xmlns="" val="390704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399" y="972456"/>
            <a:ext cx="950685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Our ample knowledge of the syntax and characteristics</a:t>
            </a:r>
          </a:p>
          <a:p>
            <a:pPr marL="285750" indent="-285750">
              <a:buFont typeface="Arial" panose="020B0604020202020204" pitchFamily="34" charset="0"/>
              <a:buChar char="•"/>
            </a:pPr>
            <a:r>
              <a:rPr lang="en-US" sz="2000" dirty="0" smtClean="0"/>
              <a:t>It has proven over the years to be a reliable and flexible language for all use cases</a:t>
            </a:r>
          </a:p>
          <a:p>
            <a:pPr marL="285750" indent="-285750">
              <a:buFont typeface="Arial" panose="020B0604020202020204" pitchFamily="34" charset="0"/>
              <a:buChar char="•"/>
            </a:pPr>
            <a:r>
              <a:rPr lang="en-US" sz="2000" dirty="0" smtClean="0"/>
              <a:t>It has a huge support community</a:t>
            </a:r>
          </a:p>
          <a:p>
            <a:pPr marL="285750" indent="-285750">
              <a:buFont typeface="Arial" panose="020B0604020202020204" pitchFamily="34" charset="0"/>
              <a:buChar char="•"/>
            </a:pPr>
            <a:r>
              <a:rPr lang="en-US" sz="2000" dirty="0" smtClean="0"/>
              <a:t>It has a cheap implementation procedure</a:t>
            </a:r>
          </a:p>
          <a:p>
            <a:pPr marL="285750" indent="-285750">
              <a:buFont typeface="Arial" panose="020B0604020202020204" pitchFamily="34" charset="0"/>
              <a:buChar char="•"/>
            </a:pPr>
            <a:r>
              <a:rPr lang="en-US" sz="2000" dirty="0" smtClean="0"/>
              <a:t>It supports multi-platform integration</a:t>
            </a:r>
            <a:endParaRPr lang="en-US" sz="2000" dirty="0"/>
          </a:p>
        </p:txBody>
      </p:sp>
      <p:sp>
        <p:nvSpPr>
          <p:cNvPr id="3" name="Rectangle 2"/>
          <p:cNvSpPr/>
          <p:nvPr/>
        </p:nvSpPr>
        <p:spPr>
          <a:xfrm>
            <a:off x="856343" y="3715659"/>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Conceptualization of app design and user-interface</a:t>
            </a:r>
            <a:endParaRPr lang="en-US" sz="1600" dirty="0"/>
          </a:p>
        </p:txBody>
      </p:sp>
      <p:cxnSp>
        <p:nvCxnSpPr>
          <p:cNvPr id="5" name="Straight Arrow Connector 4"/>
          <p:cNvCxnSpPr>
            <a:stCxn id="3" idx="3"/>
          </p:cNvCxnSpPr>
          <p:nvPr/>
        </p:nvCxnSpPr>
        <p:spPr>
          <a:xfrm flipV="1">
            <a:off x="3207657" y="4049487"/>
            <a:ext cx="957943"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87371" y="3715659"/>
            <a:ext cx="27432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Design implementation and prototyping</a:t>
            </a:r>
            <a:endParaRPr lang="en-US" sz="1600" dirty="0"/>
          </a:p>
        </p:txBody>
      </p:sp>
      <p:cxnSp>
        <p:nvCxnSpPr>
          <p:cNvPr id="7" name="Straight Arrow Connector 6"/>
          <p:cNvCxnSpPr/>
          <p:nvPr/>
        </p:nvCxnSpPr>
        <p:spPr>
          <a:xfrm flipV="1">
            <a:off x="6952342" y="4027714"/>
            <a:ext cx="957943"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910285" y="3715659"/>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Revision and approval of design by the supervisor</a:t>
            </a:r>
            <a:endParaRPr lang="en-US" sz="1600" dirty="0"/>
          </a:p>
        </p:txBody>
      </p:sp>
      <p:sp>
        <p:nvSpPr>
          <p:cNvPr id="9" name="Rectangle 8"/>
          <p:cNvSpPr/>
          <p:nvPr/>
        </p:nvSpPr>
        <p:spPr>
          <a:xfrm>
            <a:off x="9231085" y="4853697"/>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Development of the user-interface using HTML&amp;CSS</a:t>
            </a:r>
            <a:endParaRPr lang="en-US" sz="1600" dirty="0"/>
          </a:p>
        </p:txBody>
      </p:sp>
      <p:cxnSp>
        <p:nvCxnSpPr>
          <p:cNvPr id="11" name="Straight Connector 10"/>
          <p:cNvCxnSpPr>
            <a:stCxn id="8" idx="3"/>
          </p:cNvCxnSpPr>
          <p:nvPr/>
        </p:nvCxnSpPr>
        <p:spPr>
          <a:xfrm>
            <a:off x="10261599" y="4071259"/>
            <a:ext cx="5660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827657" y="4071259"/>
            <a:ext cx="0" cy="75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p:cNvCxnSpPr>
          <p:nvPr/>
        </p:nvCxnSpPr>
        <p:spPr>
          <a:xfrm flipH="1">
            <a:off x="8287657" y="5209297"/>
            <a:ext cx="943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36342" y="4853697"/>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Parameters description and implementation  of function with JS</a:t>
            </a:r>
            <a:endParaRPr lang="en-US" sz="1400" dirty="0"/>
          </a:p>
        </p:txBody>
      </p:sp>
      <p:sp>
        <p:nvSpPr>
          <p:cNvPr id="17" name="Rectangle 16"/>
          <p:cNvSpPr/>
          <p:nvPr/>
        </p:nvSpPr>
        <p:spPr>
          <a:xfrm>
            <a:off x="2641599" y="4853697"/>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revision and testing</a:t>
            </a:r>
            <a:endParaRPr lang="en-US" dirty="0"/>
          </a:p>
        </p:txBody>
      </p:sp>
      <p:cxnSp>
        <p:nvCxnSpPr>
          <p:cNvPr id="18" name="Straight Arrow Connector 17"/>
          <p:cNvCxnSpPr/>
          <p:nvPr/>
        </p:nvCxnSpPr>
        <p:spPr>
          <a:xfrm flipH="1">
            <a:off x="4992914" y="5209297"/>
            <a:ext cx="943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075541" y="5134056"/>
            <a:ext cx="7263" cy="57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56343" y="5708705"/>
            <a:ext cx="2351314"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 and hosting of software</a:t>
            </a:r>
            <a:endParaRPr lang="en-US" dirty="0"/>
          </a:p>
        </p:txBody>
      </p:sp>
      <p:cxnSp>
        <p:nvCxnSpPr>
          <p:cNvPr id="23" name="Straight Connector 22"/>
          <p:cNvCxnSpPr/>
          <p:nvPr/>
        </p:nvCxnSpPr>
        <p:spPr>
          <a:xfrm>
            <a:off x="2075541" y="5134056"/>
            <a:ext cx="56605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16631" y="3093384"/>
            <a:ext cx="4140877" cy="461665"/>
          </a:xfrm>
          <a:prstGeom prst="rect">
            <a:avLst/>
          </a:prstGeom>
          <a:noFill/>
        </p:spPr>
        <p:txBody>
          <a:bodyPr wrap="none" rtlCol="0">
            <a:spAutoFit/>
          </a:bodyPr>
          <a:lstStyle/>
          <a:p>
            <a:pPr algn="r"/>
            <a:r>
              <a:rPr lang="en-US" sz="2400" dirty="0" smtClean="0"/>
              <a:t>Development Process flow</a:t>
            </a:r>
            <a:endParaRPr lang="en-US" sz="2400" dirty="0"/>
          </a:p>
        </p:txBody>
      </p:sp>
    </p:spTree>
    <p:extLst>
      <p:ext uri="{BB962C8B-B14F-4D97-AF65-F5344CB8AC3E}">
        <p14:creationId xmlns:p14="http://schemas.microsoft.com/office/powerpoint/2010/main" xmlns="" val="277906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PERFOMANCE</a:t>
            </a:r>
            <a:endParaRPr lang="en-US" dirty="0"/>
          </a:p>
        </p:txBody>
      </p:sp>
      <p:sp>
        <p:nvSpPr>
          <p:cNvPr id="3" name="Text Placeholder 2"/>
          <p:cNvSpPr>
            <a:spLocks noGrp="1"/>
          </p:cNvSpPr>
          <p:nvPr>
            <p:ph type="body" sz="half" idx="2"/>
          </p:nvPr>
        </p:nvSpPr>
        <p:spPr/>
        <p:txBody>
          <a:bodyPr/>
          <a:lstStyle/>
          <a:p>
            <a:r>
              <a:rPr lang="en-US" dirty="0" smtClean="0"/>
              <a:t>Here we will talk about the performance and how reliable our software results are.</a:t>
            </a:r>
          </a:p>
          <a:p>
            <a:r>
              <a:rPr lang="en-US" dirty="0" smtClean="0"/>
              <a:t>Firstly, we conducted a performance test on our application and the results are shown on the next-slide.</a:t>
            </a:r>
          </a:p>
          <a:p>
            <a:r>
              <a:rPr lang="en-US" dirty="0" smtClean="0"/>
              <a:t>These results showed the performance of our application to be </a:t>
            </a:r>
            <a:r>
              <a:rPr lang="en-US" b="1" dirty="0" smtClean="0"/>
              <a:t>85%</a:t>
            </a:r>
            <a:r>
              <a:rPr lang="en-US" dirty="0" smtClean="0"/>
              <a:t>  which is a score high above average. The results also shows that it only takes 3.1s for our application to completely load.</a:t>
            </a:r>
            <a:endParaRPr lang="en-US" dirty="0"/>
          </a:p>
        </p:txBody>
      </p:sp>
    </p:spTree>
    <p:extLst>
      <p:ext uri="{BB962C8B-B14F-4D97-AF65-F5344CB8AC3E}">
        <p14:creationId xmlns:p14="http://schemas.microsoft.com/office/powerpoint/2010/main" xmlns="" val="1473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RESULTS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624150" y="2603500"/>
            <a:ext cx="3887513" cy="34163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635703" y="2603500"/>
            <a:ext cx="3970432" cy="3416300"/>
          </a:xfrm>
        </p:spPr>
      </p:pic>
    </p:spTree>
    <p:extLst>
      <p:ext uri="{BB962C8B-B14F-4D97-AF65-F5344CB8AC3E}">
        <p14:creationId xmlns:p14="http://schemas.microsoft.com/office/powerpoint/2010/main" xmlns="" val="3227463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 HANDLING</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2025537" y="2460161"/>
            <a:ext cx="3112520" cy="41500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7079951" y="2531830"/>
            <a:ext cx="2252734" cy="4006688"/>
          </a:xfrm>
        </p:spPr>
      </p:pic>
    </p:spTree>
    <p:extLst>
      <p:ext uri="{BB962C8B-B14F-4D97-AF65-F5344CB8AC3E}">
        <p14:creationId xmlns:p14="http://schemas.microsoft.com/office/powerpoint/2010/main" xmlns="" val="3398041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54954" y="2603499"/>
            <a:ext cx="8589937" cy="4032431"/>
          </a:xfrm>
        </p:spPr>
        <p:txBody>
          <a:bodyPr>
            <a:normAutofit fontScale="92500" lnSpcReduction="10000"/>
          </a:bodyPr>
          <a:lstStyle/>
          <a:p>
            <a:r>
              <a:rPr lang="en-US" dirty="0" smtClean="0"/>
              <a:t>RFID OVERVIEW</a:t>
            </a:r>
          </a:p>
          <a:p>
            <a:r>
              <a:rPr lang="en-US" dirty="0" smtClean="0"/>
              <a:t>DESCRIPTION</a:t>
            </a:r>
          </a:p>
          <a:p>
            <a:r>
              <a:rPr lang="en-US" dirty="0" smtClean="0"/>
              <a:t>OPERATING PRINCIPLE</a:t>
            </a:r>
          </a:p>
          <a:p>
            <a:r>
              <a:rPr lang="en-US" dirty="0" smtClean="0"/>
              <a:t>TYPES</a:t>
            </a:r>
          </a:p>
          <a:p>
            <a:r>
              <a:rPr lang="en-US" dirty="0" smtClean="0"/>
              <a:t>USES</a:t>
            </a:r>
          </a:p>
          <a:p>
            <a:r>
              <a:rPr lang="en-US" dirty="0" smtClean="0"/>
              <a:t>RFID READ RANGE ESTIMATION</a:t>
            </a:r>
          </a:p>
          <a:p>
            <a:r>
              <a:rPr lang="en-US" dirty="0" smtClean="0"/>
              <a:t>FRIIS EQUATION</a:t>
            </a:r>
          </a:p>
          <a:p>
            <a:r>
              <a:rPr lang="en-US" dirty="0" smtClean="0"/>
              <a:t>RFID FRIIS EQUATION DERIVATION</a:t>
            </a:r>
          </a:p>
          <a:p>
            <a:r>
              <a:rPr lang="en-US" dirty="0" smtClean="0"/>
              <a:t> RELATED WORKS</a:t>
            </a:r>
          </a:p>
          <a:p>
            <a:r>
              <a:rPr lang="en-US" dirty="0" smtClean="0"/>
              <a:t>SYSTEM DEVELOPMENT</a:t>
            </a:r>
          </a:p>
          <a:p>
            <a:r>
              <a:rPr lang="en-US" dirty="0" smtClean="0"/>
              <a:t>SYSTEM PERFORMANCE</a:t>
            </a:r>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xmlns="" val="74272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Rfid</a:t>
            </a:r>
            <a:r>
              <a:rPr lang="en-US" dirty="0" smtClean="0"/>
              <a:t> Overview</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2000" dirty="0" smtClean="0">
                <a:latin typeface="Times New Roman" pitchFamily="18" charset="0"/>
                <a:cs typeface="Times New Roman" pitchFamily="18" charset="0"/>
              </a:rPr>
              <a:t>Definition of RFID : </a:t>
            </a:r>
          </a:p>
          <a:p>
            <a:pPr marL="0" indent="0" algn="just">
              <a:lnSpc>
                <a:spcPct val="150000"/>
              </a:lnSpc>
              <a:buNone/>
            </a:pPr>
            <a:r>
              <a:rPr lang="en-US" sz="2000" dirty="0" smtClean="0">
                <a:latin typeface="Times New Roman" pitchFamily="18" charset="0"/>
                <a:cs typeface="Times New Roman" pitchFamily="18" charset="0"/>
              </a:rPr>
              <a:t>Radio </a:t>
            </a:r>
            <a:r>
              <a:rPr lang="en-US" sz="2000" dirty="0">
                <a:latin typeface="Times New Roman" pitchFamily="18" charset="0"/>
                <a:cs typeface="Times New Roman" pitchFamily="18" charset="0"/>
              </a:rPr>
              <a:t>Frequency Identification (RFID) is </a:t>
            </a:r>
            <a:r>
              <a:rPr lang="en-US" sz="2000" dirty="0" smtClean="0">
                <a:latin typeface="Times New Roman" pitchFamily="18" charset="0"/>
                <a:cs typeface="Times New Roman" pitchFamily="18" charset="0"/>
              </a:rPr>
              <a:t>a contactless </a:t>
            </a:r>
            <a:r>
              <a:rPr lang="en-US" sz="2000" dirty="0">
                <a:latin typeface="Times New Roman" pitchFamily="18" charset="0"/>
                <a:cs typeface="Times New Roman" pitchFamily="18" charset="0"/>
              </a:rPr>
              <a:t>automatic identification technology that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uses electromagnetic fields to automatically identify and track tags attached to </a:t>
            </a:r>
            <a:r>
              <a:rPr lang="en-US" sz="2000" dirty="0" smtClean="0">
                <a:latin typeface="Times New Roman" pitchFamily="18" charset="0"/>
                <a:cs typeface="Times New Roman" pitchFamily="18" charset="0"/>
              </a:rPr>
              <a:t>objects.</a:t>
            </a:r>
          </a:p>
          <a:p>
            <a:pPr marL="0" indent="0" algn="just">
              <a:lnSpc>
                <a:spcPct val="150000"/>
              </a:lnSpc>
              <a:buNone/>
            </a:pPr>
            <a:r>
              <a:rPr lang="en-US" sz="2000" dirty="0">
                <a:latin typeface="Times New Roman" pitchFamily="18" charset="0"/>
                <a:cs typeface="Times New Roman" pitchFamily="18" charset="0"/>
              </a:rPr>
              <a:t>An RFID system consists of a tiny radio transponder, a radio receiver and transmitter</a:t>
            </a:r>
            <a:r>
              <a:rPr lang="en-US" sz="2000" dirty="0" smtClean="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xmlns="" val="3005086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Principle</a:t>
            </a:r>
            <a:endParaRPr lang="en-US" dirty="0"/>
          </a:p>
        </p:txBody>
      </p:sp>
      <p:sp>
        <p:nvSpPr>
          <p:cNvPr id="5" name="Text Placeholder 4"/>
          <p:cNvSpPr>
            <a:spLocks noGrp="1"/>
          </p:cNvSpPr>
          <p:nvPr>
            <p:ph sz="half" idx="1"/>
          </p:nvPr>
        </p:nvSpPr>
        <p:spPr>
          <a:xfrm>
            <a:off x="300446" y="2286000"/>
            <a:ext cx="5991610" cy="4911634"/>
          </a:xfrm>
        </p:spPr>
        <p:txBody>
          <a:bodyPr>
            <a:normAutofit/>
          </a:bodyPr>
          <a:lstStyle/>
          <a:p>
            <a:r>
              <a:rPr lang="en-US" sz="2000" dirty="0">
                <a:latin typeface="Times New Roman" pitchFamily="18" charset="0"/>
                <a:cs typeface="Times New Roman" pitchFamily="18" charset="0"/>
              </a:rPr>
              <a:t>An antenna structure interacts with impinging electromagnetic ﬁelds, producing a high-frequency (RF) voltage. The voltage is rectiﬁed by a diode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the resulting signal is smoothed using a storage capacitor to create a more-or-less constant voltage that is then used to power the tag’s logic circuitry and memory </a:t>
            </a:r>
            <a:r>
              <a:rPr lang="en-US" sz="2000" dirty="0" smtClean="0">
                <a:latin typeface="Times New Roman" pitchFamily="18" charset="0"/>
                <a:cs typeface="Times New Roman" pitchFamily="18" charset="0"/>
              </a:rPr>
              <a:t>access. To </a:t>
            </a:r>
            <a:r>
              <a:rPr lang="en-US" sz="2000" dirty="0">
                <a:latin typeface="Times New Roman" pitchFamily="18" charset="0"/>
                <a:cs typeface="Times New Roman" pitchFamily="18" charset="0"/>
              </a:rPr>
              <a:t>transmit information back to the reader, the tag changes the electrical characteristics of the antenna structure so as to modify the signal reﬂected from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Here we have shown a ﬁeld-effect transistor (FET) used as a switch; when the FET is turned on, the antenna is grounded, allowing a large current to ﬂow, and when it is off, the antenna ﬂoats allowing very little antenna </a:t>
            </a:r>
            <a:r>
              <a:rPr lang="en-US" sz="2000" dirty="0" smtClean="0">
                <a:latin typeface="Times New Roman" pitchFamily="18" charset="0"/>
                <a:cs typeface="Times New Roman" pitchFamily="18" charset="0"/>
              </a:rPr>
              <a:t>current.</a:t>
            </a:r>
            <a:endParaRPr lang="en-US" sz="2000" dirty="0">
              <a:latin typeface="Times New Roman" pitchFamily="18" charset="0"/>
              <a:cs typeface="Times New Roman" pitchFamily="18"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292056" y="2625725"/>
            <a:ext cx="4657725" cy="3371850"/>
          </a:xfrm>
        </p:spPr>
      </p:pic>
    </p:spTree>
    <p:extLst>
      <p:ext uri="{BB962C8B-B14F-4D97-AF65-F5344CB8AC3E}">
        <p14:creationId xmlns:p14="http://schemas.microsoft.com/office/powerpoint/2010/main" xmlns="" val="297439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Types of </a:t>
            </a:r>
            <a:r>
              <a:rPr lang="en-US" dirty="0" err="1" smtClean="0"/>
              <a:t>Rfid</a:t>
            </a:r>
            <a:endParaRPr lang="en-US" dirty="0"/>
          </a:p>
        </p:txBody>
      </p:sp>
      <p:sp>
        <p:nvSpPr>
          <p:cNvPr id="7" name="Content Placeholder 6"/>
          <p:cNvSpPr>
            <a:spLocks noGrp="1"/>
          </p:cNvSpPr>
          <p:nvPr>
            <p:ph idx="1"/>
          </p:nvPr>
        </p:nvSpPr>
        <p:spPr>
          <a:xfrm>
            <a:off x="195944" y="2364377"/>
            <a:ext cx="11743508" cy="4258492"/>
          </a:xfrm>
        </p:spPr>
        <p:txBody>
          <a:bodyPr>
            <a:noAutofit/>
          </a:bodyPr>
          <a:lstStyle/>
          <a:p>
            <a:pPr algn="just">
              <a:lnSpc>
                <a:spcPct val="150000"/>
              </a:lnSpc>
            </a:pPr>
            <a:r>
              <a:rPr lang="en-US" sz="1600" dirty="0">
                <a:latin typeface="Times New Roman" pitchFamily="18" charset="0"/>
                <a:cs typeface="Times New Roman" pitchFamily="18" charset="0"/>
              </a:rPr>
              <a:t>RFID systems are crucially distinguished by the frequency of the radio waves they use, by the means used to provide power to the </a:t>
            </a:r>
            <a:r>
              <a:rPr lang="en-US" sz="1600" dirty="0" smtClean="0">
                <a:latin typeface="Times New Roman" pitchFamily="18" charset="0"/>
                <a:cs typeface="Times New Roman" pitchFamily="18" charset="0"/>
              </a:rPr>
              <a:t>tag.</a:t>
            </a:r>
          </a:p>
          <a:p>
            <a:pPr algn="just">
              <a:lnSpc>
                <a:spcPct val="150000"/>
              </a:lnSpc>
            </a:pPr>
            <a:r>
              <a:rPr lang="en-US" sz="1600" dirty="0" smtClean="0">
                <a:latin typeface="Times New Roman" pitchFamily="18" charset="0"/>
                <a:cs typeface="Times New Roman" pitchFamily="18" charset="0"/>
              </a:rPr>
              <a:t>For Frequency: We have the</a:t>
            </a:r>
          </a:p>
          <a:p>
            <a:pPr marL="0" indent="0" algn="just">
              <a:lnSpc>
                <a:spcPct val="150000"/>
              </a:lnSpc>
              <a:buNone/>
            </a:pPr>
            <a:r>
              <a:rPr lang="en-US" sz="1600" dirty="0">
                <a:latin typeface="Times New Roman" pitchFamily="18" charset="0"/>
                <a:cs typeface="Times New Roman" pitchFamily="18" charset="0"/>
              </a:rPr>
              <a:t>Low Frequency (LF) RFID: These RFID systems operate in the 30 KHz to 300 KHz range, and have a read range of up to 10 </a:t>
            </a:r>
            <a:r>
              <a:rPr lang="en-US" sz="1600" dirty="0" smtClean="0">
                <a:latin typeface="Times New Roman" pitchFamily="18" charset="0"/>
                <a:cs typeface="Times New Roman" pitchFamily="18" charset="0"/>
              </a:rPr>
              <a:t>cm</a:t>
            </a:r>
          </a:p>
          <a:p>
            <a:pPr marL="0" indent="0" algn="just">
              <a:lnSpc>
                <a:spcPct val="150000"/>
              </a:lnSpc>
              <a:buNone/>
            </a:pPr>
            <a:r>
              <a:rPr lang="en-US" sz="1600" dirty="0" smtClean="0">
                <a:latin typeface="Times New Roman" pitchFamily="18" charset="0"/>
                <a:cs typeface="Times New Roman" pitchFamily="18" charset="0"/>
              </a:rPr>
              <a:t>High </a:t>
            </a:r>
            <a:r>
              <a:rPr lang="en-US" sz="1600" dirty="0">
                <a:latin typeface="Times New Roman" pitchFamily="18" charset="0"/>
                <a:cs typeface="Times New Roman" pitchFamily="18" charset="0"/>
              </a:rPr>
              <a:t>Frequency (HF) RFID: HF systems operate in the 3 MHz to 30 MHz range and provide reading distances of 10 cm to 1 m. </a:t>
            </a:r>
            <a:endParaRPr lang="en-US" sz="1600" dirty="0" smtClean="0">
              <a:latin typeface="Times New Roman" pitchFamily="18" charset="0"/>
              <a:cs typeface="Times New Roman" pitchFamily="18" charset="0"/>
            </a:endParaRPr>
          </a:p>
          <a:p>
            <a:pPr marL="0" indent="0" algn="just">
              <a:lnSpc>
                <a:spcPct val="150000"/>
              </a:lnSpc>
              <a:buNone/>
            </a:pPr>
            <a:r>
              <a:rPr lang="en-US" sz="1600" dirty="0" smtClean="0">
                <a:latin typeface="Times New Roman" pitchFamily="18" charset="0"/>
                <a:cs typeface="Times New Roman" pitchFamily="18" charset="0"/>
              </a:rPr>
              <a:t>Ultra-High </a:t>
            </a:r>
            <a:r>
              <a:rPr lang="en-US" sz="1600" dirty="0">
                <a:latin typeface="Times New Roman" pitchFamily="18" charset="0"/>
                <a:cs typeface="Times New Roman" pitchFamily="18" charset="0"/>
              </a:rPr>
              <a:t>Frequency (UHF) RFID: These systems have a frequency range between 300 MHz and 3 GHz, offer read ranges up to 12 </a:t>
            </a:r>
            <a:r>
              <a:rPr lang="en-US" sz="1600" dirty="0" smtClean="0">
                <a:latin typeface="Times New Roman" pitchFamily="18" charset="0"/>
                <a:cs typeface="Times New Roman" pitchFamily="18" charset="0"/>
              </a:rPr>
              <a:t>m</a:t>
            </a:r>
          </a:p>
          <a:p>
            <a:pPr algn="just">
              <a:lnSpc>
                <a:spcPct val="150000"/>
              </a:lnSpc>
            </a:pPr>
            <a:r>
              <a:rPr lang="en-US" sz="1600" dirty="0" smtClean="0">
                <a:latin typeface="Times New Roman" pitchFamily="18" charset="0"/>
                <a:cs typeface="Times New Roman" pitchFamily="18" charset="0"/>
              </a:rPr>
              <a:t>By means of providing power we have:</a:t>
            </a:r>
          </a:p>
          <a:p>
            <a:pPr marL="0" indent="0" algn="just">
              <a:lnSpc>
                <a:spcPct val="150000"/>
              </a:lnSpc>
              <a:buNone/>
            </a:pPr>
            <a:r>
              <a:rPr lang="en-US" sz="1600" dirty="0" smtClean="0">
                <a:latin typeface="Times New Roman" pitchFamily="18" charset="0"/>
                <a:cs typeface="Times New Roman" pitchFamily="18" charset="0"/>
              </a:rPr>
              <a:t>Active: </a:t>
            </a:r>
            <a:r>
              <a:rPr lang="en-US" sz="1600" dirty="0">
                <a:latin typeface="Times New Roman" pitchFamily="18" charset="0"/>
                <a:cs typeface="Times New Roman" pitchFamily="18" charset="0"/>
              </a:rPr>
              <a:t>Active RFID systems have three essential parts – a reader or interrogator, antenna, and a tag. Active RFID tags possess their own power source – an internal battery that enables them to have extremely long read ranges as well as large memory banks. Typically, active RFID tags are powered by a battery that will last between 3 - 5 years, but when the battery fails, the active tag will need to be replaced.</a:t>
            </a:r>
          </a:p>
          <a:p>
            <a:pPr marL="0" indent="0" algn="just">
              <a:lnSpc>
                <a:spcPct val="150000"/>
              </a:lnSpc>
              <a:buNone/>
            </a:pP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2085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5394" y="2259875"/>
            <a:ext cx="10084526" cy="3850028"/>
          </a:xfrm>
          <a:prstGeom prst="rect">
            <a:avLst/>
          </a:prstGeom>
        </p:spPr>
        <p:txBody>
          <a:bodyPr wrap="square">
            <a:spAutoFit/>
          </a:bodyPr>
          <a:lstStyle/>
          <a:p>
            <a:pPr>
              <a:lnSpc>
                <a:spcPct val="150000"/>
              </a:lnSpc>
              <a:spcAft>
                <a:spcPts val="800"/>
              </a:spcAft>
            </a:pPr>
            <a:r>
              <a:rPr lang="en-US" dirty="0"/>
              <a:t>Passive RFID:  passive RFID tags have no internal power source. As the name implies, passive tags wait for a signal from an RFID reader. The reader sends energy to an antenna which converts that energy into an RF wave that is sent into the read zone. Once the tag is read within the read zone, the RFID tag’s internal antenna draws in energy from the RF waves. The energy moves from the tag’s antenna to the IC and powers the chip which generates a signal back to the RF system. This is called backscatter. The backscatter, or change in the electromagnetic or RF wave, is detected by the reader (via the antenna), which interprets the information.</a:t>
            </a:r>
          </a:p>
          <a:p>
            <a:pPr>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9837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1240971" y="2612571"/>
            <a:ext cx="9092339" cy="3786052"/>
          </a:xfrm>
        </p:spPr>
        <p:txBody>
          <a:bodyPr>
            <a:normAutofit/>
          </a:bodyPr>
          <a:lstStyle/>
          <a:p>
            <a:pPr marL="0" indent="0" algn="just">
              <a:lnSpc>
                <a:spcPct val="150000"/>
              </a:lnSpc>
              <a:buNone/>
            </a:pPr>
            <a:r>
              <a:rPr lang="en-US" sz="2000" dirty="0">
                <a:latin typeface="Times New Roman" pitchFamily="18" charset="0"/>
                <a:cs typeface="Times New Roman" pitchFamily="18" charset="0"/>
              </a:rPr>
              <a:t>RFID tags are used in many industries. For example, an RFID tag attached to an automobile during production can be used to track its progress through the assembly line, RFID-tagged pharmaceuticals can be tracked through warehouses, and implanting RFID microchips in livestock and pets enables positive identification of animals. Tags can also be used in shops to expedite checkout, and to prevent theft by customers and employees.</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1202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READ RANGE ESTIMATION SYSTEM</a:t>
            </a:r>
            <a:endParaRPr lang="en-US" dirty="0"/>
          </a:p>
        </p:txBody>
      </p:sp>
      <p:sp>
        <p:nvSpPr>
          <p:cNvPr id="3" name="Text Placeholder 2"/>
          <p:cNvSpPr>
            <a:spLocks noGrp="1"/>
          </p:cNvSpPr>
          <p:nvPr>
            <p:ph type="body" sz="half" idx="2"/>
          </p:nvPr>
        </p:nvSpPr>
        <p:spPr>
          <a:xfrm>
            <a:off x="1154953" y="3543299"/>
            <a:ext cx="9047137" cy="2805249"/>
          </a:xfrm>
        </p:spPr>
        <p:txBody>
          <a:bodyPr/>
          <a:lstStyle/>
          <a:p>
            <a:pPr>
              <a:lnSpc>
                <a:spcPct val="150000"/>
              </a:lnSpc>
            </a:pPr>
            <a:r>
              <a:rPr lang="en-US" sz="2000" dirty="0" smtClean="0">
                <a:latin typeface="Times New Roman" pitchFamily="18" charset="0"/>
                <a:cs typeface="Times New Roman" pitchFamily="18" charset="0"/>
              </a:rPr>
              <a:t>RFID Read Range is the distance from which a reader can communicate/ receive signals from a tag.</a:t>
            </a:r>
          </a:p>
          <a:p>
            <a:pPr>
              <a:lnSpc>
                <a:spcPct val="150000"/>
              </a:lnSpc>
            </a:pPr>
            <a:r>
              <a:rPr lang="en-US" sz="2000" dirty="0" smtClean="0">
                <a:latin typeface="Times New Roman" pitchFamily="18" charset="0"/>
                <a:cs typeface="Times New Roman" pitchFamily="18" charset="0"/>
              </a:rPr>
              <a:t> Radio Frequency Identification (RFID) Read Range Estimation System is basically a system software that calculates the distance between the RFID reader device and the tag (objects) applying the RFID FRIIS EQUATION.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FRIIS TRANSMISSION EQUATION</a:t>
            </a:r>
            <a:endParaRPr lang="en-US" dirty="0"/>
          </a:p>
        </p:txBody>
      </p:sp>
      <p:sp>
        <p:nvSpPr>
          <p:cNvPr id="3" name="Text Placeholder 2"/>
          <p:cNvSpPr>
            <a:spLocks noGrp="1"/>
          </p:cNvSpPr>
          <p:nvPr>
            <p:ph type="body" sz="half" idx="2"/>
          </p:nvPr>
        </p:nvSpPr>
        <p:spPr>
          <a:xfrm>
            <a:off x="1154953" y="3239589"/>
            <a:ext cx="8864257" cy="3017519"/>
          </a:xfrm>
        </p:spPr>
        <p:txBody>
          <a:bodyPr>
            <a:normAutofit/>
          </a:bodyPr>
          <a:lstStyle/>
          <a:p>
            <a:pPr algn="just">
              <a:lnSpc>
                <a:spcPct val="17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Friis</a:t>
            </a:r>
            <a:r>
              <a:rPr lang="en-US" sz="2000" dirty="0" smtClean="0">
                <a:latin typeface="Times New Roman" pitchFamily="18" charset="0"/>
                <a:cs typeface="Times New Roman" pitchFamily="18" charset="0"/>
              </a:rPr>
              <a:t> transmission equation gives the power received by an antenna from another antenna that is transmitting a known amount of power at a distance under ideal conditions. The formula was derived by Herald T. </a:t>
            </a:r>
            <a:r>
              <a:rPr lang="en-US" sz="2000" dirty="0" err="1" smtClean="0">
                <a:latin typeface="Times New Roman" pitchFamily="18" charset="0"/>
                <a:cs typeface="Times New Roman" pitchFamily="18" charset="0"/>
              </a:rPr>
              <a:t>Friis</a:t>
            </a:r>
            <a:r>
              <a:rPr lang="en-US" sz="2000" dirty="0" smtClean="0">
                <a:latin typeface="Times New Roman" pitchFamily="18" charset="0"/>
                <a:cs typeface="Times New Roman" pitchFamily="18" charset="0"/>
              </a:rPr>
              <a:t> at Bell Labs in 1945.</a:t>
            </a:r>
          </a:p>
          <a:p>
            <a:pPr algn="just">
              <a:lnSpc>
                <a:spcPct val="17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Friis</a:t>
            </a:r>
            <a:r>
              <a:rPr lang="en-US" sz="2000" dirty="0" smtClean="0">
                <a:latin typeface="Times New Roman" pitchFamily="18" charset="0"/>
                <a:cs typeface="Times New Roman" pitchFamily="18" charset="0"/>
              </a:rPr>
              <a:t> transmission equation  :                         </a:t>
            </a:r>
          </a:p>
          <a:p>
            <a:pPr algn="just">
              <a:lnSpc>
                <a:spcPct val="170000"/>
              </a:lnSpc>
            </a:pPr>
            <a:r>
              <a:rPr lang="en-US" sz="2000" b="1" dirty="0" smtClean="0">
                <a:latin typeface="Times New Roman" pitchFamily="18" charset="0"/>
                <a:cs typeface="Times New Roman" pitchFamily="18" charset="0"/>
              </a:rPr>
              <a:t>                                         P</a:t>
            </a:r>
            <a:r>
              <a:rPr lang="en-US" sz="2000" b="1" baseline="-25000" dirty="0" smtClean="0">
                <a:latin typeface="Times New Roman" pitchFamily="18" charset="0"/>
                <a:cs typeface="Times New Roman" pitchFamily="18" charset="0"/>
              </a:rPr>
              <a:t>r </a:t>
            </a:r>
            <a:r>
              <a:rPr lang="en-US" sz="2000" b="1" dirty="0" smtClean="0">
                <a:latin typeface="Times New Roman" pitchFamily="18" charset="0"/>
                <a:cs typeface="Times New Roman" pitchFamily="18" charset="0"/>
              </a:rPr>
              <a:t>= P</a:t>
            </a:r>
            <a:r>
              <a:rPr lang="en-US" sz="2000" b="1" baseline="-25000" dirty="0" smtClean="0">
                <a:latin typeface="Times New Roman" pitchFamily="18" charset="0"/>
                <a:cs typeface="Times New Roman" pitchFamily="18" charset="0"/>
              </a:rPr>
              <a:t>t </a:t>
            </a:r>
            <a:r>
              <a:rPr lang="en-US" sz="2000" b="1" dirty="0" err="1" smtClean="0">
                <a:latin typeface="Times New Roman" pitchFamily="18" charset="0"/>
                <a:cs typeface="Times New Roman" pitchFamily="18" charset="0"/>
              </a:rPr>
              <a:t>G</a:t>
            </a:r>
            <a:r>
              <a:rPr lang="en-US" sz="2000" b="1" baseline="-25000" dirty="0" err="1" smtClean="0">
                <a:latin typeface="Times New Roman" pitchFamily="18" charset="0"/>
                <a:cs typeface="Times New Roman" pitchFamily="18" charset="0"/>
              </a:rPr>
              <a:t>t</a:t>
            </a:r>
            <a:r>
              <a:rPr lang="en-US" sz="2000" b="1" baseline="-25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a:t>
            </a:r>
            <a:r>
              <a:rPr lang="en-US" sz="2000" b="1" baseline="-25000" dirty="0" err="1"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λ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4πR</a:t>
            </a:r>
            <a:r>
              <a:rPr lang="en-US" sz="2000" b="1" dirty="0" smtClean="0">
                <a:latin typeface="Times New Roman" pitchFamily="18" charset="0"/>
                <a:cs typeface="Times New Roman" pitchFamily="18" charset="0"/>
              </a:rPr>
              <a:t>)</a:t>
            </a:r>
            <a:r>
              <a:rPr lang="en-US" sz="2000" b="1" baseline="30000" dirty="0" smtClean="0">
                <a:latin typeface="Times New Roman" pitchFamily="18" charset="0"/>
                <a:cs typeface="Times New Roman" pitchFamily="18" charset="0"/>
              </a:rPr>
              <a:t>2 </a:t>
            </a: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1050</Words>
  <Application>Microsoft Office PowerPoint</Application>
  <PresentationFormat>Custom</PresentationFormat>
  <Paragraphs>91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Read Range Estimation System</vt:lpstr>
      <vt:lpstr>OUTLINE</vt:lpstr>
      <vt:lpstr>Rfid Overview</vt:lpstr>
      <vt:lpstr>Operating Principle</vt:lpstr>
      <vt:lpstr>Types of Rfid</vt:lpstr>
      <vt:lpstr>Slide 6</vt:lpstr>
      <vt:lpstr>Uses</vt:lpstr>
      <vt:lpstr>RFID READ RANGE ESTIMATION SYSTEM</vt:lpstr>
      <vt:lpstr>FRIIS TRANSMISSION EQUATION</vt:lpstr>
      <vt:lpstr>RFID FRIIS EQUATION DERIVATION </vt:lpstr>
      <vt:lpstr>Slide 11</vt:lpstr>
      <vt:lpstr>           RELATED WORKS</vt:lpstr>
      <vt:lpstr>SYSTEM DEVELOPMENT</vt:lpstr>
      <vt:lpstr>Slide 14</vt:lpstr>
      <vt:lpstr>SYSTEM PERFOMANCE</vt:lpstr>
      <vt:lpstr>TEST RESULTS</vt:lpstr>
      <vt:lpstr>ERROR HANDLING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Range Estimation System</dc:title>
  <dc:creator>User PC</dc:creator>
  <cp:lastModifiedBy>Dimoha Kosi</cp:lastModifiedBy>
  <cp:revision>31</cp:revision>
  <dcterms:created xsi:type="dcterms:W3CDTF">2021-07-07T18:23:31Z</dcterms:created>
  <dcterms:modified xsi:type="dcterms:W3CDTF">2021-07-08T03:05:02Z</dcterms:modified>
</cp:coreProperties>
</file>