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339" r:id="rId2"/>
    <p:sldId id="340" r:id="rId3"/>
    <p:sldId id="342" r:id="rId4"/>
    <p:sldId id="343" r:id="rId5"/>
    <p:sldId id="348" r:id="rId6"/>
    <p:sldId id="350" r:id="rId7"/>
    <p:sldId id="345" r:id="rId8"/>
    <p:sldId id="346" r:id="rId9"/>
    <p:sldId id="347" r:id="rId10"/>
    <p:sldId id="344" r:id="rId11"/>
    <p:sldId id="34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0693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896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5529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34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35777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55544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107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706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0685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2" y="1423111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90" y="2622977"/>
            <a:ext cx="11517591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96560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083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27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1386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28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621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949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4520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058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B583A6-AD4B-4ACA-8EF7-7AEBA76C269F}" type="datetimeFigureOut">
              <a:rPr lang="en-NG" smtClean="0"/>
              <a:t>08/07/2021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403D-46B0-477D-8357-3E35E55A895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4904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0" y="2060813"/>
            <a:ext cx="9935571" cy="2552131"/>
          </a:xfrm>
          <a:prstGeom prst="rect">
            <a:avLst/>
          </a:prstGeom>
          <a:solidFill>
            <a:srgbClr val="00B050"/>
          </a:solidFill>
        </p:spPr>
        <p:txBody>
          <a:bodyPr lIns="91438" tIns="45719" rIns="91438" bIns="45719">
            <a:noAutofit/>
          </a:bodyPr>
          <a:lstStyle/>
          <a:p>
            <a:pPr marL="228589" indent="-228589" algn="ctr">
              <a:lnSpc>
                <a:spcPct val="90000"/>
              </a:lnSpc>
              <a:spcBef>
                <a:spcPts val="1000"/>
              </a:spcBef>
            </a:pPr>
            <a:endParaRPr lang="en-US" sz="3200" dirty="0">
              <a:latin typeface="Algerian" pitchFamily="82" charset="0"/>
            </a:endParaRPr>
          </a:p>
          <a:p>
            <a:pPr marL="228589" indent="-228589" algn="ctr">
              <a:spcBef>
                <a:spcPts val="1000"/>
              </a:spcBef>
            </a:pPr>
            <a:endParaRPr lang="en-US" sz="3200" dirty="0">
              <a:latin typeface="Algerian" pitchFamily="82" charset="0"/>
            </a:endParaRPr>
          </a:p>
          <a:p>
            <a:pPr marL="228589" indent="-228589" algn="ctr">
              <a:spcBef>
                <a:spcPts val="1000"/>
              </a:spcBef>
            </a:pPr>
            <a:r>
              <a:rPr lang="en-US" sz="3600" dirty="0">
                <a:latin typeface="Algerian" pitchFamily="82" charset="0"/>
              </a:rPr>
              <a:t>NFC CONTROLLED HOME AUTOMATION SYSTEM</a:t>
            </a:r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9965487" y="2"/>
            <a:ext cx="2399385" cy="6857999"/>
          </a:xfrm>
          <a:prstGeom prst="rect">
            <a:avLst/>
          </a:prstGeom>
          <a:solidFill>
            <a:srgbClr val="00B050"/>
          </a:solidFill>
        </p:spPr>
        <p:txBody>
          <a:bodyPr lIns="91438" tIns="45719" rIns="91438" bIns="45719">
            <a:normAutofit/>
          </a:bodyPr>
          <a:lstStyle/>
          <a:p>
            <a:pPr marL="228589" indent="-22858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589" indent="-22858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589" indent="-22858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589" indent="-228589">
              <a:lnSpc>
                <a:spcPct val="90000"/>
              </a:lnSpc>
              <a:spcBef>
                <a:spcPts val="1000"/>
              </a:spcBef>
            </a:pPr>
            <a:r>
              <a:rPr lang="en-US" sz="1800" dirty="0"/>
              <a:t>BY:</a:t>
            </a:r>
          </a:p>
          <a:p>
            <a:pPr marL="228589" indent="-228589">
              <a:lnSpc>
                <a:spcPct val="90000"/>
              </a:lnSpc>
              <a:spcBef>
                <a:spcPts val="1000"/>
              </a:spcBef>
            </a:pPr>
            <a:r>
              <a:rPr lang="en-US" sz="1500" dirty="0"/>
              <a:t>OKOYE AUGUSTINE E.</a:t>
            </a:r>
          </a:p>
          <a:p>
            <a:pPr marL="228589" indent="-228589">
              <a:lnSpc>
                <a:spcPct val="90000"/>
              </a:lnSpc>
              <a:spcBef>
                <a:spcPts val="1000"/>
              </a:spcBef>
            </a:pPr>
            <a:r>
              <a:rPr lang="en-US" sz="1500" dirty="0"/>
              <a:t>NWOFOR  AMUCHE P.</a:t>
            </a:r>
          </a:p>
          <a:p>
            <a:pPr marL="228589" indent="-228589">
              <a:lnSpc>
                <a:spcPct val="90000"/>
              </a:lnSpc>
              <a:spcBef>
                <a:spcPts val="1000"/>
              </a:spcBef>
            </a:pPr>
            <a:r>
              <a:rPr lang="en-US" sz="1500" dirty="0"/>
              <a:t>OKOLO CHIBUIKE J.</a:t>
            </a:r>
          </a:p>
          <a:p>
            <a:pPr marL="228589" indent="-22858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28589" indent="-228589">
              <a:spcBef>
                <a:spcPts val="1000"/>
              </a:spcBef>
            </a:pPr>
            <a:endParaRPr lang="en-US" sz="1600" dirty="0"/>
          </a:p>
          <a:p>
            <a:pPr marL="228589" indent="-228589">
              <a:spcBef>
                <a:spcPts val="1000"/>
              </a:spcBef>
            </a:pPr>
            <a:endParaRPr lang="en-US" sz="1600" dirty="0"/>
          </a:p>
          <a:p>
            <a:pPr marL="228589" indent="-228589">
              <a:spcBef>
                <a:spcPts val="1000"/>
              </a:spcBef>
            </a:pPr>
            <a:endParaRPr lang="en-US" sz="1600" dirty="0"/>
          </a:p>
          <a:p>
            <a:pPr marL="228589" indent="-228589">
              <a:spcBef>
                <a:spcPts val="1000"/>
              </a:spcBef>
            </a:pPr>
            <a:endParaRPr lang="en-US" sz="1600" dirty="0"/>
          </a:p>
          <a:p>
            <a:pPr marL="228589" indent="-228589">
              <a:spcBef>
                <a:spcPts val="1000"/>
              </a:spcBef>
            </a:pPr>
            <a:endParaRPr lang="en-US" sz="1600" dirty="0"/>
          </a:p>
          <a:p>
            <a:pPr marL="228589" indent="-228589">
              <a:spcBef>
                <a:spcPts val="1000"/>
              </a:spcBef>
            </a:pPr>
            <a:r>
              <a:rPr lang="en-US" sz="1800" dirty="0"/>
              <a:t>SUPERVISOR :</a:t>
            </a:r>
          </a:p>
          <a:p>
            <a:pPr marL="228589" indent="-228589">
              <a:spcBef>
                <a:spcPts val="1000"/>
              </a:spcBef>
            </a:pPr>
            <a:r>
              <a:rPr lang="en-US" sz="1800" dirty="0"/>
              <a:t>ENGR. DR. D. OYEKA</a:t>
            </a:r>
          </a:p>
          <a:p>
            <a:pPr marL="228589" indent="-228589" algn="r">
              <a:spcBef>
                <a:spcPts val="1000"/>
              </a:spcBef>
            </a:pPr>
            <a:endParaRPr lang="en-US" sz="1800" dirty="0"/>
          </a:p>
          <a:p>
            <a:pPr marL="228589" indent="-228589" algn="ctr">
              <a:spcBef>
                <a:spcPts val="1000"/>
              </a:spcBef>
            </a:pPr>
            <a:r>
              <a:rPr lang="en-US" sz="1800" dirty="0"/>
              <a:t>JULY, 202</a:t>
            </a:r>
            <a:r>
              <a:rPr lang="en-US" sz="1600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596117"/>
            <a:ext cx="9679675" cy="1261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PROJECT DEFENCE PRESENTATION IN PARTIAL FULFILLMENT OF THE AWARD OF DEGREE OF BACHELOR OF ENGINEERING IN ELECTRONIC ENGINEERING</a:t>
            </a:r>
          </a:p>
          <a:p>
            <a:endParaRPr lang="en-US" dirty="0"/>
          </a:p>
        </p:txBody>
      </p:sp>
      <p:pic>
        <p:nvPicPr>
          <p:cNvPr id="5" name="Picture 4" descr="Design for A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74"/>
            <a:ext cx="9880979" cy="1637628"/>
          </a:xfrm>
          <a:prstGeom prst="rect">
            <a:avLst/>
          </a:prstGeom>
        </p:spPr>
      </p:pic>
      <p:pic>
        <p:nvPicPr>
          <p:cNvPr id="1026" name="Picture 2" descr="C:\Users\nige4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7295" y="-40994"/>
            <a:ext cx="9962866" cy="2047164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AF2F056-46C8-456F-AB7F-306B4CA4684A}"/>
              </a:ext>
            </a:extLst>
          </p:cNvPr>
          <p:cNvSpPr txBox="1">
            <a:spLocks/>
          </p:cNvSpPr>
          <p:nvPr/>
        </p:nvSpPr>
        <p:spPr>
          <a:xfrm>
            <a:off x="0" y="2060812"/>
            <a:ext cx="9935571" cy="2552131"/>
          </a:xfrm>
          <a:prstGeom prst="rect">
            <a:avLst/>
          </a:prstGeom>
          <a:solidFill>
            <a:srgbClr val="00B050"/>
          </a:solidFill>
        </p:spPr>
        <p:txBody>
          <a:bodyPr lIns="91438" tIns="45719" rIns="91438" bIns="45719">
            <a:noAutofit/>
          </a:bodyPr>
          <a:lstStyle/>
          <a:p>
            <a:pPr marL="228589" indent="-228589" algn="ctr">
              <a:lnSpc>
                <a:spcPct val="90000"/>
              </a:lnSpc>
              <a:spcBef>
                <a:spcPts val="1000"/>
              </a:spcBef>
            </a:pPr>
            <a:endParaRPr lang="en-US" sz="3200" dirty="0">
              <a:latin typeface="Algerian" pitchFamily="82" charset="0"/>
            </a:endParaRPr>
          </a:p>
          <a:p>
            <a:pPr marL="228589" indent="-228589" algn="ctr">
              <a:spcBef>
                <a:spcPts val="1000"/>
              </a:spcBef>
            </a:pPr>
            <a:endParaRPr lang="en-US" sz="3200" dirty="0">
              <a:latin typeface="Algerian" pitchFamily="82" charset="0"/>
            </a:endParaRPr>
          </a:p>
          <a:p>
            <a:pPr marL="228589" indent="-228589" algn="ctr">
              <a:spcBef>
                <a:spcPts val="1000"/>
              </a:spcBef>
            </a:pPr>
            <a:r>
              <a:rPr lang="en-US" sz="3600" dirty="0">
                <a:latin typeface="Arial Black" panose="020B0A04020102020204" pitchFamily="34" charset="0"/>
              </a:rPr>
              <a:t>Design and implementation of 100 watts audio amplifier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3D2F99B-B97C-4D9E-B3C4-CF5460F86630}"/>
              </a:ext>
            </a:extLst>
          </p:cNvPr>
          <p:cNvSpPr txBox="1">
            <a:spLocks/>
          </p:cNvSpPr>
          <p:nvPr/>
        </p:nvSpPr>
        <p:spPr>
          <a:xfrm>
            <a:off x="9965487" y="1"/>
            <a:ext cx="2399385" cy="6857999"/>
          </a:xfrm>
          <a:prstGeom prst="rect">
            <a:avLst/>
          </a:prstGeom>
          <a:solidFill>
            <a:srgbClr val="00B050"/>
          </a:solidFill>
        </p:spPr>
        <p:txBody>
          <a:bodyPr lIns="91438" tIns="45719" rIns="91438" bIns="45719">
            <a:normAutofit/>
          </a:bodyPr>
          <a:lstStyle/>
          <a:p>
            <a:pPr marL="228589" indent="-22858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589" indent="-22858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589" indent="-22858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589" indent="-228589">
              <a:lnSpc>
                <a:spcPct val="90000"/>
              </a:lnSpc>
              <a:spcBef>
                <a:spcPts val="1000"/>
              </a:spcBef>
            </a:pPr>
            <a:r>
              <a:rPr lang="en-US" sz="1800" dirty="0"/>
              <a:t>BY:</a:t>
            </a:r>
          </a:p>
          <a:p>
            <a:pPr marL="228589" indent="-228589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AKUBUE OKWUDILI E.</a:t>
            </a:r>
          </a:p>
          <a:p>
            <a:pPr marL="228589" indent="-228589"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ONOH CHIMAOBI C.</a:t>
            </a:r>
          </a:p>
          <a:p>
            <a:pPr marL="228589" indent="-22858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28589" indent="-228589">
              <a:spcBef>
                <a:spcPts val="1000"/>
              </a:spcBef>
            </a:pPr>
            <a:endParaRPr lang="en-US" sz="1600" dirty="0"/>
          </a:p>
          <a:p>
            <a:pPr marL="228589" indent="-228589">
              <a:spcBef>
                <a:spcPts val="1000"/>
              </a:spcBef>
            </a:pPr>
            <a:endParaRPr lang="en-US" sz="1600" dirty="0"/>
          </a:p>
          <a:p>
            <a:pPr marL="228589" indent="-228589">
              <a:spcBef>
                <a:spcPts val="1000"/>
              </a:spcBef>
            </a:pPr>
            <a:endParaRPr lang="en-US" sz="1600" dirty="0"/>
          </a:p>
          <a:p>
            <a:pPr marL="228589" indent="-228589">
              <a:spcBef>
                <a:spcPts val="1000"/>
              </a:spcBef>
            </a:pPr>
            <a:endParaRPr lang="en-US" sz="1600" dirty="0"/>
          </a:p>
          <a:p>
            <a:pPr marL="228589" indent="-228589">
              <a:spcBef>
                <a:spcPts val="1000"/>
              </a:spcBef>
            </a:pPr>
            <a:endParaRPr lang="en-US" sz="1600" dirty="0"/>
          </a:p>
          <a:p>
            <a:pPr marL="228589" indent="-228589">
              <a:spcBef>
                <a:spcPts val="1000"/>
              </a:spcBef>
            </a:pPr>
            <a:r>
              <a:rPr lang="en-US" sz="1800" dirty="0"/>
              <a:t>SUPERVISOR :</a:t>
            </a:r>
          </a:p>
          <a:p>
            <a:pPr marL="228589" indent="-228589">
              <a:spcBef>
                <a:spcPts val="1000"/>
              </a:spcBef>
            </a:pPr>
            <a:r>
              <a:rPr lang="en-US" sz="1800" dirty="0"/>
              <a:t>ENGR. F. C. UDECHUKWU</a:t>
            </a:r>
          </a:p>
          <a:p>
            <a:pPr marL="228589" indent="-228589" algn="r">
              <a:spcBef>
                <a:spcPts val="1000"/>
              </a:spcBef>
            </a:pPr>
            <a:endParaRPr lang="en-US" sz="1800" dirty="0"/>
          </a:p>
          <a:p>
            <a:pPr marL="228589" indent="-228589" algn="ctr">
              <a:spcBef>
                <a:spcPts val="1000"/>
              </a:spcBef>
            </a:pPr>
            <a:r>
              <a:rPr lang="en-US" sz="1800" dirty="0"/>
              <a:t>JULY, 202</a:t>
            </a:r>
            <a:r>
              <a:rPr lang="en-US" sz="16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7DF6C-D1FE-4831-A2F1-1595A96C6244}"/>
              </a:ext>
            </a:extLst>
          </p:cNvPr>
          <p:cNvSpPr txBox="1"/>
          <p:nvPr/>
        </p:nvSpPr>
        <p:spPr>
          <a:xfrm>
            <a:off x="0" y="5596116"/>
            <a:ext cx="9679675" cy="1261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PROJECT DEFENCE PRESENTATION IN PARTIAL FULFILLMENT OF THE AWARD OF DEGREE OF BACHELOR OF ENGINEERING IN ELECTRONIC ENGINEERING</a:t>
            </a:r>
          </a:p>
          <a:p>
            <a:endParaRPr lang="en-US" dirty="0"/>
          </a:p>
        </p:txBody>
      </p:sp>
      <p:pic>
        <p:nvPicPr>
          <p:cNvPr id="10" name="Picture 9" descr="Design for Ana.png">
            <a:extLst>
              <a:ext uri="{FF2B5EF4-FFF2-40B4-BE49-F238E27FC236}">
                <a16:creationId xmlns:a16="http://schemas.microsoft.com/office/drawing/2014/main" id="{45C9CF7F-E4D5-4AE8-B4A3-528A8B3F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73"/>
            <a:ext cx="9880979" cy="1637628"/>
          </a:xfrm>
          <a:prstGeom prst="rect">
            <a:avLst/>
          </a:prstGeom>
        </p:spPr>
      </p:pic>
      <p:pic>
        <p:nvPicPr>
          <p:cNvPr id="11" name="Picture 2" descr="C:\Users\nige4\Desktop\download.png">
            <a:extLst>
              <a:ext uri="{FF2B5EF4-FFF2-40B4-BE49-F238E27FC236}">
                <a16:creationId xmlns:a16="http://schemas.microsoft.com/office/drawing/2014/main" id="{4F4353ED-729E-4B93-8B0F-FB509FB1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7295" y="-40995"/>
            <a:ext cx="9962866" cy="2047164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2FEB3-BD94-4079-8952-CA57EE1AA8B8}"/>
              </a:ext>
            </a:extLst>
          </p:cNvPr>
          <p:cNvSpPr txBox="1"/>
          <p:nvPr/>
        </p:nvSpPr>
        <p:spPr>
          <a:xfrm>
            <a:off x="0" y="34598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CONCLUSION/RECOMMENDATION</a:t>
            </a:r>
            <a:endParaRPr lang="en-NG" sz="2400" dirty="0">
              <a:latin typeface="Arial Black" panose="020B0A040201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69B74A-33DB-4BF7-A0E7-7EB98FA1454F}"/>
              </a:ext>
            </a:extLst>
          </p:cNvPr>
          <p:cNvSpPr/>
          <p:nvPr/>
        </p:nvSpPr>
        <p:spPr>
          <a:xfrm>
            <a:off x="852616" y="1297459"/>
            <a:ext cx="5387546" cy="392944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00" dirty="0">
                <a:effectLst/>
                <a:latin typeface="Times New Roman" panose="02020603050405020304" pitchFamily="18" charset="0"/>
                <a:ea typeface="Noto Serif CJK SC"/>
              </a:rPr>
              <a:t>The aim of this project was to design and implement a 100 watts audio amplifier, it is justifiable to uphold that the defined aim of this project has been actualized using simple NPN C5200 and PNP AL943 transistors </a:t>
            </a:r>
            <a:endParaRPr lang="en-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03CE88-FF3C-4A36-8C82-22BA92BA9046}"/>
              </a:ext>
            </a:extLst>
          </p:cNvPr>
          <p:cNvSpPr/>
          <p:nvPr/>
        </p:nvSpPr>
        <p:spPr>
          <a:xfrm>
            <a:off x="6956853" y="3951073"/>
            <a:ext cx="5078627" cy="255167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oto Serif CJK SC"/>
              </a:rPr>
              <a:t>This design is only a model that can be modified in order to accommodate some other specifications which may include big audio output wattage other than 100 watts.</a:t>
            </a:r>
            <a:endParaRPr lang="en-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35FCB-2834-425A-A983-3F21274CE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" y="1429480"/>
            <a:ext cx="900827" cy="645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57D49-2FBD-4B7F-B938-1EEF75E7C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16" y="3620851"/>
            <a:ext cx="921144" cy="6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2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CF92B6-545B-4E58-A5F0-0829CF895007}"/>
              </a:ext>
            </a:extLst>
          </p:cNvPr>
          <p:cNvSpPr/>
          <p:nvPr/>
        </p:nvSpPr>
        <p:spPr>
          <a:xfrm>
            <a:off x="3731740" y="1260389"/>
            <a:ext cx="4077729" cy="433722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THANK YOU</a:t>
            </a:r>
          </a:p>
          <a:p>
            <a:pPr algn="ctr"/>
            <a:r>
              <a:rPr lang="en-US" sz="2800" dirty="0">
                <a:latin typeface="Algerian" panose="04020705040A02060702" pitchFamily="82" charset="0"/>
              </a:rPr>
              <a:t>FOR </a:t>
            </a:r>
          </a:p>
          <a:p>
            <a:pPr algn="ctr"/>
            <a:r>
              <a:rPr lang="en-US" sz="2800" dirty="0">
                <a:latin typeface="Algerian" panose="04020705040A02060702" pitchFamily="82" charset="0"/>
              </a:rPr>
              <a:t>LISTENING</a:t>
            </a:r>
            <a:endParaRPr lang="en-NG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6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9D89D-923E-42BD-920D-B40193CF6EF2}"/>
              </a:ext>
            </a:extLst>
          </p:cNvPr>
          <p:cNvSpPr txBox="1"/>
          <p:nvPr/>
        </p:nvSpPr>
        <p:spPr>
          <a:xfrm>
            <a:off x="5640946" y="29685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476DA-F597-4D4E-923F-7C0C5F4FB546}"/>
              </a:ext>
            </a:extLst>
          </p:cNvPr>
          <p:cNvSpPr txBox="1"/>
          <p:nvPr/>
        </p:nvSpPr>
        <p:spPr>
          <a:xfrm>
            <a:off x="0" y="29621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INTRODUCTION</a:t>
            </a:r>
            <a:endParaRPr lang="en-NG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6D0F3-6210-4D24-86CB-F1F98580DB76}"/>
              </a:ext>
            </a:extLst>
          </p:cNvPr>
          <p:cNvSpPr txBox="1"/>
          <p:nvPr/>
        </p:nvSpPr>
        <p:spPr>
          <a:xfrm>
            <a:off x="1401651" y="1805488"/>
            <a:ext cx="98523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audio power amplifier (or power amp) is an electronic amplifier that amplifies low-power electronic audio signals such as the signal from an mp3 player to a level that is high enough for driving loudspeakers or headphones.</a:t>
            </a:r>
            <a:endParaRPr lang="en-N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AD533-A684-445E-9028-9B1045425AB8}"/>
              </a:ext>
            </a:extLst>
          </p:cNvPr>
          <p:cNvSpPr txBox="1"/>
          <p:nvPr/>
        </p:nvSpPr>
        <p:spPr>
          <a:xfrm>
            <a:off x="0" y="95660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AIM/OBJECTIVES</a:t>
            </a:r>
            <a:endParaRPr lang="en-NG" sz="36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90EE0-89C7-4519-84D8-49C0FDD71FF7}"/>
              </a:ext>
            </a:extLst>
          </p:cNvPr>
          <p:cNvSpPr txBox="1"/>
          <p:nvPr/>
        </p:nvSpPr>
        <p:spPr>
          <a:xfrm>
            <a:off x="464547" y="1765687"/>
            <a:ext cx="8637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100 watts audio amplifier</a:t>
            </a:r>
          </a:p>
          <a:p>
            <a:pPr algn="ctr">
              <a:buClr>
                <a:schemeClr val="bg1"/>
              </a:buClr>
            </a:pPr>
            <a:endParaRPr lang="en-N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D8F1F-4FF0-4A7E-BB0D-BE15F03EEFCF}"/>
              </a:ext>
            </a:extLst>
          </p:cNvPr>
          <p:cNvSpPr txBox="1"/>
          <p:nvPr/>
        </p:nvSpPr>
        <p:spPr>
          <a:xfrm>
            <a:off x="974027" y="2418107"/>
            <a:ext cx="8637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/>
              </a:buCl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class AB power amplifier driven by an active 3-way cross-over network and a pre-amplifier</a:t>
            </a:r>
          </a:p>
          <a:p>
            <a:pPr algn="ctr">
              <a:buClr>
                <a:schemeClr val="bg1"/>
              </a:buClr>
            </a:pPr>
            <a:endParaRPr lang="en-N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B8077-B77B-4382-9826-6165655E38A2}"/>
              </a:ext>
            </a:extLst>
          </p:cNvPr>
          <p:cNvSpPr txBox="1"/>
          <p:nvPr/>
        </p:nvSpPr>
        <p:spPr>
          <a:xfrm>
            <a:off x="1282946" y="4072013"/>
            <a:ext cx="8637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/>
              </a:buCl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power of the two power amplifiers should sum up to 100 watts</a:t>
            </a:r>
          </a:p>
          <a:p>
            <a:pPr algn="ctr">
              <a:buClr>
                <a:schemeClr val="bg1"/>
              </a:buClr>
            </a:pPr>
            <a:endParaRPr lang="en-N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CF7F7-DAEE-4FAC-8C40-274F3EAB1E2D}"/>
              </a:ext>
            </a:extLst>
          </p:cNvPr>
          <p:cNvSpPr txBox="1"/>
          <p:nvPr/>
        </p:nvSpPr>
        <p:spPr>
          <a:xfrm>
            <a:off x="1591865" y="5642593"/>
            <a:ext cx="8637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the total power of three amplifiers which sum up to 100 watts </a:t>
            </a:r>
          </a:p>
          <a:p>
            <a:pPr algn="ctr">
              <a:buClr>
                <a:schemeClr val="bg1"/>
              </a:buClr>
            </a:pPr>
            <a:endParaRPr lang="en-N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2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1EBB6-BD67-4943-9ABA-4D477D955279}"/>
              </a:ext>
            </a:extLst>
          </p:cNvPr>
          <p:cNvSpPr txBox="1"/>
          <p:nvPr/>
        </p:nvSpPr>
        <p:spPr>
          <a:xfrm>
            <a:off x="5915844" y="1829180"/>
            <a:ext cx="6063175" cy="169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3C692-B3B9-4745-BCF9-C4A785A6664A}"/>
              </a:ext>
            </a:extLst>
          </p:cNvPr>
          <p:cNvSpPr txBox="1"/>
          <p:nvPr/>
        </p:nvSpPr>
        <p:spPr>
          <a:xfrm>
            <a:off x="0" y="383059"/>
            <a:ext cx="1240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IMPORTANCE OF THE STUDY</a:t>
            </a:r>
            <a:endParaRPr lang="en-NG" sz="32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29169-4E34-4358-898F-4DAB32E2F4CB}"/>
              </a:ext>
            </a:extLst>
          </p:cNvPr>
          <p:cNvSpPr txBox="1"/>
          <p:nvPr/>
        </p:nvSpPr>
        <p:spPr>
          <a:xfrm>
            <a:off x="5177480" y="1940011"/>
            <a:ext cx="72287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project is important because without amplification: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clear audio signal will be difficult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220 volts may be too dangerous to be used on a loudspeaker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Improves sound quality</a:t>
            </a:r>
            <a:endParaRPr lang="en-N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CF0EF-3266-4C73-8CD2-FE3FF502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7" y="2644346"/>
            <a:ext cx="4520173" cy="30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4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03FEF-11B1-43EA-8A4E-BEB6C6D6FFDB}"/>
              </a:ext>
            </a:extLst>
          </p:cNvPr>
          <p:cNvSpPr txBox="1"/>
          <p:nvPr/>
        </p:nvSpPr>
        <p:spPr>
          <a:xfrm>
            <a:off x="0" y="2965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STAGES OF AMPLIFICATION</a:t>
            </a:r>
            <a:endParaRPr lang="en-NG" sz="28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75701-1F19-4EA0-A010-B5B6D7DF7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4" y="2134866"/>
            <a:ext cx="9774194" cy="37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032D6-B5BD-4362-B1EC-5BE531E09144}"/>
              </a:ext>
            </a:extLst>
          </p:cNvPr>
          <p:cNvSpPr txBox="1"/>
          <p:nvPr/>
        </p:nvSpPr>
        <p:spPr>
          <a:xfrm>
            <a:off x="-425003" y="32197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CIRCUIT DIAGRAM</a:t>
            </a:r>
            <a:endParaRPr lang="en-NG" sz="28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9FB7D-243A-4E82-B1A6-444B1BA2E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1134599"/>
            <a:ext cx="896427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16588-DA36-49AA-92C4-FBF9ABE04B38}"/>
              </a:ext>
            </a:extLst>
          </p:cNvPr>
          <p:cNvSpPr txBox="1"/>
          <p:nvPr/>
        </p:nvSpPr>
        <p:spPr>
          <a:xfrm>
            <a:off x="0" y="259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REAL LIFE APPLIFICATION OF AUDIO AMPLIFIER</a:t>
            </a:r>
            <a:endParaRPr lang="en-NG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D7F6F-C484-4B03-A144-9456FE112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44" y="1421027"/>
            <a:ext cx="6371968" cy="4930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439B6-8CDF-4FAC-801D-C2D07CBAFE4D}"/>
              </a:ext>
            </a:extLst>
          </p:cNvPr>
          <p:cNvSpPr txBox="1"/>
          <p:nvPr/>
        </p:nvSpPr>
        <p:spPr>
          <a:xfrm>
            <a:off x="617837" y="1657224"/>
            <a:ext cx="3385751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and broadcasting station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Loudspeakers used in concerts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military as acoustic weapon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transmission of signals</a:t>
            </a:r>
            <a:endParaRPr lang="en-N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2E431-37AF-4863-909F-AF316C934E70}"/>
              </a:ext>
            </a:extLst>
          </p:cNvPr>
          <p:cNvSpPr txBox="1"/>
          <p:nvPr/>
        </p:nvSpPr>
        <p:spPr>
          <a:xfrm>
            <a:off x="-1" y="209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COMPONENTS USED</a:t>
            </a:r>
            <a:endParaRPr lang="en-NG" sz="2800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3E8A9-70CD-49CF-9311-D6E4C1C1B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8" y="932527"/>
            <a:ext cx="1821206" cy="1037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6C483-B94C-4467-8C7B-918142F21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19" y="1022381"/>
            <a:ext cx="1610497" cy="1178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EB54B-7FA5-4A75-B745-BB7977DB4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982789"/>
            <a:ext cx="1375204" cy="1318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FFB12-3D4B-46BD-8961-3FDEE4ABC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04" y="2710844"/>
            <a:ext cx="2143125" cy="1178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7CEB66-3EE4-4A79-81C0-22FF94369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79" y="1027223"/>
            <a:ext cx="2209800" cy="13518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727990-A830-4CD1-9D9D-40478BD0E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40" y="3265568"/>
            <a:ext cx="2552700" cy="1790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FE74B6-D324-4C0A-A93B-7EF63CB97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04" y="4537560"/>
            <a:ext cx="2245325" cy="1732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C45DBE-0141-4BF7-B8CA-1FAFC03698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80" y="980420"/>
            <a:ext cx="2521421" cy="13518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42D096-2B1F-43DA-9785-C35F39B94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26" y="2982789"/>
            <a:ext cx="2466975" cy="1847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AA7B54-2DE1-4F53-B375-53EC1E280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64" y="5056268"/>
            <a:ext cx="1374753" cy="11781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1641C8-C3E8-4A92-9E6A-FD7D51A24165}"/>
              </a:ext>
            </a:extLst>
          </p:cNvPr>
          <p:cNvSpPr txBox="1"/>
          <p:nvPr/>
        </p:nvSpPr>
        <p:spPr>
          <a:xfrm>
            <a:off x="378298" y="2101654"/>
            <a:ext cx="174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5A8A95-B704-4B72-A11F-B9A6F3ADAAD8}"/>
              </a:ext>
            </a:extLst>
          </p:cNvPr>
          <p:cNvSpPr txBox="1"/>
          <p:nvPr/>
        </p:nvSpPr>
        <p:spPr>
          <a:xfrm>
            <a:off x="2760226" y="2200510"/>
            <a:ext cx="174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DIODES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2A98F9-C6A8-46E9-9541-D62905BBD3E7}"/>
              </a:ext>
            </a:extLst>
          </p:cNvPr>
          <p:cNvSpPr txBox="1"/>
          <p:nvPr/>
        </p:nvSpPr>
        <p:spPr>
          <a:xfrm>
            <a:off x="6095999" y="2425852"/>
            <a:ext cx="174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 SOCKET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24CFB-D996-4117-A1A2-203BFB044ECA}"/>
              </a:ext>
            </a:extLst>
          </p:cNvPr>
          <p:cNvSpPr txBox="1"/>
          <p:nvPr/>
        </p:nvSpPr>
        <p:spPr>
          <a:xfrm>
            <a:off x="9755351" y="2366902"/>
            <a:ext cx="174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9783C-047F-458F-B0FD-CD4E8110F3DC}"/>
              </a:ext>
            </a:extLst>
          </p:cNvPr>
          <p:cNvSpPr txBox="1"/>
          <p:nvPr/>
        </p:nvSpPr>
        <p:spPr>
          <a:xfrm>
            <a:off x="237386" y="4350722"/>
            <a:ext cx="2522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VOLGATE REGULATOR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1A2D91-3262-450D-9F49-F3279A620B88}"/>
              </a:ext>
            </a:extLst>
          </p:cNvPr>
          <p:cNvSpPr txBox="1"/>
          <p:nvPr/>
        </p:nvSpPr>
        <p:spPr>
          <a:xfrm>
            <a:off x="2780190" y="3932976"/>
            <a:ext cx="174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7F02D1-17C3-4F67-8B4C-5E219125D82E}"/>
              </a:ext>
            </a:extLst>
          </p:cNvPr>
          <p:cNvSpPr txBox="1"/>
          <p:nvPr/>
        </p:nvSpPr>
        <p:spPr>
          <a:xfrm>
            <a:off x="2899719" y="6270080"/>
            <a:ext cx="174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FF4558-7053-4680-B509-AAF3B04FE210}"/>
              </a:ext>
            </a:extLst>
          </p:cNvPr>
          <p:cNvSpPr txBox="1"/>
          <p:nvPr/>
        </p:nvSpPr>
        <p:spPr>
          <a:xfrm>
            <a:off x="6399896" y="4886991"/>
            <a:ext cx="174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LEDs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FA16E9-16E4-4C29-8FD8-D2E3539BDFB4}"/>
              </a:ext>
            </a:extLst>
          </p:cNvPr>
          <p:cNvSpPr txBox="1"/>
          <p:nvPr/>
        </p:nvSpPr>
        <p:spPr>
          <a:xfrm>
            <a:off x="7620064" y="6285620"/>
            <a:ext cx="174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FCC2D-E45D-4280-B3B7-ED91AB893201}"/>
              </a:ext>
            </a:extLst>
          </p:cNvPr>
          <p:cNvSpPr txBox="1"/>
          <p:nvPr/>
        </p:nvSpPr>
        <p:spPr>
          <a:xfrm>
            <a:off x="9755351" y="5079664"/>
            <a:ext cx="174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</a:t>
            </a:r>
            <a:endParaRPr lang="en-N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3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43B0D-90D4-4BB3-B080-A241ACE752B5}"/>
              </a:ext>
            </a:extLst>
          </p:cNvPr>
          <p:cNvSpPr txBox="1"/>
          <p:nvPr/>
        </p:nvSpPr>
        <p:spPr>
          <a:xfrm>
            <a:off x="1" y="5560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PROTOTYPE</a:t>
            </a:r>
            <a:endParaRPr lang="en-NG" sz="28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8297E-5639-4303-A906-2A7076261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28" y="1421027"/>
            <a:ext cx="8155459" cy="50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393</TotalTime>
  <Words>349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2021-07-07T06:33:06Z</dcterms:created>
  <dcterms:modified xsi:type="dcterms:W3CDTF">2021-07-08T07:11:25Z</dcterms:modified>
</cp:coreProperties>
</file>