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7" r:id="rId10"/>
    <p:sldId id="265" r:id="rId11"/>
    <p:sldId id="266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99714208432366E-2"/>
          <c:y val="6.0330917660702275E-2"/>
          <c:w val="0.81518213094984748"/>
          <c:h val="0.8626575593713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AMOUNT(₦)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Enugu</c:v>
                </c:pt>
                <c:pt idx="1">
                  <c:v>Abuja</c:v>
                </c:pt>
                <c:pt idx="2">
                  <c:v>Lagos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33000</c:v>
                </c:pt>
                <c:pt idx="1">
                  <c:v>43000</c:v>
                </c:pt>
                <c:pt idx="2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F-494C-889D-F7EF03F0F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259744"/>
        <c:axId val="311257448"/>
      </c:barChart>
      <c:catAx>
        <c:axId val="31125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57448"/>
        <c:crosses val="autoZero"/>
        <c:auto val="1"/>
        <c:lblAlgn val="ctr"/>
        <c:lblOffset val="100"/>
        <c:noMultiLvlLbl val="0"/>
      </c:catAx>
      <c:valAx>
        <c:axId val="311257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5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16-412D-8D85-6D8D270EB0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16-412D-8D85-6D8D270EB0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16-412D-8D85-6D8D270EB0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16-412D-8D85-6D8D270EB01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Library Issues</c:v>
                </c:pt>
                <c:pt idx="1">
                  <c:v>security Issues</c:v>
                </c:pt>
                <c:pt idx="2">
                  <c:v>Hostel Issues</c:v>
                </c:pt>
                <c:pt idx="3">
                  <c:v>No Issues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32.4</c:v>
                </c:pt>
                <c:pt idx="1">
                  <c:v>39.6</c:v>
                </c:pt>
                <c:pt idx="2">
                  <c:v>72</c:v>
                </c:pt>
                <c:pt idx="3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16-412D-8D85-6D8D270EB0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516-412D-8D85-6D8D270EB0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516-412D-8D85-6D8D270EB0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A516-412D-8D85-6D8D270EB0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A516-412D-8D85-6D8D270EB01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Library Issues</c:v>
                </c:pt>
                <c:pt idx="1">
                  <c:v>security Issues</c:v>
                </c:pt>
                <c:pt idx="2">
                  <c:v>Hostel Issues</c:v>
                </c:pt>
                <c:pt idx="3">
                  <c:v>No Issues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16-412D-8D85-6D8D270EB01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spent (₦)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Library Issues</c:v>
                </c:pt>
                <c:pt idx="1">
                  <c:v>Security Issues</c:v>
                </c:pt>
                <c:pt idx="2">
                  <c:v>Hostel Issues</c:v>
                </c:pt>
                <c:pt idx="3">
                  <c:v>No Issues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36900000</c:v>
                </c:pt>
                <c:pt idx="1">
                  <c:v>45100000</c:v>
                </c:pt>
                <c:pt idx="2">
                  <c:v>82000000</c:v>
                </c:pt>
                <c:pt idx="3">
                  <c:v>246000000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B-4E7A-96BF-9F70BB1E1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384352"/>
        <c:axId val="368385008"/>
      </c:barChart>
      <c:catAx>
        <c:axId val="36838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85008"/>
        <c:crosses val="autoZero"/>
        <c:auto val="1"/>
        <c:lblAlgn val="ctr"/>
        <c:lblOffset val="100"/>
        <c:noMultiLvlLbl val="0"/>
      </c:catAx>
      <c:valAx>
        <c:axId val="368385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r>
                  <a:rPr lang="en-US" baseline="0"/>
                  <a:t> spent (</a:t>
                </a:r>
                <a:r>
                  <a:rPr lang="en-US" sz="1000" b="0" i="0" u="none" strike="noStrike" baseline="0">
                    <a:effectLst/>
                  </a:rPr>
                  <a:t>₦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84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4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1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14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8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7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CLEARANCE PORTAL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FOR UNN</a:t>
            </a:r>
            <a:br>
              <a:rPr lang="en-US" dirty="0" smtClean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837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STUDENTS: 	EJIRIBE OGONNA ESTHER – 2015/199864</a:t>
            </a:r>
          </a:p>
          <a:p>
            <a:r>
              <a:rPr lang="en-US" dirty="0"/>
              <a:t>	</a:t>
            </a:r>
            <a:r>
              <a:rPr lang="en-US" dirty="0" smtClean="0"/>
              <a:t>	 	OKOLI EMILIA CHINENYE – 2015/199869</a:t>
            </a:r>
          </a:p>
          <a:p>
            <a:endParaRPr lang="en-US" dirty="0" smtClean="0"/>
          </a:p>
          <a:p>
            <a:r>
              <a:rPr lang="en-US" dirty="0"/>
              <a:t>SUPERVISOR: </a:t>
            </a:r>
            <a:r>
              <a:rPr lang="en-US" dirty="0" smtClean="0"/>
              <a:t>	ENGR </a:t>
            </a:r>
            <a:r>
              <a:rPr lang="en-US" dirty="0"/>
              <a:t>NATHAN DAVID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1750422"/>
            <a:ext cx="10411098" cy="4933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81053" y="710140"/>
            <a:ext cx="508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OUR PROPOSED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42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78" y="1593668"/>
            <a:ext cx="10678476" cy="5105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2789" y="657888"/>
            <a:ext cx="471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OUR PROPOSED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427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815737"/>
            <a:ext cx="10371909" cy="4855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135" y="893020"/>
            <a:ext cx="4222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OUR PROPOSED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4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CONCLUSION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5"/>
            <a:ext cx="8915400" cy="48724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 smtClean="0"/>
              <a:t>The proposed system is: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better </a:t>
            </a:r>
            <a:r>
              <a:rPr lang="en-GB" sz="2000" dirty="0" smtClean="0"/>
              <a:t>in terms of speed.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g-NG" sz="2000" dirty="0" smtClean="0"/>
              <a:t>more </a:t>
            </a:r>
            <a:r>
              <a:rPr lang="ig-NG" sz="2000" dirty="0" smtClean="0"/>
              <a:t>accurate, efficient and less time consuming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g-NG" sz="2000" dirty="0" smtClean="0"/>
              <a:t>very </a:t>
            </a:r>
            <a:r>
              <a:rPr lang="ig-NG" sz="2000" dirty="0" smtClean="0"/>
              <a:t>convenient to use anywhere at any time 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g-NG" sz="2000" dirty="0" smtClean="0"/>
              <a:t>very </a:t>
            </a:r>
            <a:r>
              <a:rPr lang="ig-NG" sz="2000" dirty="0" smtClean="0"/>
              <a:t>fast </a:t>
            </a:r>
            <a:r>
              <a:rPr lang="en-US" sz="2000" dirty="0" smtClean="0"/>
              <a:t>avoiding delays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g-NG" sz="2000" dirty="0" smtClean="0"/>
              <a:t>inexpensive </a:t>
            </a:r>
            <a:r>
              <a:rPr lang="ig-NG" sz="2000" dirty="0" smtClean="0"/>
              <a:t>to students and school management.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g-NG" sz="2000" dirty="0" smtClean="0"/>
              <a:t>reduc</a:t>
            </a:r>
            <a:r>
              <a:rPr lang="en-US" sz="2000" dirty="0" err="1" smtClean="0"/>
              <a:t>es</a:t>
            </a:r>
            <a:r>
              <a:rPr lang="ig-NG" sz="2000" dirty="0" smtClean="0"/>
              <a:t> </a:t>
            </a:r>
            <a:r>
              <a:rPr lang="ig-NG" sz="2000" dirty="0" smtClean="0"/>
              <a:t>cost such as labour and stationery.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More secure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1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18" y="298848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lgerian" panose="04020705040A02060702" pitchFamily="82" charset="0"/>
              </a:rPr>
              <a:t>THANK YOU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INTRODUCTION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/>
              <a:t>Clearance </a:t>
            </a:r>
            <a:r>
              <a:rPr lang="en-GB" sz="3200" dirty="0"/>
              <a:t>is defined as an official authorization for something to proceed or take </a:t>
            </a:r>
            <a:r>
              <a:rPr lang="en-GB" sz="3200" dirty="0" smtClean="0"/>
              <a:t>place. </a:t>
            </a:r>
            <a:r>
              <a:rPr lang="en-GB" sz="3200" dirty="0"/>
              <a:t>In </a:t>
            </a:r>
            <a:r>
              <a:rPr lang="en-GB" sz="3200" dirty="0" smtClean="0"/>
              <a:t>the </a:t>
            </a:r>
            <a:r>
              <a:rPr lang="en-GB" sz="3200" dirty="0" smtClean="0"/>
              <a:t>University </a:t>
            </a:r>
            <a:r>
              <a:rPr lang="en-GB" sz="3200" dirty="0" smtClean="0"/>
              <a:t>of Nigeria, </a:t>
            </a:r>
            <a:r>
              <a:rPr lang="en-GB" sz="3200" dirty="0"/>
              <a:t>final year students </a:t>
            </a:r>
            <a:r>
              <a:rPr lang="en-GB" sz="3200" dirty="0" smtClean="0"/>
              <a:t>having met </a:t>
            </a:r>
            <a:r>
              <a:rPr lang="en-GB" sz="3200" dirty="0" smtClean="0"/>
              <a:t>the </a:t>
            </a:r>
            <a:r>
              <a:rPr lang="en-GB" sz="3200" dirty="0"/>
              <a:t>academic requirements </a:t>
            </a:r>
            <a:r>
              <a:rPr lang="en-GB" sz="3200" dirty="0" smtClean="0"/>
              <a:t>for graduation must </a:t>
            </a:r>
            <a:r>
              <a:rPr lang="en-GB" sz="3200" dirty="0"/>
              <a:t>undergo a clearance process before they disengage from the university.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6" y="693779"/>
            <a:ext cx="8911687" cy="995684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CURRENT CLEARANCE SYSTEM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296" y="1593669"/>
            <a:ext cx="8915400" cy="4728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 </a:t>
            </a:r>
            <a:r>
              <a:rPr lang="en-GB" sz="2400" dirty="0"/>
              <a:t>manual process is in </a:t>
            </a:r>
            <a:r>
              <a:rPr lang="en-GB" sz="2400" dirty="0" smtClean="0"/>
              <a:t>place which involves </a:t>
            </a:r>
            <a:r>
              <a:rPr lang="en-GB" sz="2400" dirty="0" smtClean="0"/>
              <a:t>the under listed departments: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The Student’s </a:t>
            </a:r>
            <a:r>
              <a:rPr lang="en-GB" sz="2800" dirty="0" smtClean="0"/>
              <a:t>department and faculty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The Bursary department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/>
              <a:t>Students </a:t>
            </a:r>
            <a:r>
              <a:rPr lang="en-GB" sz="2800" dirty="0" smtClean="0"/>
              <a:t>Affairs department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The Library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Alumni  </a:t>
            </a:r>
            <a:r>
              <a:rPr lang="en-GB" sz="2800" dirty="0" smtClean="0"/>
              <a:t>department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Security d</a:t>
            </a:r>
            <a:r>
              <a:rPr lang="en-GB" sz="2800" dirty="0" smtClean="0"/>
              <a:t>epartment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270" y="749161"/>
            <a:ext cx="7599817" cy="63415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STATEMENT OF </a:t>
            </a:r>
            <a:r>
              <a:rPr lang="en-US" sz="3600" dirty="0" smtClean="0">
                <a:latin typeface="Bernard MT Condensed" panose="02050806060905020404" pitchFamily="18" charset="0"/>
              </a:rPr>
              <a:t>PROBLEM</a:t>
            </a:r>
            <a:endParaRPr lang="en-US" sz="36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969205"/>
              </p:ext>
            </p:extLst>
          </p:nvPr>
        </p:nvGraphicFramePr>
        <p:xfrm>
          <a:off x="322102" y="3361842"/>
          <a:ext cx="5181383" cy="2512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855">
                  <a:extLst>
                    <a:ext uri="{9D8B030D-6E8A-4147-A177-3AD203B41FA5}">
                      <a16:colId xmlns:a16="http://schemas.microsoft.com/office/drawing/2014/main" val="3576084765"/>
                    </a:ext>
                  </a:extLst>
                </a:gridCol>
                <a:gridCol w="932978">
                  <a:extLst>
                    <a:ext uri="{9D8B030D-6E8A-4147-A177-3AD203B41FA5}">
                      <a16:colId xmlns:a16="http://schemas.microsoft.com/office/drawing/2014/main" val="3128026974"/>
                    </a:ext>
                  </a:extLst>
                </a:gridCol>
                <a:gridCol w="1453020">
                  <a:extLst>
                    <a:ext uri="{9D8B030D-6E8A-4147-A177-3AD203B41FA5}">
                      <a16:colId xmlns:a16="http://schemas.microsoft.com/office/drawing/2014/main" val="1950586737"/>
                    </a:ext>
                  </a:extLst>
                </a:gridCol>
                <a:gridCol w="1245530">
                  <a:extLst>
                    <a:ext uri="{9D8B030D-6E8A-4147-A177-3AD203B41FA5}">
                      <a16:colId xmlns:a16="http://schemas.microsoft.com/office/drawing/2014/main" val="4151069419"/>
                    </a:ext>
                  </a:extLst>
                </a:gridCol>
              </a:tblGrid>
              <a:tr h="2253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ENUGU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ABUJA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LAGOS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4038960340"/>
                  </a:ext>
                </a:extLst>
              </a:tr>
              <a:tr h="225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Spent (hrs)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437268657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Transportation cost (</a:t>
                      </a:r>
                      <a:r>
                        <a:rPr lang="en-GB" sz="1200">
                          <a:effectLst/>
                        </a:rPr>
                        <a:t>₦)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1923501818"/>
                  </a:ext>
                </a:extLst>
              </a:tr>
              <a:tr h="225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Feeding (</a:t>
                      </a:r>
                      <a:r>
                        <a:rPr lang="en-GB" sz="1200">
                          <a:effectLst/>
                        </a:rPr>
                        <a:t>₦)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736236793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Accommodation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GB" sz="1200" dirty="0">
                          <a:effectLst/>
                        </a:rPr>
                        <a:t>₦)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3660658474"/>
                  </a:ext>
                </a:extLst>
              </a:tr>
              <a:tr h="225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Extra Expenses (</a:t>
                      </a:r>
                      <a:r>
                        <a:rPr lang="en-GB" sz="1200">
                          <a:effectLst/>
                        </a:rPr>
                        <a:t>₦)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2775573095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GB" sz="1200" dirty="0">
                          <a:effectLst/>
                        </a:rPr>
                        <a:t>₦)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46000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35" marR="81935" marT="0" marB="0"/>
                </a:tc>
                <a:extLst>
                  <a:ext uri="{0D108BD9-81ED-4DB2-BD59-A6C34878D82A}">
                    <a16:rowId xmlns:a16="http://schemas.microsoft.com/office/drawing/2014/main" val="3357097779"/>
                  </a:ext>
                </a:extLst>
              </a:tr>
            </a:tbl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1552081" y="1669515"/>
            <a:ext cx="3505199" cy="485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Cost</a:t>
            </a:r>
            <a:endParaRPr lang="en-US" sz="24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1544037"/>
              </p:ext>
            </p:extLst>
          </p:nvPr>
        </p:nvGraphicFramePr>
        <p:xfrm>
          <a:off x="6094411" y="2833812"/>
          <a:ext cx="6599215" cy="380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875211" y="6048601"/>
            <a:ext cx="3579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expenses of 3 major travel location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31875" y="2649146"/>
            <a:ext cx="457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Graphical representation of estimated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51993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STATEMENT OF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5720677"/>
              </p:ext>
            </p:extLst>
          </p:nvPr>
        </p:nvGraphicFramePr>
        <p:xfrm>
          <a:off x="0" y="1676400"/>
          <a:ext cx="5540375" cy="1304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615">
                  <a:extLst>
                    <a:ext uri="{9D8B030D-6E8A-4147-A177-3AD203B41FA5}">
                      <a16:colId xmlns:a16="http://schemas.microsoft.com/office/drawing/2014/main" val="426367306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724810526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175728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Percentage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 spent(</a:t>
                      </a:r>
                      <a:r>
                        <a:rPr lang="en-GB" sz="1200">
                          <a:effectLst/>
                        </a:rPr>
                        <a:t>₦)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281736"/>
                  </a:ext>
                </a:extLst>
              </a:tr>
              <a:tr h="2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Library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36,900,000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764624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Security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45,100,000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739132"/>
                  </a:ext>
                </a:extLst>
              </a:tr>
              <a:tr h="257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Hostel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82,000,000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562576"/>
                  </a:ext>
                </a:extLst>
              </a:tr>
              <a:tr h="257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246,000,000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61415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06352255"/>
              </p:ext>
            </p:extLst>
          </p:nvPr>
        </p:nvGraphicFramePr>
        <p:xfrm>
          <a:off x="5625873" y="3435531"/>
          <a:ext cx="5673498" cy="313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619795" y="4020931"/>
            <a:ext cx="3735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Representation </a:t>
            </a:r>
            <a:r>
              <a:rPr lang="en-US" sz="1600" i="1" dirty="0"/>
              <a:t>of </a:t>
            </a:r>
            <a:r>
              <a:rPr lang="en-US" sz="1600" i="1" dirty="0" smtClean="0"/>
              <a:t>students </a:t>
            </a:r>
            <a:r>
              <a:rPr lang="en-US" sz="1600" i="1" dirty="0"/>
              <a:t>with clearance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1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76932178"/>
              </p:ext>
            </p:extLst>
          </p:nvPr>
        </p:nvGraphicFramePr>
        <p:xfrm>
          <a:off x="2170611" y="1771302"/>
          <a:ext cx="8268788" cy="41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246090" y="6092037"/>
            <a:ext cx="611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Graphical representation of amount spent by student with issues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STATEMENT OF PROBLEM</a:t>
            </a:r>
          </a:p>
        </p:txBody>
      </p:sp>
    </p:spTree>
    <p:extLst>
      <p:ext uri="{BB962C8B-B14F-4D97-AF65-F5344CB8AC3E}">
        <p14:creationId xmlns:p14="http://schemas.microsoft.com/office/powerpoint/2010/main" val="33263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621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STATEMENT OF PROBLEM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6731"/>
            <a:ext cx="8915400" cy="48201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Other limitations includes:</a:t>
            </a:r>
          </a:p>
          <a:p>
            <a:endParaRPr lang="en-GB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It attracts unnecessary payment at the point of clearance.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clearance forms are documented in a file cabinet. 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dirty="0" smtClean="0"/>
              <a:t>system </a:t>
            </a:r>
            <a:r>
              <a:rPr lang="en-GB" sz="2400" dirty="0"/>
              <a:t>is slow in processing information.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It is </a:t>
            </a:r>
            <a:r>
              <a:rPr lang="en-GB" sz="2400" dirty="0"/>
              <a:t>time consuming. </a:t>
            </a:r>
            <a:endParaRPr lang="en-GB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manual system of clearance is restricted to a limited number of students daily.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Information </a:t>
            </a:r>
            <a:r>
              <a:rPr lang="en-GB" sz="2400" dirty="0"/>
              <a:t>is subject to mutilation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66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OUR PROPOSED SYSTEM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82" y="1528354"/>
            <a:ext cx="9790910" cy="5144224"/>
          </a:xfrm>
        </p:spPr>
      </p:pic>
    </p:spTree>
    <p:extLst>
      <p:ext uri="{BB962C8B-B14F-4D97-AF65-F5344CB8AC3E}">
        <p14:creationId xmlns:p14="http://schemas.microsoft.com/office/powerpoint/2010/main" val="122498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76" y="1672046"/>
            <a:ext cx="10332721" cy="5060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5706" y="775454"/>
            <a:ext cx="4222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OUR PROPOSED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2762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1664</TotalTime>
  <Words>327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Bernard MT Condensed</vt:lpstr>
      <vt:lpstr>Calibri</vt:lpstr>
      <vt:lpstr>Century Gothic</vt:lpstr>
      <vt:lpstr>Times New Roman</vt:lpstr>
      <vt:lpstr>Wingdings 3</vt:lpstr>
      <vt:lpstr>Wisp</vt:lpstr>
      <vt:lpstr>CLEARANCE PORTAL FOR UNN </vt:lpstr>
      <vt:lpstr>INTRODUCTION</vt:lpstr>
      <vt:lpstr>CURRENT CLEARANCE SYSTEM</vt:lpstr>
      <vt:lpstr>STATEMENT OF PROBLEM</vt:lpstr>
      <vt:lpstr>STATEMENT OF PROBLEM</vt:lpstr>
      <vt:lpstr>STATEMENT OF PROBLEM</vt:lpstr>
      <vt:lpstr>STATEMENT OF PROBLEM</vt:lpstr>
      <vt:lpstr>OUR PROPOSED SYSTEM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CLEARANCE PORTAL FOR UNN</dc:title>
  <dc:creator>HP 15</dc:creator>
  <cp:lastModifiedBy>HP 15</cp:lastModifiedBy>
  <cp:revision>25</cp:revision>
  <dcterms:created xsi:type="dcterms:W3CDTF">2021-07-05T08:58:28Z</dcterms:created>
  <dcterms:modified xsi:type="dcterms:W3CDTF">2021-07-07T12:05:47Z</dcterms:modified>
</cp:coreProperties>
</file>