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sldIdLst>
    <p:sldId id="256" r:id="rId2"/>
    <p:sldId id="257" r:id="rId3"/>
    <p:sldId id="258" r:id="rId4"/>
    <p:sldId id="259" r:id="rId5"/>
    <p:sldId id="260" r:id="rId6"/>
    <p:sldId id="261" r:id="rId7"/>
    <p:sldId id="270" r:id="rId8"/>
    <p:sldId id="262" r:id="rId9"/>
    <p:sldId id="263" r:id="rId10"/>
    <p:sldId id="264" r:id="rId11"/>
    <p:sldId id="268" r:id="rId12"/>
    <p:sldId id="265" r:id="rId13"/>
    <p:sldId id="266" r:id="rId14"/>
    <p:sldId id="267" r:id="rId15"/>
    <p:sldId id="269"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87" d="100"/>
          <a:sy n="87" d="100"/>
        </p:scale>
        <p:origin x="-90" y="34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8FC808-6953-4F46-B9D0-2FB796932CBC}" type="datetimeFigureOut">
              <a:rPr lang="en-US" smtClean="0"/>
              <a:pPr/>
              <a:t>9/21/2015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D80C2-07F2-46FB-B629-3B01EF251187}"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D9D80C2-07F2-46FB-B629-3B01EF251187}"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73C44EE-E914-4C2F-BFAB-7524C6C069AB}" type="datetimeFigureOut">
              <a:rPr lang="en-US" smtClean="0"/>
              <a:pPr/>
              <a:t>9/21/2015</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D5C511AC-D406-4B4B-8DD5-CE487A4C96E1}"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3C44EE-E914-4C2F-BFAB-7524C6C069AB}" type="datetimeFigureOut">
              <a:rPr lang="en-US" smtClean="0"/>
              <a:pPr/>
              <a:t>9/21/2015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C511AC-D406-4B4B-8DD5-CE487A4C96E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3C44EE-E914-4C2F-BFAB-7524C6C069AB}" type="datetimeFigureOut">
              <a:rPr lang="en-US" smtClean="0"/>
              <a:pPr/>
              <a:t>9/21/2015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C511AC-D406-4B4B-8DD5-CE487A4C96E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3C44EE-E914-4C2F-BFAB-7524C6C069AB}" type="datetimeFigureOut">
              <a:rPr lang="en-US" smtClean="0"/>
              <a:pPr/>
              <a:t>9/21/2015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C511AC-D406-4B4B-8DD5-CE487A4C96E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73C44EE-E914-4C2F-BFAB-7524C6C069AB}" type="datetimeFigureOut">
              <a:rPr lang="en-US" smtClean="0"/>
              <a:pPr/>
              <a:t>9/21/2015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C511AC-D406-4B4B-8DD5-CE487A4C96E1}"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3C44EE-E914-4C2F-BFAB-7524C6C069AB}" type="datetimeFigureOut">
              <a:rPr lang="en-US" smtClean="0"/>
              <a:pPr/>
              <a:t>9/21/2015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C511AC-D406-4B4B-8DD5-CE487A4C96E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73C44EE-E914-4C2F-BFAB-7524C6C069AB}" type="datetimeFigureOut">
              <a:rPr lang="en-US" smtClean="0"/>
              <a:pPr/>
              <a:t>9/21/2015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5C511AC-D406-4B4B-8DD5-CE487A4C96E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73C44EE-E914-4C2F-BFAB-7524C6C069AB}" type="datetimeFigureOut">
              <a:rPr lang="en-US" smtClean="0"/>
              <a:pPr/>
              <a:t>9/21/2015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5C511AC-D406-4B4B-8DD5-CE487A4C96E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C44EE-E914-4C2F-BFAB-7524C6C069AB}" type="datetimeFigureOut">
              <a:rPr lang="en-US" smtClean="0"/>
              <a:pPr/>
              <a:t>9/21/2015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5C511AC-D406-4B4B-8DD5-CE487A4C96E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3C44EE-E914-4C2F-BFAB-7524C6C069AB}" type="datetimeFigureOut">
              <a:rPr lang="en-US" smtClean="0"/>
              <a:pPr/>
              <a:t>9/21/2015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C511AC-D406-4B4B-8DD5-CE487A4C96E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73C44EE-E914-4C2F-BFAB-7524C6C069AB}" type="datetimeFigureOut">
              <a:rPr lang="en-US" smtClean="0"/>
              <a:pPr/>
              <a:t>9/21/2015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D5C511AC-D406-4B4B-8DD5-CE487A4C96E1}"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73C44EE-E914-4C2F-BFAB-7524C6C069AB}" type="datetimeFigureOut">
              <a:rPr lang="en-US" smtClean="0"/>
              <a:pPr/>
              <a:t>9/21/2015</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C511AC-D406-4B4B-8DD5-CE487A4C96E1}"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85786" y="1285860"/>
            <a:ext cx="7772400" cy="1470025"/>
          </a:xfrm>
        </p:spPr>
        <p:txBody>
          <a:bodyPr>
            <a:normAutofit fontScale="90000"/>
          </a:bodyPr>
          <a:lstStyle/>
          <a:p>
            <a:r>
              <a:rPr lang="en-GB" sz="4000" dirty="0" smtClean="0">
                <a:latin typeface="Arial Black" pitchFamily="34" charset="0"/>
                <a:cs typeface="Aharoni" pitchFamily="2" charset="-79"/>
              </a:rPr>
              <a:t>University OF Nigeria, </a:t>
            </a:r>
            <a:r>
              <a:rPr lang="en-GB" sz="4000" dirty="0" err="1" smtClean="0">
                <a:latin typeface="Arial Black" pitchFamily="34" charset="0"/>
                <a:cs typeface="Aharoni" pitchFamily="2" charset="-79"/>
              </a:rPr>
              <a:t>Nsukka</a:t>
            </a:r>
            <a:r>
              <a:rPr lang="en-GB" sz="4000" dirty="0" smtClean="0">
                <a:latin typeface="Arial Black" pitchFamily="34" charset="0"/>
                <a:cs typeface="Aharoni" pitchFamily="2" charset="-79"/>
              </a:rPr>
              <a:t/>
            </a:r>
            <a:br>
              <a:rPr lang="en-GB" sz="4000" dirty="0" smtClean="0">
                <a:latin typeface="Arial Black" pitchFamily="34" charset="0"/>
                <a:cs typeface="Aharoni" pitchFamily="2" charset="-79"/>
              </a:rPr>
            </a:br>
            <a:endParaRPr lang="en-GB" sz="3100" b="1" dirty="0">
              <a:latin typeface="Times New Roman" pitchFamily="18" charset="0"/>
              <a:cs typeface="Times New Roman" pitchFamily="18" charset="0"/>
            </a:endParaRPr>
          </a:p>
        </p:txBody>
      </p:sp>
      <p:sp>
        <p:nvSpPr>
          <p:cNvPr id="5" name="Subtitle 4"/>
          <p:cNvSpPr>
            <a:spLocks noGrp="1"/>
          </p:cNvSpPr>
          <p:nvPr>
            <p:ph type="subTitle" idx="1"/>
          </p:nvPr>
        </p:nvSpPr>
        <p:spPr>
          <a:xfrm>
            <a:off x="1428728" y="2857496"/>
            <a:ext cx="6400800" cy="1752600"/>
          </a:xfrm>
        </p:spPr>
        <p:txBody>
          <a:bodyPr/>
          <a:lstStyle/>
          <a:p>
            <a:pPr algn="ctr"/>
            <a:r>
              <a:rPr lang="en-GB" sz="2800" b="1" dirty="0" smtClean="0">
                <a:solidFill>
                  <a:schemeClr val="tx1"/>
                </a:solidFill>
                <a:latin typeface="Times New Roman" pitchFamily="18" charset="0"/>
                <a:cs typeface="Times New Roman" pitchFamily="18" charset="0"/>
              </a:rPr>
              <a:t>ELECTRONIC  ENGINEERING DEPARTMENT</a:t>
            </a:r>
            <a:r>
              <a:rPr lang="en-GB" sz="2800" dirty="0" smtClean="0">
                <a:solidFill>
                  <a:schemeClr val="tx1"/>
                </a:solidFill>
                <a:latin typeface="Arial Black" pitchFamily="34" charset="0"/>
              </a:rPr>
              <a:t> </a:t>
            </a:r>
            <a:endParaRPr lang="en-GB" sz="2800" dirty="0">
              <a:solidFill>
                <a:schemeClr val="tx1"/>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sz="5400" dirty="0" smtClean="0">
                <a:latin typeface="Times New Roman" pitchFamily="18" charset="0"/>
                <a:cs typeface="Times New Roman" pitchFamily="18" charset="0"/>
              </a:rPr>
              <a:t>power control</a:t>
            </a:r>
            <a:endParaRPr lang="en-GB" dirty="0"/>
          </a:p>
        </p:txBody>
      </p:sp>
      <p:sp>
        <p:nvSpPr>
          <p:cNvPr id="3" name="Content Placeholder 2"/>
          <p:cNvSpPr>
            <a:spLocks noGrp="1"/>
          </p:cNvSpPr>
          <p:nvPr>
            <p:ph idx="1"/>
          </p:nvPr>
        </p:nvSpPr>
        <p:spPr>
          <a:xfrm>
            <a:off x="571472" y="2000240"/>
            <a:ext cx="8229600" cy="4389120"/>
          </a:xfrm>
        </p:spPr>
        <p:txBody>
          <a:bodyPr>
            <a:normAutofit fontScale="62500" lnSpcReduction="20000"/>
          </a:bodyPr>
          <a:lstStyle/>
          <a:p>
            <a:r>
              <a:rPr lang="en-GB" sz="2400" dirty="0" smtClean="0">
                <a:latin typeface="Times New Roman" pitchFamily="18" charset="0"/>
                <a:cs typeface="Times New Roman" pitchFamily="18" charset="0"/>
              </a:rPr>
              <a:t>This is </a:t>
            </a:r>
            <a:r>
              <a:rPr lang="en-GB" sz="2400" dirty="0" smtClean="0">
                <a:latin typeface="Times New Roman" pitchFamily="18" charset="0"/>
                <a:cs typeface="Times New Roman" pitchFamily="18" charset="0"/>
              </a:rPr>
              <a:t>the intelligent selection of transmitter power output in a communication system to achieve good performance within the system</a:t>
            </a:r>
            <a:r>
              <a:rPr lang="en-GB" sz="2400" dirty="0" smtClean="0">
                <a:latin typeface="Times New Roman" pitchFamily="18" charset="0"/>
                <a:cs typeface="Times New Roman" pitchFamily="18" charset="0"/>
              </a:rPr>
              <a:t>.</a:t>
            </a:r>
          </a:p>
          <a:p>
            <a:endParaRPr lang="en-GB" sz="2400" dirty="0" smtClean="0">
              <a:latin typeface="Times New Roman" pitchFamily="18" charset="0"/>
              <a:cs typeface="Times New Roman" pitchFamily="18" charset="0"/>
            </a:endParaRPr>
          </a:p>
          <a:p>
            <a:pPr algn="ctr">
              <a:buNone/>
            </a:pPr>
            <a:r>
              <a:rPr lang="en-GB" sz="3200" b="1" dirty="0" smtClean="0"/>
              <a:t>POWER CONTROL </a:t>
            </a:r>
            <a:r>
              <a:rPr lang="en-GB" sz="3200" b="1" dirty="0" smtClean="0"/>
              <a:t>MECHANISM</a:t>
            </a:r>
          </a:p>
          <a:p>
            <a:pPr>
              <a:buNone/>
            </a:pPr>
            <a:endParaRPr lang="en-GB" sz="2400" b="1" dirty="0" smtClean="0"/>
          </a:p>
          <a:p>
            <a:pPr>
              <a:buNone/>
            </a:pPr>
            <a:endParaRPr lang="en-GB" sz="2400" dirty="0" smtClean="0"/>
          </a:p>
          <a:p>
            <a:pPr lvl="0"/>
            <a:r>
              <a:rPr lang="en-GB" sz="2900" dirty="0" smtClean="0"/>
              <a:t>Open-Loop Power Control (</a:t>
            </a:r>
            <a:r>
              <a:rPr lang="en-GB" sz="2900" dirty="0" err="1" smtClean="0"/>
              <a:t>OLPC</a:t>
            </a:r>
            <a:r>
              <a:rPr lang="en-GB" sz="2900" dirty="0" smtClean="0"/>
              <a:t>)</a:t>
            </a:r>
          </a:p>
          <a:p>
            <a:pPr lvl="0"/>
            <a:endParaRPr lang="en-GB" sz="2900" dirty="0" smtClean="0"/>
          </a:p>
          <a:p>
            <a:pPr lvl="0"/>
            <a:endParaRPr lang="en-GB" sz="2900" dirty="0" smtClean="0"/>
          </a:p>
          <a:p>
            <a:pPr lvl="0">
              <a:buNone/>
            </a:pPr>
            <a:endParaRPr lang="en-GB" sz="2900" dirty="0" smtClean="0"/>
          </a:p>
          <a:p>
            <a:pPr lvl="0"/>
            <a:r>
              <a:rPr lang="en-GB" sz="2900" dirty="0" smtClean="0"/>
              <a:t>Closed-Loop Power Control (</a:t>
            </a:r>
            <a:r>
              <a:rPr lang="en-GB" sz="2900" dirty="0" err="1" smtClean="0"/>
              <a:t>CLPC</a:t>
            </a:r>
            <a:r>
              <a:rPr lang="en-GB" sz="2900" dirty="0" smtClean="0"/>
              <a:t>)</a:t>
            </a:r>
          </a:p>
          <a:p>
            <a:endParaRPr lang="en-GB" sz="24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pPr>
              <a:buNone/>
            </a:pPr>
            <a:r>
              <a:rPr lang="en-GB" sz="2000" dirty="0" smtClean="0">
                <a:latin typeface="Times New Roman" pitchFamily="18" charset="0"/>
                <a:cs typeface="Times New Roman" pitchFamily="18" charset="0"/>
              </a:rPr>
              <a:t>       </a:t>
            </a:r>
            <a:endParaRPr lang="en-GB" sz="2000" dirty="0" smtClean="0">
              <a:latin typeface="Times New Roman" pitchFamily="18" charset="0"/>
              <a:cs typeface="Times New Roman" pitchFamily="18" charset="0"/>
            </a:endParaRPr>
          </a:p>
          <a:p>
            <a:pPr>
              <a:buNone/>
            </a:pPr>
            <a:r>
              <a:rPr lang="en-GB" sz="2000" dirty="0" smtClean="0">
                <a:latin typeface="Times New Roman" pitchFamily="18" charset="0"/>
                <a:cs typeface="Times New Roman" pitchFamily="18" charset="0"/>
              </a:rPr>
              <a:t>      </a:t>
            </a:r>
          </a:p>
          <a:p>
            <a:pPr>
              <a:buNone/>
            </a:pPr>
            <a:endParaRPr lang="en-GB" sz="2400" dirty="0" smtClean="0">
              <a:latin typeface="Times New Roman" pitchFamily="18" charset="0"/>
              <a:cs typeface="Times New Roman" pitchFamily="18" charset="0"/>
            </a:endParaRPr>
          </a:p>
          <a:p>
            <a:pPr>
              <a:buNone/>
            </a:pPr>
            <a:r>
              <a:rPr lang="en-GB" sz="2400" dirty="0" smtClean="0">
                <a:latin typeface="Times New Roman" pitchFamily="18" charset="0"/>
                <a:cs typeface="Times New Roman" pitchFamily="18" charset="0"/>
              </a:rPr>
              <a:t>       </a:t>
            </a:r>
          </a:p>
          <a:p>
            <a:endParaRPr lang="en-GB"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571636"/>
          </a:xfrm>
        </p:spPr>
        <p:txBody>
          <a:bodyPr>
            <a:normAutofit/>
          </a:bodyPr>
          <a:lstStyle/>
          <a:p>
            <a:pPr algn="ctr"/>
            <a:r>
              <a:rPr lang="en-GB" sz="3600" dirty="0" smtClean="0">
                <a:latin typeface="Times New Roman" pitchFamily="18" charset="0"/>
                <a:cs typeface="Times New Roman" pitchFamily="18" charset="0"/>
              </a:rPr>
              <a:t>IMPORTANCE OF POWER CONTROL </a:t>
            </a:r>
            <a:r>
              <a:rPr lang="en-GB" sz="5400" dirty="0" smtClean="0">
                <a:latin typeface="Times New Roman" pitchFamily="18" charset="0"/>
                <a:cs typeface="Times New Roman" pitchFamily="18" charset="0"/>
              </a:rPr>
              <a:t/>
            </a:r>
            <a:br>
              <a:rPr lang="en-GB" sz="5400" dirty="0" smtClean="0">
                <a:latin typeface="Times New Roman" pitchFamily="18" charset="0"/>
                <a:cs typeface="Times New Roman" pitchFamily="18" charset="0"/>
              </a:rPr>
            </a:br>
            <a:endParaRPr lang="en-GB" dirty="0"/>
          </a:p>
        </p:txBody>
      </p:sp>
      <p:sp>
        <p:nvSpPr>
          <p:cNvPr id="3" name="Content Placeholder 2"/>
          <p:cNvSpPr>
            <a:spLocks noGrp="1"/>
          </p:cNvSpPr>
          <p:nvPr>
            <p:ph idx="1"/>
          </p:nvPr>
        </p:nvSpPr>
        <p:spPr/>
        <p:txBody>
          <a:bodyPr>
            <a:normAutofit/>
          </a:bodyPr>
          <a:lstStyle/>
          <a:p>
            <a:pPr>
              <a:buNone/>
            </a:pPr>
            <a:r>
              <a:rPr lang="en-GB" sz="2900" dirty="0" smtClean="0">
                <a:latin typeface="Times New Roman" pitchFamily="18" charset="0"/>
                <a:cs typeface="Times New Roman" pitchFamily="18" charset="0"/>
              </a:rPr>
              <a:t>It is used </a:t>
            </a:r>
          </a:p>
          <a:p>
            <a:r>
              <a:rPr lang="en-GB" sz="2800"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To </a:t>
            </a:r>
            <a:r>
              <a:rPr lang="en-GB" dirty="0" smtClean="0"/>
              <a:t>Reduce interference of all kind in the </a:t>
            </a:r>
            <a:r>
              <a:rPr lang="en-GB" dirty="0" smtClean="0"/>
              <a:t> network</a:t>
            </a:r>
          </a:p>
          <a:p>
            <a:pPr>
              <a:buNone/>
            </a:pP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Mitigate the near-far problem by providing the minimum power     required for each connection</a:t>
            </a:r>
            <a:r>
              <a:rPr lang="en-GB" dirty="0" smtClean="0">
                <a:latin typeface="Times New Roman" pitchFamily="18" charset="0"/>
                <a:cs typeface="Times New Roman" pitchFamily="18" charset="0"/>
              </a:rPr>
              <a:t>.</a:t>
            </a:r>
          </a:p>
          <a:p>
            <a:pPr>
              <a:buNone/>
            </a:pP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 </a:t>
            </a:r>
            <a:r>
              <a:rPr lang="en-GB" dirty="0" smtClean="0"/>
              <a:t>Increase the capacity of the </a:t>
            </a:r>
            <a:r>
              <a:rPr lang="en-GB" dirty="0" smtClean="0"/>
              <a:t>system</a:t>
            </a:r>
          </a:p>
          <a:p>
            <a:pPr>
              <a:buNone/>
            </a:pPr>
            <a:endParaRPr lang="en-GB" dirty="0" smtClean="0"/>
          </a:p>
          <a:p>
            <a:r>
              <a:rPr lang="en-GB"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 </a:t>
            </a:r>
            <a:r>
              <a:rPr lang="en-GB" dirty="0" smtClean="0"/>
              <a:t>Reduce battery power consumption.</a:t>
            </a:r>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OBJECTIVE</a:t>
            </a:r>
            <a:endParaRPr lang="en-GB" dirty="0"/>
          </a:p>
        </p:txBody>
      </p:sp>
      <p:sp>
        <p:nvSpPr>
          <p:cNvPr id="3" name="Content Placeholder 2"/>
          <p:cNvSpPr>
            <a:spLocks noGrp="1"/>
          </p:cNvSpPr>
          <p:nvPr>
            <p:ph idx="1"/>
          </p:nvPr>
        </p:nvSpPr>
        <p:spPr/>
        <p:txBody>
          <a:bodyPr>
            <a:normAutofit lnSpcReduction="10000"/>
          </a:bodyPr>
          <a:lstStyle/>
          <a:p>
            <a:pPr>
              <a:buNone/>
            </a:pPr>
            <a:r>
              <a:rPr lang="en-GB" sz="2400" dirty="0" smtClean="0">
                <a:latin typeface="Times New Roman" pitchFamily="18" charset="0"/>
                <a:cs typeface="Times New Roman" pitchFamily="18" charset="0"/>
              </a:rPr>
              <a:t>The objectives of this thesis include the following:</a:t>
            </a:r>
          </a:p>
          <a:p>
            <a:pPr>
              <a:buNone/>
            </a:pPr>
            <a:endParaRPr lang="en-GB" sz="2400" dirty="0" smtClean="0">
              <a:latin typeface="Times New Roman" pitchFamily="18" charset="0"/>
              <a:cs typeface="Times New Roman" pitchFamily="18" charset="0"/>
            </a:endParaRPr>
          </a:p>
          <a:p>
            <a:pPr lvl="0"/>
            <a:r>
              <a:rPr lang="en-GB" sz="2400" dirty="0" smtClean="0">
                <a:latin typeface="Times New Roman" pitchFamily="18" charset="0"/>
                <a:cs typeface="Times New Roman" pitchFamily="18" charset="0"/>
              </a:rPr>
              <a:t>To carry out a critical review of the advances made in the area of power control schemes.</a:t>
            </a:r>
          </a:p>
          <a:p>
            <a:pPr lvl="0">
              <a:buNone/>
            </a:pPr>
            <a:endParaRPr lang="en-GB" sz="2400" dirty="0" smtClean="0">
              <a:latin typeface="Times New Roman" pitchFamily="18" charset="0"/>
              <a:cs typeface="Times New Roman" pitchFamily="18" charset="0"/>
            </a:endParaRPr>
          </a:p>
          <a:p>
            <a:pPr lvl="0"/>
            <a:r>
              <a:rPr lang="en-GB" sz="2400" dirty="0" smtClean="0">
                <a:latin typeface="Times New Roman" pitchFamily="18" charset="0"/>
                <a:cs typeface="Times New Roman" pitchFamily="18" charset="0"/>
              </a:rPr>
              <a:t>To analyse some of the promising distributed power control algorithms proposed by some researchers.</a:t>
            </a:r>
          </a:p>
          <a:p>
            <a:pPr lvl="0">
              <a:buNone/>
            </a:pPr>
            <a:endParaRPr lang="en-GB" sz="2400" dirty="0" smtClean="0">
              <a:latin typeface="Times New Roman" pitchFamily="18" charset="0"/>
              <a:cs typeface="Times New Roman" pitchFamily="18" charset="0"/>
            </a:endParaRPr>
          </a:p>
          <a:p>
            <a:pPr lvl="0"/>
            <a:r>
              <a:rPr lang="en-GB" sz="2400" dirty="0" smtClean="0">
                <a:latin typeface="Times New Roman" pitchFamily="18" charset="0"/>
                <a:cs typeface="Times New Roman" pitchFamily="18" charset="0"/>
              </a:rPr>
              <a:t>To finally carry out a performance analysis on three selected distributed power control algorithms on the basis of their speed of convergence and in a multi-user cellular environment</a:t>
            </a:r>
          </a:p>
          <a:p>
            <a:pPr>
              <a:buNone/>
            </a:pP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347046"/>
          </a:xfrm>
        </p:spPr>
        <p:txBody>
          <a:bodyPr>
            <a:normAutofit fontScale="90000"/>
          </a:bodyPr>
          <a:lstStyle/>
          <a:p>
            <a:pPr algn="ctr"/>
            <a:r>
              <a:rPr lang="en-GB" b="1" dirty="0" smtClean="0"/>
              <a:t>Problem Statement</a:t>
            </a:r>
            <a:r>
              <a:rPr lang="en-GB" dirty="0" smtClean="0"/>
              <a:t/>
            </a:r>
            <a:br>
              <a:rPr lang="en-GB" dirty="0" smtClean="0"/>
            </a:br>
            <a:endParaRPr lang="en-GB" dirty="0"/>
          </a:p>
        </p:txBody>
      </p:sp>
      <p:sp>
        <p:nvSpPr>
          <p:cNvPr id="3" name="Content Placeholder 2"/>
          <p:cNvSpPr>
            <a:spLocks noGrp="1"/>
          </p:cNvSpPr>
          <p:nvPr>
            <p:ph idx="1"/>
          </p:nvPr>
        </p:nvSpPr>
        <p:spPr/>
        <p:txBody>
          <a:bodyPr>
            <a:normAutofit/>
          </a:bodyPr>
          <a:lstStyle/>
          <a:p>
            <a:r>
              <a:rPr lang="en-GB" sz="2200" dirty="0" smtClean="0">
                <a:latin typeface="Times New Roman" pitchFamily="18" charset="0"/>
                <a:cs typeface="Times New Roman" pitchFamily="18" charset="0"/>
              </a:rPr>
              <a:t>In </a:t>
            </a:r>
            <a:r>
              <a:rPr lang="en-GB" sz="2200" dirty="0" err="1" smtClean="0">
                <a:latin typeface="Times New Roman" pitchFamily="18" charset="0"/>
                <a:cs typeface="Times New Roman" pitchFamily="18" charset="0"/>
              </a:rPr>
              <a:t>WCDMA</a:t>
            </a:r>
            <a:r>
              <a:rPr lang="en-GB" sz="2200" dirty="0" smtClean="0">
                <a:latin typeface="Times New Roman" pitchFamily="18" charset="0"/>
                <a:cs typeface="Times New Roman" pitchFamily="18" charset="0"/>
              </a:rPr>
              <a:t>, many users transmit over the same radio channel using the same frequency band and time slots so that the signal of a user becomes interference for the other users. </a:t>
            </a:r>
          </a:p>
          <a:p>
            <a:endParaRPr lang="en-GB" sz="22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To ensure an efficient cellular network,  may researchers have looked into this area and came up with different power control algorithms which could be used to ensure that users transmit at the same power level thereby mitigating the effect of all kind of interference. But not much significant works have been done on performance evaluation of some of the power control algorithms. </a:t>
            </a: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285860"/>
          </a:xfrm>
        </p:spPr>
        <p:txBody>
          <a:bodyPr>
            <a:normAutofit fontScale="90000"/>
          </a:bodyPr>
          <a:lstStyle/>
          <a:p>
            <a:pPr algn="ctr"/>
            <a:r>
              <a:rPr lang="en-GB" b="1" dirty="0" smtClean="0"/>
              <a:t>Methodology</a:t>
            </a:r>
            <a:r>
              <a:rPr lang="en-GB" dirty="0" smtClean="0"/>
              <a:t/>
            </a:r>
            <a:br>
              <a:rPr lang="en-GB" dirty="0" smtClean="0"/>
            </a:br>
            <a:endParaRPr lang="en-GB" dirty="0"/>
          </a:p>
        </p:txBody>
      </p:sp>
      <p:sp>
        <p:nvSpPr>
          <p:cNvPr id="3" name="Content Placeholder 2"/>
          <p:cNvSpPr>
            <a:spLocks noGrp="1"/>
          </p:cNvSpPr>
          <p:nvPr>
            <p:ph idx="1"/>
          </p:nvPr>
        </p:nvSpPr>
        <p:spPr>
          <a:xfrm>
            <a:off x="357158" y="1285860"/>
            <a:ext cx="8229600" cy="4389120"/>
          </a:xfrm>
        </p:spPr>
        <p:txBody>
          <a:bodyPr>
            <a:normAutofit/>
          </a:bodyPr>
          <a:lstStyle/>
          <a:p>
            <a:pPr>
              <a:buNone/>
            </a:pPr>
            <a:r>
              <a:rPr lang="en-GB" sz="2000" dirty="0" smtClean="0">
                <a:latin typeface="Times New Roman" pitchFamily="18" charset="0"/>
                <a:cs typeface="Times New Roman" pitchFamily="18" charset="0"/>
              </a:rPr>
              <a:t>The following methodology was adopted to realize the set </a:t>
            </a:r>
            <a:r>
              <a:rPr lang="en-GB" sz="2000" smtClean="0">
                <a:latin typeface="Times New Roman" pitchFamily="18" charset="0"/>
                <a:cs typeface="Times New Roman" pitchFamily="18" charset="0"/>
              </a:rPr>
              <a:t>objectives:</a:t>
            </a:r>
          </a:p>
          <a:p>
            <a:pPr>
              <a:buNone/>
            </a:pPr>
            <a:endParaRPr lang="en-GB" sz="2000" dirty="0" smtClean="0">
              <a:latin typeface="Times New Roman" pitchFamily="18" charset="0"/>
              <a:cs typeface="Times New Roman" pitchFamily="18" charset="0"/>
            </a:endParaRPr>
          </a:p>
          <a:p>
            <a:pPr lvl="0"/>
            <a:r>
              <a:rPr lang="en-GB" sz="2000" dirty="0" smtClean="0">
                <a:latin typeface="Times New Roman" pitchFamily="18" charset="0"/>
                <a:cs typeface="Times New Roman" pitchFamily="18" charset="0"/>
              </a:rPr>
              <a:t> Review of the different power control algorithms in </a:t>
            </a:r>
            <a:r>
              <a:rPr lang="en-GB" sz="2000" dirty="0" err="1" smtClean="0">
                <a:latin typeface="Times New Roman" pitchFamily="18" charset="0"/>
                <a:cs typeface="Times New Roman" pitchFamily="18" charset="0"/>
              </a:rPr>
              <a:t>UMTS</a:t>
            </a:r>
            <a:r>
              <a:rPr lang="en-GB" sz="2000" dirty="0" smtClean="0">
                <a:latin typeface="Times New Roman" pitchFamily="18" charset="0"/>
                <a:cs typeface="Times New Roman" pitchFamily="18" charset="0"/>
              </a:rPr>
              <a:t>.</a:t>
            </a:r>
          </a:p>
          <a:p>
            <a:pPr lvl="0"/>
            <a:r>
              <a:rPr lang="en-GB" sz="2000" dirty="0" smtClean="0">
                <a:latin typeface="Times New Roman" pitchFamily="18" charset="0"/>
                <a:cs typeface="Times New Roman" pitchFamily="18" charset="0"/>
              </a:rPr>
              <a:t>Review of distributed power control algorithms that could be employed in the uplink part of </a:t>
            </a:r>
            <a:r>
              <a:rPr lang="en-GB" sz="2000" dirty="0" err="1" smtClean="0">
                <a:latin typeface="Times New Roman" pitchFamily="18" charset="0"/>
                <a:cs typeface="Times New Roman" pitchFamily="18" charset="0"/>
              </a:rPr>
              <a:t>UMTS</a:t>
            </a:r>
            <a:r>
              <a:rPr lang="en-GB" sz="2000" dirty="0" smtClean="0">
                <a:latin typeface="Times New Roman" pitchFamily="18" charset="0"/>
                <a:cs typeface="Times New Roman" pitchFamily="18" charset="0"/>
              </a:rPr>
              <a:t>.</a:t>
            </a:r>
          </a:p>
          <a:p>
            <a:pPr lvl="0"/>
            <a:r>
              <a:rPr lang="en-GB" sz="2000" dirty="0" smtClean="0">
                <a:latin typeface="Times New Roman" pitchFamily="18" charset="0"/>
                <a:cs typeface="Times New Roman" pitchFamily="18" charset="0"/>
              </a:rPr>
              <a:t>Choose and analyse three of the algorithms as in the number 2 above.</a:t>
            </a:r>
          </a:p>
          <a:p>
            <a:pPr lvl="0"/>
            <a:r>
              <a:rPr lang="en-GB" sz="2000" dirty="0" smtClean="0">
                <a:latin typeface="Times New Roman" pitchFamily="18" charset="0"/>
                <a:cs typeface="Times New Roman" pitchFamily="18" charset="0"/>
              </a:rPr>
              <a:t>Run simulation of the three PC algorithms.</a:t>
            </a:r>
          </a:p>
          <a:p>
            <a:pPr lvl="0"/>
            <a:r>
              <a:rPr lang="en-GB" sz="2000" dirty="0" smtClean="0">
                <a:latin typeface="Times New Roman" pitchFamily="18" charset="0"/>
                <a:cs typeface="Times New Roman" pitchFamily="18" charset="0"/>
              </a:rPr>
              <a:t>Analyse data in terms of performance metrics</a:t>
            </a:r>
          </a:p>
          <a:p>
            <a:pPr lvl="0"/>
            <a:r>
              <a:rPr lang="en-GB" sz="2000" dirty="0" smtClean="0">
                <a:latin typeface="Times New Roman" pitchFamily="18" charset="0"/>
                <a:cs typeface="Times New Roman" pitchFamily="18" charset="0"/>
              </a:rPr>
              <a:t>Carry out comparative analysis on the three algorithms on basis of their speed of convergence.</a:t>
            </a:r>
          </a:p>
          <a:p>
            <a:pPr lvl="0"/>
            <a:r>
              <a:rPr lang="en-GB" sz="2000" dirty="0" smtClean="0">
                <a:latin typeface="Times New Roman" pitchFamily="18" charset="0"/>
                <a:cs typeface="Times New Roman" pitchFamily="18" charset="0"/>
              </a:rPr>
              <a:t>Collation, compilation and submission of the thesis.</a:t>
            </a:r>
          </a:p>
          <a:p>
            <a:pPr>
              <a:buNone/>
            </a:pPr>
            <a:endParaRPr lang="en-GB"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928802"/>
            <a:ext cx="8229600" cy="1143000"/>
          </a:xfrm>
        </p:spPr>
        <p:txBody>
          <a:bodyPr/>
          <a:lstStyle/>
          <a:p>
            <a:pPr algn="ctr"/>
            <a:r>
              <a:rPr lang="en-GB" dirty="0" smtClean="0"/>
              <a:t> literature review</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smtClean="0"/>
              <a:t>UMTS</a:t>
            </a:r>
            <a:r>
              <a:rPr lang="en-GB" dirty="0" smtClean="0"/>
              <a:t> ARCHITECTURE</a:t>
            </a:r>
            <a:endParaRPr lang="en-GB" dirty="0"/>
          </a:p>
        </p:txBody>
      </p:sp>
      <p:pic>
        <p:nvPicPr>
          <p:cNvPr id="6" name="Content Placeholder 3"/>
          <p:cNvPicPr>
            <a:picLocks/>
          </p:cNvPicPr>
          <p:nvPr/>
        </p:nvPicPr>
        <p:blipFill>
          <a:blip r:embed="rId2" cstate="print"/>
          <a:srcRect l="47421" t="40909" r="19966" b="17613"/>
          <a:stretch>
            <a:fillRect/>
          </a:stretch>
        </p:blipFill>
        <p:spPr bwMode="auto">
          <a:xfrm>
            <a:off x="857224" y="2357430"/>
            <a:ext cx="7500990" cy="35719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smtClean="0"/>
              <a:t>UMTS</a:t>
            </a:r>
            <a:r>
              <a:rPr lang="en-GB" dirty="0" smtClean="0"/>
              <a:t> network</a:t>
            </a:r>
            <a:endParaRPr lang="en-GB" dirty="0"/>
          </a:p>
        </p:txBody>
      </p:sp>
      <p:sp>
        <p:nvSpPr>
          <p:cNvPr id="3" name="Content Placeholder 2"/>
          <p:cNvSpPr>
            <a:spLocks noGrp="1"/>
          </p:cNvSpPr>
          <p:nvPr>
            <p:ph idx="1"/>
          </p:nvPr>
        </p:nvSpPr>
        <p:spPr/>
        <p:txBody>
          <a:bodyPr/>
          <a:lstStyle/>
          <a:p>
            <a:pPr>
              <a:buNone/>
            </a:pPr>
            <a:r>
              <a:rPr lang="en-GB" sz="2400" dirty="0" smtClean="0"/>
              <a:t>A </a:t>
            </a:r>
            <a:r>
              <a:rPr lang="en-GB" sz="2400" dirty="0" err="1" smtClean="0"/>
              <a:t>UMTS</a:t>
            </a:r>
            <a:r>
              <a:rPr lang="en-GB" sz="2400" dirty="0" smtClean="0"/>
              <a:t> network consist of three interacting domains;</a:t>
            </a:r>
            <a:r>
              <a:rPr lang="en-GB" dirty="0" smtClean="0"/>
              <a:t> </a:t>
            </a:r>
            <a:endParaRPr lang="en-GB" dirty="0" smtClean="0"/>
          </a:p>
          <a:p>
            <a:r>
              <a:rPr lang="en-GB" dirty="0" smtClean="0"/>
              <a:t>Core </a:t>
            </a:r>
            <a:r>
              <a:rPr lang="en-GB" dirty="0" smtClean="0"/>
              <a:t>Network (</a:t>
            </a:r>
            <a:r>
              <a:rPr lang="en-GB" dirty="0" err="1" smtClean="0"/>
              <a:t>CN</a:t>
            </a:r>
            <a:r>
              <a:rPr lang="en-GB" dirty="0" smtClean="0"/>
              <a:t>). </a:t>
            </a:r>
          </a:p>
          <a:p>
            <a:pPr>
              <a:buNone/>
            </a:pPr>
            <a:endParaRPr lang="en-GB" dirty="0" smtClean="0"/>
          </a:p>
          <a:p>
            <a:r>
              <a:rPr lang="en-GB" dirty="0" err="1" smtClean="0"/>
              <a:t>UMTS</a:t>
            </a:r>
            <a:r>
              <a:rPr lang="en-GB" dirty="0" smtClean="0"/>
              <a:t> </a:t>
            </a:r>
            <a:r>
              <a:rPr lang="en-GB" dirty="0" smtClean="0"/>
              <a:t>Terrestrial Radio Access Network (</a:t>
            </a:r>
            <a:r>
              <a:rPr lang="en-GB" dirty="0" err="1" smtClean="0"/>
              <a:t>UTRAN</a:t>
            </a:r>
            <a:r>
              <a:rPr lang="en-GB" dirty="0" smtClean="0"/>
              <a:t>)</a:t>
            </a:r>
          </a:p>
          <a:p>
            <a:pPr>
              <a:buNone/>
            </a:pPr>
            <a:endParaRPr lang="en-GB" dirty="0" smtClean="0"/>
          </a:p>
          <a:p>
            <a:r>
              <a:rPr lang="en-GB" dirty="0" smtClean="0"/>
              <a:t> User Equipment (</a:t>
            </a:r>
            <a:r>
              <a:rPr lang="en-GB" dirty="0" err="1" smtClean="0"/>
              <a:t>UE</a:t>
            </a:r>
            <a:r>
              <a:rPr lang="en-GB" dirty="0" smtClean="0"/>
              <a:t>)</a:t>
            </a:r>
            <a:endParaRPr lang="en-GB"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847088"/>
          </a:xfrm>
        </p:spPr>
        <p:txBody>
          <a:bodyPr>
            <a:normAutofit fontScale="90000"/>
          </a:bodyPr>
          <a:lstStyle/>
          <a:p>
            <a:pPr algn="ctr"/>
            <a:r>
              <a:rPr lang="en-GB" dirty="0" smtClean="0"/>
              <a:t> </a:t>
            </a:r>
            <a:r>
              <a:rPr lang="en-GB" sz="2700" dirty="0" smtClean="0">
                <a:solidFill>
                  <a:schemeClr val="accent1">
                    <a:lumMod val="75000"/>
                  </a:schemeClr>
                </a:solidFill>
                <a:latin typeface="Arial Black" pitchFamily="34" charset="0"/>
              </a:rPr>
              <a:t>COMPARATIVE ANALYSIS OF DISTRIBUTED POWER CONTROL ALGORITHMS </a:t>
            </a:r>
            <a:r>
              <a:rPr lang="en-GB" sz="2700" dirty="0" err="1" smtClean="0">
                <a:solidFill>
                  <a:schemeClr val="accent1">
                    <a:lumMod val="75000"/>
                  </a:schemeClr>
                </a:solidFill>
                <a:latin typeface="Arial Black" pitchFamily="34" charset="0"/>
              </a:rPr>
              <a:t>IN</a:t>
            </a:r>
            <a:r>
              <a:rPr lang="en-GB" sz="2700" dirty="0" smtClean="0">
                <a:solidFill>
                  <a:schemeClr val="accent1">
                    <a:lumMod val="75000"/>
                  </a:schemeClr>
                </a:solidFill>
                <a:latin typeface="Arial Black" pitchFamily="34" charset="0"/>
              </a:rPr>
              <a:t> CELLULAR SYSTEMS</a:t>
            </a:r>
            <a:br>
              <a:rPr lang="en-GB" sz="2700" dirty="0" smtClean="0">
                <a:solidFill>
                  <a:schemeClr val="accent1">
                    <a:lumMod val="75000"/>
                  </a:schemeClr>
                </a:solidFill>
                <a:latin typeface="Arial Black" pitchFamily="34" charset="0"/>
              </a:rPr>
            </a:br>
            <a:endParaRPr lang="en-GB" sz="2700" dirty="0">
              <a:solidFill>
                <a:schemeClr val="accent1">
                  <a:lumMod val="75000"/>
                </a:schemeClr>
              </a:solidFill>
              <a:latin typeface="Arial Black" pitchFamily="34" charset="0"/>
            </a:endParaRPr>
          </a:p>
        </p:txBody>
      </p:sp>
      <p:sp>
        <p:nvSpPr>
          <p:cNvPr id="3" name="Content Placeholder 2"/>
          <p:cNvSpPr>
            <a:spLocks noGrp="1"/>
          </p:cNvSpPr>
          <p:nvPr>
            <p:ph idx="1"/>
          </p:nvPr>
        </p:nvSpPr>
        <p:spPr/>
        <p:txBody>
          <a:bodyPr>
            <a:normAutofit/>
          </a:bodyPr>
          <a:lstStyle/>
          <a:p>
            <a:pPr algn="ctr">
              <a:buNone/>
            </a:pPr>
            <a:r>
              <a:rPr lang="en-GB" sz="2400" dirty="0" smtClean="0">
                <a:solidFill>
                  <a:schemeClr val="tx1">
                    <a:lumMod val="85000"/>
                    <a:lumOff val="15000"/>
                  </a:schemeClr>
                </a:solidFill>
                <a:latin typeface="Aharoni" pitchFamily="2" charset="-79"/>
                <a:cs typeface="Aharoni" pitchFamily="2" charset="-79"/>
              </a:rPr>
              <a:t>A SEMINAR PRESENTED </a:t>
            </a:r>
            <a:r>
              <a:rPr lang="en-GB" sz="2400" dirty="0" err="1" smtClean="0">
                <a:solidFill>
                  <a:schemeClr val="tx1">
                    <a:lumMod val="85000"/>
                    <a:lumOff val="15000"/>
                  </a:schemeClr>
                </a:solidFill>
                <a:latin typeface="Aharoni" pitchFamily="2" charset="-79"/>
                <a:cs typeface="Aharoni" pitchFamily="2" charset="-79"/>
              </a:rPr>
              <a:t>IN</a:t>
            </a:r>
            <a:r>
              <a:rPr lang="en-GB" sz="2400" dirty="0" smtClean="0">
                <a:solidFill>
                  <a:schemeClr val="tx1">
                    <a:lumMod val="85000"/>
                    <a:lumOff val="15000"/>
                  </a:schemeClr>
                </a:solidFill>
                <a:latin typeface="Aharoni" pitchFamily="2" charset="-79"/>
                <a:cs typeface="Aharoni" pitchFamily="2" charset="-79"/>
              </a:rPr>
              <a:t> PARTIAL FULFILMENT FOR THE AWARD OF MASTERS </a:t>
            </a:r>
            <a:r>
              <a:rPr lang="en-GB" sz="2400" dirty="0" err="1" smtClean="0">
                <a:solidFill>
                  <a:schemeClr val="tx1">
                    <a:lumMod val="85000"/>
                    <a:lumOff val="15000"/>
                  </a:schemeClr>
                </a:solidFill>
                <a:latin typeface="Aharoni" pitchFamily="2" charset="-79"/>
                <a:cs typeface="Aharoni" pitchFamily="2" charset="-79"/>
              </a:rPr>
              <a:t>IN</a:t>
            </a:r>
            <a:r>
              <a:rPr lang="en-GB" sz="2400" dirty="0" smtClean="0">
                <a:solidFill>
                  <a:schemeClr val="tx1">
                    <a:lumMod val="85000"/>
                    <a:lumOff val="15000"/>
                  </a:schemeClr>
                </a:solidFill>
                <a:latin typeface="Aharoni" pitchFamily="2" charset="-79"/>
                <a:cs typeface="Aharoni" pitchFamily="2" charset="-79"/>
              </a:rPr>
              <a:t> ENGINEERING DEGREE (COMMUNICATION)</a:t>
            </a:r>
          </a:p>
          <a:p>
            <a:pPr>
              <a:buNone/>
            </a:pPr>
            <a:endParaRPr lang="en-GB" sz="2400" dirty="0" smtClean="0"/>
          </a:p>
          <a:p>
            <a:pPr algn="ctr">
              <a:buNone/>
            </a:pPr>
            <a:r>
              <a:rPr lang="en-GB" sz="2400" b="1" dirty="0" err="1" smtClean="0">
                <a:latin typeface="Times New Roman" pitchFamily="18" charset="0"/>
                <a:cs typeface="Times New Roman" pitchFamily="18" charset="0"/>
              </a:rPr>
              <a:t>NWACHUKWU</a:t>
            </a:r>
            <a:r>
              <a:rPr lang="en-GB" sz="2400" b="1" dirty="0" smtClean="0">
                <a:latin typeface="Times New Roman" pitchFamily="18" charset="0"/>
                <a:cs typeface="Times New Roman" pitchFamily="18" charset="0"/>
              </a:rPr>
              <a:t> NANCY </a:t>
            </a:r>
            <a:r>
              <a:rPr lang="en-GB" sz="2400" b="1" dirty="0" err="1" smtClean="0">
                <a:latin typeface="Times New Roman" pitchFamily="18" charset="0"/>
                <a:cs typeface="Times New Roman" pitchFamily="18" charset="0"/>
              </a:rPr>
              <a:t>NWAKAURU</a:t>
            </a:r>
            <a:endParaRPr lang="en-GB" sz="2400" b="1" dirty="0" smtClean="0">
              <a:latin typeface="Times New Roman" pitchFamily="18" charset="0"/>
              <a:cs typeface="Times New Roman" pitchFamily="18" charset="0"/>
            </a:endParaRPr>
          </a:p>
          <a:p>
            <a:pPr algn="ctr">
              <a:buNone/>
            </a:pPr>
            <a:r>
              <a:rPr lang="en-GB" sz="2400" b="1" dirty="0" smtClean="0">
                <a:latin typeface="Times New Roman" pitchFamily="18" charset="0"/>
                <a:cs typeface="Times New Roman" pitchFamily="18" charset="0"/>
              </a:rPr>
              <a:t>PG/</a:t>
            </a:r>
            <a:r>
              <a:rPr lang="en-GB" sz="2400" b="1" dirty="0" err="1" smtClean="0">
                <a:latin typeface="Times New Roman" pitchFamily="18" charset="0"/>
                <a:cs typeface="Times New Roman" pitchFamily="18" charset="0"/>
              </a:rPr>
              <a:t>MENG</a:t>
            </a:r>
            <a:r>
              <a:rPr lang="en-GB" sz="2400" b="1" dirty="0" smtClean="0">
                <a:latin typeface="Times New Roman" pitchFamily="18" charset="0"/>
                <a:cs typeface="Times New Roman" pitchFamily="18" charset="0"/>
              </a:rPr>
              <a:t>/13/66697</a:t>
            </a:r>
          </a:p>
          <a:p>
            <a:pPr>
              <a:buNone/>
            </a:pPr>
            <a:endParaRPr lang="en-GB" sz="2400" dirty="0" smtClean="0"/>
          </a:p>
          <a:p>
            <a:pPr algn="ctr">
              <a:buNone/>
            </a:pPr>
            <a:r>
              <a:rPr lang="en-GB" sz="2400" dirty="0" smtClean="0">
                <a:solidFill>
                  <a:schemeClr val="tx1">
                    <a:lumMod val="85000"/>
                    <a:lumOff val="15000"/>
                  </a:schemeClr>
                </a:solidFill>
                <a:latin typeface="Arial Black" pitchFamily="34" charset="0"/>
              </a:rPr>
              <a:t>SUPERVISOR</a:t>
            </a:r>
          </a:p>
          <a:p>
            <a:pPr algn="ctr">
              <a:buNone/>
            </a:pPr>
            <a:r>
              <a:rPr lang="en-GB" sz="2400" dirty="0" smtClean="0">
                <a:solidFill>
                  <a:schemeClr val="tx1">
                    <a:lumMod val="85000"/>
                    <a:lumOff val="15000"/>
                  </a:schemeClr>
                </a:solidFill>
                <a:latin typeface="Arial Black" pitchFamily="34" charset="0"/>
              </a:rPr>
              <a:t>PROF. </a:t>
            </a:r>
            <a:r>
              <a:rPr lang="en-GB" sz="2400" dirty="0" err="1" smtClean="0">
                <a:solidFill>
                  <a:schemeClr val="tx1">
                    <a:lumMod val="85000"/>
                    <a:lumOff val="15000"/>
                  </a:schemeClr>
                </a:solidFill>
                <a:latin typeface="Arial Black" pitchFamily="34" charset="0"/>
              </a:rPr>
              <a:t>COSMAS</a:t>
            </a:r>
            <a:r>
              <a:rPr lang="en-GB" sz="2400" dirty="0" smtClean="0">
                <a:solidFill>
                  <a:schemeClr val="tx1">
                    <a:lumMod val="85000"/>
                    <a:lumOff val="15000"/>
                  </a:schemeClr>
                </a:solidFill>
                <a:latin typeface="Arial Black" pitchFamily="34" charset="0"/>
              </a:rPr>
              <a:t> I. </a:t>
            </a:r>
            <a:r>
              <a:rPr lang="en-GB" sz="2400" dirty="0" err="1" smtClean="0">
                <a:solidFill>
                  <a:schemeClr val="tx1">
                    <a:lumMod val="85000"/>
                    <a:lumOff val="15000"/>
                  </a:schemeClr>
                </a:solidFill>
                <a:latin typeface="Arial Black" pitchFamily="34" charset="0"/>
              </a:rPr>
              <a:t>ANIH</a:t>
            </a:r>
            <a:endParaRPr lang="en-GB" sz="2400" dirty="0" smtClean="0">
              <a:solidFill>
                <a:schemeClr val="tx1">
                  <a:lumMod val="85000"/>
                  <a:lumOff val="15000"/>
                </a:schemeClr>
              </a:solidFill>
              <a:latin typeface="Arial Black" pitchFamily="34" charset="0"/>
            </a:endParaRPr>
          </a:p>
          <a:p>
            <a:pPr>
              <a:buNone/>
            </a:pPr>
            <a:endParaRPr lang="en-GB"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14313"/>
            <a:ext cx="8229600" cy="1214437"/>
          </a:xfrm>
        </p:spPr>
        <p:txBody>
          <a:bodyPr>
            <a:normAutofit fontScale="90000"/>
          </a:bodyPr>
          <a:lstStyle/>
          <a:p>
            <a:pPr algn="ctr"/>
            <a:r>
              <a:rPr lang="en-GB" b="1" dirty="0" smtClean="0"/>
              <a:t>              </a:t>
            </a:r>
            <a:br>
              <a:rPr lang="en-GB" b="1" dirty="0" smtClean="0"/>
            </a:br>
            <a:r>
              <a:rPr lang="en-GB" b="1" dirty="0" smtClean="0"/>
              <a:t/>
            </a:r>
            <a:br>
              <a:rPr lang="en-GB" b="1" dirty="0" smtClean="0"/>
            </a:br>
            <a:r>
              <a:rPr lang="en-GB" b="1" dirty="0" smtClean="0"/>
              <a:t/>
            </a:r>
            <a:br>
              <a:rPr lang="en-GB" b="1" dirty="0" smtClean="0"/>
            </a:br>
            <a:r>
              <a:rPr lang="en-GB" b="1" dirty="0" smtClean="0"/>
              <a:t/>
            </a:r>
            <a:br>
              <a:rPr lang="en-GB" b="1" dirty="0" smtClean="0"/>
            </a:br>
            <a:r>
              <a:rPr lang="en-GB" b="1" dirty="0" smtClean="0"/>
              <a:t/>
            </a:r>
            <a:br>
              <a:rPr lang="en-GB" b="1" dirty="0" smtClean="0"/>
            </a:br>
            <a:r>
              <a:rPr lang="en-GB" b="1" dirty="0" smtClean="0"/>
              <a:t> </a:t>
            </a:r>
            <a:br>
              <a:rPr lang="en-GB" b="1" dirty="0" smtClean="0"/>
            </a:br>
            <a:r>
              <a:rPr lang="en-GB" b="1" dirty="0" smtClean="0"/>
              <a:t/>
            </a:r>
            <a:br>
              <a:rPr lang="en-GB" b="1" dirty="0" smtClean="0"/>
            </a:br>
            <a:r>
              <a:rPr lang="en-GB" b="1" dirty="0" smtClean="0"/>
              <a:t/>
            </a:r>
            <a:br>
              <a:rPr lang="en-GB" b="1" dirty="0" smtClean="0"/>
            </a:br>
            <a:r>
              <a:rPr lang="en-GB" b="1" dirty="0" smtClean="0"/>
              <a:t/>
            </a:r>
            <a:br>
              <a:rPr lang="en-GB" b="1" dirty="0" smtClean="0"/>
            </a:br>
            <a:r>
              <a:rPr lang="en-GB" b="1" dirty="0" smtClean="0"/>
              <a:t/>
            </a:r>
            <a:br>
              <a:rPr lang="en-GB" b="1" dirty="0" smtClean="0"/>
            </a:br>
            <a:r>
              <a:rPr lang="en-GB" b="1" dirty="0" smtClean="0"/>
              <a:t/>
            </a:r>
            <a:br>
              <a:rPr lang="en-GB" b="1" dirty="0" smtClean="0"/>
            </a:br>
            <a:r>
              <a:rPr lang="en-GB" b="1" dirty="0" smtClean="0"/>
              <a:t/>
            </a:r>
            <a:br>
              <a:rPr lang="en-GB" b="1" dirty="0" smtClean="0"/>
            </a:br>
            <a:r>
              <a:rPr lang="en-GB" sz="3100" b="1" dirty="0" smtClean="0"/>
              <a:t>ABSTRACT</a:t>
            </a:r>
            <a:r>
              <a:rPr lang="en-GB" dirty="0" smtClean="0"/>
              <a:t/>
            </a:r>
            <a:br>
              <a:rPr lang="en-GB" dirty="0" smtClean="0"/>
            </a:br>
            <a:endParaRPr lang="en-GB" dirty="0"/>
          </a:p>
        </p:txBody>
      </p:sp>
      <p:sp>
        <p:nvSpPr>
          <p:cNvPr id="6" name="Content Placeholder 5"/>
          <p:cNvSpPr>
            <a:spLocks noGrp="1"/>
          </p:cNvSpPr>
          <p:nvPr>
            <p:ph idx="4294967295"/>
          </p:nvPr>
        </p:nvSpPr>
        <p:spPr>
          <a:xfrm>
            <a:off x="0" y="1428750"/>
            <a:ext cx="8229600" cy="4895850"/>
          </a:xfrm>
        </p:spPr>
        <p:txBody>
          <a:bodyPr>
            <a:normAutofit fontScale="77500" lnSpcReduction="20000"/>
          </a:bodyPr>
          <a:lstStyle/>
          <a:p>
            <a:pPr algn="just">
              <a:buNone/>
            </a:pPr>
            <a:r>
              <a:rPr lang="en-GB" dirty="0" smtClean="0">
                <a:latin typeface="Times New Roman" pitchFamily="18" charset="0"/>
                <a:cs typeface="Times New Roman" pitchFamily="18" charset="0"/>
              </a:rPr>
              <a:t>      Wireless Communication is one of the most active areas of technological development of our time. It covers a very wide array of applications, leading to an ever growing demand on the limited radio resources with the influx of mobile phone users. Consequently, the need for efficient management of the limited radio resource has become imperatively a global issue. The complexity of the cellular system and the variation in the propagation channel contribute to different interference level, resulting in the degradation of the system capacity. Transmit power otherwise known Power Control is an efficient radio resource management technique to mitigate both adjacent and co channel interference under fading condition, suppresses the Near – Far problem, enhances the battery life and the system capacity. In the light of this, different power control algorithms have been proposed by different authors but the choice of an appropriate power control algorithm is of great importance, as it should aim at improving the quality of service (</a:t>
            </a:r>
            <a:r>
              <a:rPr lang="en-GB" dirty="0" err="1" smtClean="0">
                <a:latin typeface="Times New Roman" pitchFamily="18" charset="0"/>
                <a:cs typeface="Times New Roman" pitchFamily="18" charset="0"/>
              </a:rPr>
              <a:t>QOS</a:t>
            </a:r>
            <a:r>
              <a:rPr lang="en-GB" dirty="0" smtClean="0">
                <a:latin typeface="Times New Roman" pitchFamily="18" charset="0"/>
                <a:cs typeface="Times New Roman" pitchFamily="18" charset="0"/>
              </a:rPr>
              <a:t>) to all the users and increasing the efficiency of the system. In this work, comparative analyses would be carried out on three promising distributed power control algorithms through simulation on the basis of performance metrics like speed of convergence.</a:t>
            </a:r>
          </a:p>
          <a:p>
            <a:pPr algn="just">
              <a:buNone/>
            </a:pPr>
            <a:r>
              <a:rPr lang="en-GB" dirty="0" smtClean="0"/>
              <a:t> </a:t>
            </a:r>
          </a:p>
          <a:p>
            <a:pPr algn="just"/>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214446"/>
          </a:xfrm>
        </p:spPr>
        <p:txBody>
          <a:bodyPr>
            <a:normAutofit fontScale="90000"/>
          </a:bodyPr>
          <a:lstStyle/>
          <a:p>
            <a:pPr algn="ctr"/>
            <a:r>
              <a:rPr lang="en-GB" sz="4000" b="1" dirty="0" smtClean="0"/>
              <a:t>INTRODUCTION</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sz="2400" dirty="0" smtClean="0">
                <a:latin typeface="Times New Roman" pitchFamily="18" charset="0"/>
                <a:cs typeface="Times New Roman" pitchFamily="18" charset="0"/>
              </a:rPr>
              <a:t>In wireless system, the need for cellular communication became apparent as a result of the mobility of the users.</a:t>
            </a:r>
          </a:p>
          <a:p>
            <a:pPr>
              <a:buNone/>
            </a:pPr>
            <a:endParaRPr lang="en-GB" sz="2400" dirty="0" smtClean="0">
              <a:latin typeface="Times New Roman" pitchFamily="18" charset="0"/>
              <a:cs typeface="Times New Roman" pitchFamily="18" charset="0"/>
            </a:endParaRPr>
          </a:p>
          <a:p>
            <a:r>
              <a:rPr lang="en-GB" sz="2400" dirty="0" smtClean="0"/>
              <a:t> This wireless communication networks provides communication between the User Equipment and the Base Station via radio channels </a:t>
            </a:r>
          </a:p>
          <a:p>
            <a:endParaRPr lang="en-GB" sz="2400" dirty="0" smtClean="0">
              <a:latin typeface="Times New Roman" pitchFamily="18" charset="0"/>
              <a:cs typeface="Times New Roman" pitchFamily="18" charset="0"/>
            </a:endParaRPr>
          </a:p>
          <a:p>
            <a:r>
              <a:rPr lang="en-GB" sz="2400" dirty="0" smtClean="0"/>
              <a:t>The concept of cellular communication involves dividing the coverage area into small regions called cells</a:t>
            </a:r>
            <a:endParaRPr lang="en-GB"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lstStyle/>
          <a:p>
            <a:r>
              <a:rPr lang="en-GB" dirty="0" smtClean="0"/>
              <a:t>This cell size changes with time and is dependent on the traffic the area to be covered.</a:t>
            </a:r>
          </a:p>
          <a:p>
            <a:endParaRPr lang="en-GB" dirty="0" smtClean="0"/>
          </a:p>
          <a:p>
            <a:r>
              <a:rPr lang="en-GB" sz="2400" dirty="0" smtClean="0">
                <a:latin typeface="Times New Roman" pitchFamily="18" charset="0"/>
                <a:cs typeface="Times New Roman" pitchFamily="18" charset="0"/>
              </a:rPr>
              <a:t>The spectrum allocated for a cellular network is limited and to manage this scarce resource, one could apply some cell techniques like; Frequency reuse, cell splitting.</a:t>
            </a:r>
          </a:p>
          <a:p>
            <a:pPr>
              <a:buNone/>
            </a:pPr>
            <a:endParaRPr lang="en-GB" sz="2400" dirty="0" smtClean="0">
              <a:latin typeface="Times New Roman" pitchFamily="18" charset="0"/>
              <a:cs typeface="Times New Roman" pitchFamily="18" charset="0"/>
            </a:endParaRPr>
          </a:p>
          <a:p>
            <a:r>
              <a:rPr lang="en-GB" sz="2400" dirty="0" smtClean="0"/>
              <a:t>There has being rapid growth in   the number of wireless communication users</a:t>
            </a:r>
          </a:p>
          <a:p>
            <a:pPr>
              <a:buNone/>
            </a:pPr>
            <a:endParaRPr lang="en-GB" sz="2400" dirty="0" smtClean="0"/>
          </a:p>
          <a:p>
            <a:r>
              <a:rPr lang="en-GB" sz="2400" dirty="0" smtClean="0"/>
              <a:t>This has lead to tremendous technological advancement and evolution of the cellular systems</a:t>
            </a:r>
            <a:endParaRPr lang="en-GB"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824558"/>
          </a:xfrm>
        </p:spPr>
        <p:txBody>
          <a:bodyPr/>
          <a:lstStyle/>
          <a:p>
            <a:r>
              <a:rPr lang="en-GB" dirty="0" smtClean="0"/>
              <a:t>EVOLUTION OF </a:t>
            </a:r>
            <a:r>
              <a:rPr lang="en-GB" dirty="0" err="1" smtClean="0"/>
              <a:t>3G</a:t>
            </a:r>
            <a:endParaRPr lang="en-GB" dirty="0" smtClean="0"/>
          </a:p>
          <a:p>
            <a:pPr marL="514350" indent="-514350">
              <a:buNone/>
            </a:pPr>
            <a:r>
              <a:rPr lang="en-GB" dirty="0" smtClean="0"/>
              <a:t>        1. First Generation (</a:t>
            </a:r>
            <a:r>
              <a:rPr lang="en-GB" dirty="0" err="1" smtClean="0"/>
              <a:t>1G</a:t>
            </a:r>
            <a:r>
              <a:rPr lang="en-GB" dirty="0" smtClean="0"/>
              <a:t>)</a:t>
            </a:r>
          </a:p>
          <a:p>
            <a:pPr marL="514350" indent="-514350">
              <a:buNone/>
            </a:pPr>
            <a:r>
              <a:rPr lang="en-GB" dirty="0" smtClean="0"/>
              <a:t> 	  2. Second Generation (</a:t>
            </a:r>
            <a:r>
              <a:rPr lang="en-GB" dirty="0" err="1" smtClean="0"/>
              <a:t>2G</a:t>
            </a:r>
            <a:r>
              <a:rPr lang="en-GB" dirty="0" smtClean="0"/>
              <a:t>)</a:t>
            </a:r>
          </a:p>
          <a:p>
            <a:pPr marL="514350" indent="-514350">
              <a:buNone/>
            </a:pPr>
            <a:r>
              <a:rPr lang="en-GB" dirty="0" smtClean="0"/>
              <a:t>         3. Third Generation (</a:t>
            </a:r>
            <a:r>
              <a:rPr lang="en-GB" dirty="0" err="1" smtClean="0"/>
              <a:t>3G</a:t>
            </a:r>
            <a:r>
              <a:rPr lang="en-GB" dirty="0" smtClean="0"/>
              <a:t>)</a:t>
            </a:r>
          </a:p>
          <a:p>
            <a:endParaRPr lang="en-GB" dirty="0" smtClean="0"/>
          </a:p>
          <a:p>
            <a:r>
              <a:rPr lang="en-GB" dirty="0" smtClean="0"/>
              <a:t>The </a:t>
            </a:r>
            <a:r>
              <a:rPr lang="en-GB" dirty="0" err="1" smtClean="0"/>
              <a:t>3G</a:t>
            </a:r>
            <a:r>
              <a:rPr lang="en-GB" dirty="0" smtClean="0"/>
              <a:t> technology ran two separate networks concurrently with help of the </a:t>
            </a:r>
            <a:r>
              <a:rPr lang="en-GB" dirty="0" err="1" smtClean="0"/>
              <a:t>UMTS</a:t>
            </a:r>
            <a:r>
              <a:rPr lang="en-GB" dirty="0" smtClean="0"/>
              <a:t> </a:t>
            </a:r>
            <a:r>
              <a:rPr lang="en-GB" dirty="0" err="1" smtClean="0"/>
              <a:t>Terrestial</a:t>
            </a:r>
            <a:r>
              <a:rPr lang="en-GB" dirty="0" smtClean="0"/>
              <a:t> Radio Access Network (</a:t>
            </a:r>
            <a:r>
              <a:rPr lang="en-GB" dirty="0" err="1" smtClean="0"/>
              <a:t>UTRAN</a:t>
            </a:r>
            <a:r>
              <a:rPr lang="en-GB" dirty="0" smtClean="0"/>
              <a:t>)</a:t>
            </a:r>
          </a:p>
          <a:p>
            <a:pPr>
              <a:buNone/>
            </a:pPr>
            <a:endParaRPr lang="en-GB" dirty="0" smtClean="0"/>
          </a:p>
          <a:p>
            <a:r>
              <a:rPr lang="en-GB" sz="2400" dirty="0" smtClean="0">
                <a:latin typeface="Times New Roman" pitchFamily="18" charset="0"/>
                <a:cs typeface="Times New Roman" pitchFamily="18" charset="0"/>
              </a:rPr>
              <a:t>MULTIPLE ACCESS TECHNIQUE</a:t>
            </a:r>
          </a:p>
          <a:p>
            <a:pPr>
              <a:buNone/>
            </a:pP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3G</a:t>
            </a:r>
            <a:r>
              <a:rPr lang="en-GB" sz="2400" dirty="0" smtClean="0">
                <a:latin typeface="Times New Roman" pitchFamily="18" charset="0"/>
                <a:cs typeface="Times New Roman" pitchFamily="18" charset="0"/>
              </a:rPr>
              <a:t> employs Code Division Multiple Access.(CDMA)</a:t>
            </a:r>
            <a:endParaRPr lang="en-GB"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29600" cy="4389120"/>
          </a:xfrm>
        </p:spPr>
        <p:txBody>
          <a:bodyPr/>
          <a:lstStyle/>
          <a:p>
            <a:pPr algn="ctr">
              <a:buNone/>
            </a:pPr>
            <a:endParaRPr lang="en-GB" sz="4400" dirty="0" smtClean="0"/>
          </a:p>
          <a:p>
            <a:pPr algn="ctr">
              <a:buNone/>
            </a:pPr>
            <a:r>
              <a:rPr lang="en-GB" sz="4400" dirty="0" err="1" smtClean="0"/>
              <a:t>UMTS</a:t>
            </a:r>
            <a:endParaRPr lang="en-GB" sz="4400" i="1" dirty="0" smtClean="0"/>
          </a:p>
          <a:p>
            <a:pPr>
              <a:buNone/>
            </a:pPr>
            <a:endParaRPr lang="en-GB" i="1" dirty="0" smtClean="0"/>
          </a:p>
          <a:p>
            <a:pPr>
              <a:buNone/>
            </a:pPr>
            <a:r>
              <a:rPr lang="en-GB" i="1" dirty="0" smtClean="0"/>
              <a:t>Universal </a:t>
            </a:r>
            <a:r>
              <a:rPr lang="en-GB" i="1" dirty="0" smtClean="0"/>
              <a:t>Mobile Telecommunications System</a:t>
            </a:r>
            <a:r>
              <a:rPr lang="en-GB" dirty="0" smtClean="0"/>
              <a:t>, is a </a:t>
            </a:r>
            <a:r>
              <a:rPr lang="en-GB" dirty="0" err="1" smtClean="0"/>
              <a:t>3G</a:t>
            </a:r>
            <a:r>
              <a:rPr lang="en-GB" dirty="0" smtClean="0"/>
              <a:t> networking standard used </a:t>
            </a:r>
            <a:r>
              <a:rPr lang="en-GB" dirty="0" smtClean="0"/>
              <a:t>mainly as </a:t>
            </a:r>
            <a:r>
              <a:rPr lang="en-GB" dirty="0" smtClean="0"/>
              <a:t>an upgrade to existing </a:t>
            </a:r>
            <a:r>
              <a:rPr lang="en-GB" dirty="0" smtClean="0"/>
              <a:t>GSM.</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824558"/>
          </a:xfrm>
        </p:spPr>
        <p:txBody>
          <a:bodyPr/>
          <a:lstStyle/>
          <a:p>
            <a:r>
              <a:rPr lang="en-GB" dirty="0" smtClean="0">
                <a:latin typeface="Times New Roman" pitchFamily="18" charset="0"/>
                <a:cs typeface="Times New Roman" pitchFamily="18" charset="0"/>
              </a:rPr>
              <a:t>Services provided by </a:t>
            </a:r>
            <a:r>
              <a:rPr lang="en-GB" dirty="0" err="1" smtClean="0">
                <a:latin typeface="Times New Roman" pitchFamily="18" charset="0"/>
                <a:cs typeface="Times New Roman" pitchFamily="18" charset="0"/>
              </a:rPr>
              <a:t>3G</a:t>
            </a:r>
            <a:endParaRPr lang="en-GB" dirty="0" smtClean="0">
              <a:latin typeface="Times New Roman" pitchFamily="18" charset="0"/>
              <a:cs typeface="Times New Roman" pitchFamily="18" charset="0"/>
            </a:endParaRPr>
          </a:p>
          <a:p>
            <a:pPr>
              <a:buNone/>
            </a:pPr>
            <a:r>
              <a:rPr lang="en-GB" dirty="0" smtClean="0">
                <a:latin typeface="Times New Roman" pitchFamily="18" charset="0"/>
                <a:cs typeface="Times New Roman" pitchFamily="18" charset="0"/>
              </a:rPr>
              <a:t>     1. voice</a:t>
            </a:r>
          </a:p>
          <a:p>
            <a:pPr>
              <a:buNone/>
            </a:pPr>
            <a:r>
              <a:rPr lang="en-GB" dirty="0" smtClean="0">
                <a:latin typeface="Times New Roman" pitchFamily="18" charset="0"/>
                <a:cs typeface="Times New Roman" pitchFamily="18" charset="0"/>
              </a:rPr>
              <a:t>     2. broadband data</a:t>
            </a:r>
          </a:p>
          <a:p>
            <a:pPr>
              <a:buNone/>
            </a:pPr>
            <a:r>
              <a:rPr lang="en-GB" dirty="0" smtClean="0">
                <a:latin typeface="Times New Roman" pitchFamily="18" charset="0"/>
                <a:cs typeface="Times New Roman" pitchFamily="18" charset="0"/>
              </a:rPr>
              <a:t>     3. messaging</a:t>
            </a:r>
          </a:p>
          <a:p>
            <a:pPr>
              <a:buNone/>
            </a:pPr>
            <a:r>
              <a:rPr lang="en-GB" dirty="0" smtClean="0">
                <a:latin typeface="Times New Roman" pitchFamily="18" charset="0"/>
                <a:cs typeface="Times New Roman" pitchFamily="18" charset="0"/>
              </a:rPr>
              <a:t>      4. paging.</a:t>
            </a:r>
          </a:p>
          <a:p>
            <a:pPr>
              <a:buNone/>
            </a:pP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The provision of these services  has led to an increase in the number of users or capacity of the system. . </a:t>
            </a: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To improve the performance and capacity of the wireless network, there is a need for radio resource management.</a:t>
            </a:r>
          </a:p>
          <a:p>
            <a:endParaRPr lang="en-GB" dirty="0" smtClean="0">
              <a:latin typeface="Times New Roman" pitchFamily="18" charset="0"/>
              <a:cs typeface="Times New Roman" pitchFamily="18" charset="0"/>
            </a:endParaRPr>
          </a:p>
          <a:p>
            <a:endParaRPr lang="en-GB"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158" y="357166"/>
            <a:ext cx="8229600" cy="1143000"/>
          </a:xfrm>
        </p:spPr>
        <p:txBody>
          <a:bodyPr>
            <a:normAutofit/>
          </a:bodyPr>
          <a:lstStyle/>
          <a:p>
            <a:r>
              <a:rPr lang="en-GB" sz="3200" dirty="0" smtClean="0">
                <a:latin typeface="Times New Roman" pitchFamily="18" charset="0"/>
                <a:cs typeface="Times New Roman" pitchFamily="18" charset="0"/>
              </a:rPr>
              <a:t>What is Radio Resource </a:t>
            </a:r>
            <a:r>
              <a:rPr lang="en-GB" sz="3200" dirty="0" err="1" smtClean="0">
                <a:latin typeface="Times New Roman" pitchFamily="18" charset="0"/>
                <a:cs typeface="Times New Roman" pitchFamily="18" charset="0"/>
              </a:rPr>
              <a:t>Managemnt</a:t>
            </a:r>
            <a:r>
              <a:rPr lang="en-GB" sz="3200" dirty="0" smtClean="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en-GB" sz="2400" dirty="0" smtClean="0">
                <a:latin typeface="Times New Roman" pitchFamily="18" charset="0"/>
                <a:cs typeface="Times New Roman" pitchFamily="18" charset="0"/>
              </a:rPr>
              <a:t>Radio Resource Management is the system level control of co-channel interference and radio transmission characteristics in wireless communication systems</a:t>
            </a:r>
            <a:r>
              <a:rPr lang="en-GB" dirty="0" smtClean="0">
                <a:latin typeface="Times New Roman" pitchFamily="18" charset="0"/>
                <a:cs typeface="Times New Roman" pitchFamily="18" charset="0"/>
              </a:rPr>
              <a:t>.</a:t>
            </a:r>
          </a:p>
          <a:p>
            <a:endParaRPr lang="en-GB" dirty="0" smtClean="0">
              <a:latin typeface="Times New Roman" pitchFamily="18" charset="0"/>
              <a:cs typeface="Times New Roman" pitchFamily="18" charset="0"/>
            </a:endParaRPr>
          </a:p>
          <a:p>
            <a:r>
              <a:rPr lang="en-GB" b="1" dirty="0" smtClean="0"/>
              <a:t>Functions of Radio Resource Management</a:t>
            </a:r>
            <a:endParaRPr lang="en-GB" dirty="0" smtClean="0"/>
          </a:p>
          <a:p>
            <a:pPr>
              <a:buNone/>
            </a:pPr>
            <a:r>
              <a:rPr lang="en-GB" dirty="0" smtClean="0">
                <a:latin typeface="Times New Roman" pitchFamily="18" charset="0"/>
                <a:cs typeface="Times New Roman" pitchFamily="18" charset="0"/>
              </a:rPr>
              <a:t>      1. </a:t>
            </a:r>
            <a:r>
              <a:rPr lang="en-GB" dirty="0" smtClean="0"/>
              <a:t>Handoff control </a:t>
            </a:r>
          </a:p>
          <a:p>
            <a:pPr>
              <a:buNone/>
            </a:pPr>
            <a:r>
              <a:rPr lang="en-GB" dirty="0" smtClean="0"/>
              <a:t>      2. Power Control</a:t>
            </a:r>
          </a:p>
          <a:p>
            <a:pPr>
              <a:buNone/>
            </a:pPr>
            <a:r>
              <a:rPr lang="en-GB" dirty="0" smtClean="0"/>
              <a:t>      3. Call Admission control</a:t>
            </a:r>
          </a:p>
          <a:p>
            <a:pPr>
              <a:buNone/>
            </a:pPr>
            <a:r>
              <a:rPr lang="en-GB" dirty="0" smtClean="0"/>
              <a:t>      </a:t>
            </a:r>
            <a:r>
              <a:rPr lang="en-GB" dirty="0" err="1" smtClean="0"/>
              <a:t>4.Packet</a:t>
            </a:r>
            <a:r>
              <a:rPr lang="en-GB" dirty="0" smtClean="0"/>
              <a:t> scheduling control.</a:t>
            </a:r>
            <a:endParaRPr lang="en-GB"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512</TotalTime>
  <Words>929</Words>
  <Application>Microsoft Office PowerPoint</Application>
  <PresentationFormat>On-screen Show (4:3)</PresentationFormat>
  <Paragraphs>114</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University OF Nigeria, Nsukka </vt:lpstr>
      <vt:lpstr> COMPARATIVE ANALYSIS OF DISTRIBUTED POWER CONTROL ALGORITHMS IN CELLULAR SYSTEMS </vt:lpstr>
      <vt:lpstr>                           ABSTRACT </vt:lpstr>
      <vt:lpstr>INTRODUCTION </vt:lpstr>
      <vt:lpstr>Slide 5</vt:lpstr>
      <vt:lpstr>Slide 6</vt:lpstr>
      <vt:lpstr>Slide 7</vt:lpstr>
      <vt:lpstr>Slide 8</vt:lpstr>
      <vt:lpstr>What is Radio Resource Managemnt?</vt:lpstr>
      <vt:lpstr>power control</vt:lpstr>
      <vt:lpstr>IMPORTANCE OF POWER CONTROL  </vt:lpstr>
      <vt:lpstr>OBJECTIVE</vt:lpstr>
      <vt:lpstr>Problem Statement </vt:lpstr>
      <vt:lpstr>Methodology </vt:lpstr>
      <vt:lpstr> literature review</vt:lpstr>
      <vt:lpstr>UMTS ARCHITECTURE</vt:lpstr>
      <vt:lpstr>UMTS network</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NANCY</dc:creator>
  <cp:lastModifiedBy>NANCY</cp:lastModifiedBy>
  <cp:revision>43</cp:revision>
  <dcterms:created xsi:type="dcterms:W3CDTF">2015-09-20T19:42:32Z</dcterms:created>
  <dcterms:modified xsi:type="dcterms:W3CDTF">2015-09-21T14:38:51Z</dcterms:modified>
</cp:coreProperties>
</file>