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handoutMasterIdLst>
    <p:handoutMasterId r:id="rId19"/>
  </p:handout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photoAlbum layout="1pic"/>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477" autoAdjust="0"/>
  </p:normalViewPr>
  <p:slideViewPr>
    <p:cSldViewPr>
      <p:cViewPr varScale="1">
        <p:scale>
          <a:sx n="74" d="100"/>
          <a:sy n="74" d="100"/>
        </p:scale>
        <p:origin x="-110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842"/>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71BA23-C247-4A52-9788-E1CD23132A8D}" type="datetimeFigureOut">
              <a:rPr lang="en-US" smtClean="0"/>
              <a:t>7/7/2021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5430B9-D97E-4984-8951-15AF8D24A20C}" type="slidenum">
              <a:rPr lang="en-US" smtClean="0"/>
              <a:t>‹#›</a:t>
            </a:fld>
            <a:endParaRPr lang="en-US"/>
          </a:p>
        </p:txBody>
      </p:sp>
    </p:spTree>
    <p:extLst>
      <p:ext uri="{BB962C8B-B14F-4D97-AF65-F5344CB8AC3E}">
        <p14:creationId xmlns:p14="http://schemas.microsoft.com/office/powerpoint/2010/main" val="1689278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D55DA9-B72F-4E62-803E-6CDE5040DB5A}" type="datetimeFigureOut">
              <a:rPr lang="en-US" smtClean="0"/>
              <a:t>7/7/2021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2A5543-4683-463D-BE0D-8D325C3CB239}" type="slidenum">
              <a:rPr lang="en-US" smtClean="0"/>
              <a:t>‹#›</a:t>
            </a:fld>
            <a:endParaRPr lang="en-US"/>
          </a:p>
        </p:txBody>
      </p:sp>
    </p:spTree>
    <p:extLst>
      <p:ext uri="{BB962C8B-B14F-4D97-AF65-F5344CB8AC3E}">
        <p14:creationId xmlns:p14="http://schemas.microsoft.com/office/powerpoint/2010/main" val="4219206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2A5543-4683-463D-BE0D-8D325C3CB239}" type="slidenum">
              <a:rPr lang="en-US" smtClean="0"/>
              <a:t>2</a:t>
            </a:fld>
            <a:endParaRPr lang="en-US"/>
          </a:p>
        </p:txBody>
      </p:sp>
    </p:spTree>
    <p:extLst>
      <p:ext uri="{BB962C8B-B14F-4D97-AF65-F5344CB8AC3E}">
        <p14:creationId xmlns:p14="http://schemas.microsoft.com/office/powerpoint/2010/main" val="1510760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2A5543-4683-463D-BE0D-8D325C3CB239}" type="slidenum">
              <a:rPr lang="en-US" smtClean="0"/>
              <a:t>3</a:t>
            </a:fld>
            <a:endParaRPr lang="en-US"/>
          </a:p>
        </p:txBody>
      </p:sp>
    </p:spTree>
    <p:extLst>
      <p:ext uri="{BB962C8B-B14F-4D97-AF65-F5344CB8AC3E}">
        <p14:creationId xmlns:p14="http://schemas.microsoft.com/office/powerpoint/2010/main" val="1469961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6D645F3-AEBA-4A81-A543-BD79E946452D}" type="datetimeFigureOut">
              <a:rPr lang="en-US" smtClean="0"/>
              <a:t>7/7/2021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AB8F47BD-3430-4660-81F0-2DA2375F6A0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D645F3-AEBA-4A81-A543-BD79E946452D}" type="datetimeFigureOut">
              <a:rPr lang="en-US" smtClean="0"/>
              <a:t>7/7/2021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B8F47BD-3430-4660-81F0-2DA2375F6A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D645F3-AEBA-4A81-A543-BD79E946452D}" type="datetimeFigureOut">
              <a:rPr lang="en-US" smtClean="0"/>
              <a:t>7/7/2021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B8F47BD-3430-4660-81F0-2DA2375F6A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D645F3-AEBA-4A81-A543-BD79E946452D}" type="datetimeFigureOut">
              <a:rPr lang="en-US" smtClean="0"/>
              <a:t>7/7/2021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B8F47BD-3430-4660-81F0-2DA2375F6A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6D645F3-AEBA-4A81-A543-BD79E946452D}" type="datetimeFigureOut">
              <a:rPr lang="en-US" smtClean="0"/>
              <a:t>7/7/2021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B8F47BD-3430-4660-81F0-2DA2375F6A0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6D645F3-AEBA-4A81-A543-BD79E946452D}" type="datetimeFigureOut">
              <a:rPr lang="en-US" smtClean="0"/>
              <a:t>7/7/2021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B8F47BD-3430-4660-81F0-2DA2375F6A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6D645F3-AEBA-4A81-A543-BD79E946452D}" type="datetimeFigureOut">
              <a:rPr lang="en-US" smtClean="0"/>
              <a:t>7/7/2021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B8F47BD-3430-4660-81F0-2DA2375F6A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6D645F3-AEBA-4A81-A543-BD79E946452D}" type="datetimeFigureOut">
              <a:rPr lang="en-US" smtClean="0"/>
              <a:t>7/7/2021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B8F47BD-3430-4660-81F0-2DA2375F6A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6D645F3-AEBA-4A81-A543-BD79E946452D}" type="datetimeFigureOut">
              <a:rPr lang="en-US" smtClean="0"/>
              <a:t>7/7/2021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B8F47BD-3430-4660-81F0-2DA2375F6A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6D645F3-AEBA-4A81-A543-BD79E946452D}" type="datetimeFigureOut">
              <a:rPr lang="en-US" smtClean="0"/>
              <a:t>7/7/2021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B8F47BD-3430-4660-81F0-2DA2375F6A0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6D645F3-AEBA-4A81-A543-BD79E946452D}" type="datetimeFigureOut">
              <a:rPr lang="en-US" smtClean="0"/>
              <a:t>7/7/2021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B8F47BD-3430-4660-81F0-2DA2375F6A0D}"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6D645F3-AEBA-4A81-A543-BD79E946452D}" type="datetimeFigureOut">
              <a:rPr lang="en-US" smtClean="0"/>
              <a:t>7/7/2021</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B8F47BD-3430-4660-81F0-2DA2375F6A0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ircuitbasics.com/setting-up-a-5v-relay-on-the-arduino/" TargetMode="External"/><Relationship Id="rId2" Type="http://schemas.openxmlformats.org/officeDocument/2006/relationships/hyperlink" Target="https://projectng.com/topic/co699/design-construction-automatic-hand-dryer" TargetMode="External"/><Relationship Id="rId1" Type="http://schemas.openxmlformats.org/officeDocument/2006/relationships/slideLayout" Target="../slideLayouts/slideLayout2.xml"/><Relationship Id="rId6" Type="http://schemas.openxmlformats.org/officeDocument/2006/relationships/hyperlink" Target="http://www.europeantissue.com/pdfs/090410%20T%C3%9CV%20-%20Study%20of%20different%20methods%20used%20for%20drying%20hands%20Sept%202005.pdf" TargetMode="External"/><Relationship Id="rId5" Type="http://schemas.openxmlformats.org/officeDocument/2006/relationships/hyperlink" Target="https://en.wikipedia.org/wiki/Hand_dryer" TargetMode="External"/><Relationship Id="rId4" Type="http://schemas.openxmlformats.org/officeDocument/2006/relationships/hyperlink" Target="https://letsmakeprojects.com/arduino-automatic-hand-dry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772400" cy="2057400"/>
          </a:xfrm>
        </p:spPr>
        <p:txBody>
          <a:bodyPr>
            <a:normAutofit/>
          </a:bodyPr>
          <a:lstStyle/>
          <a:p>
            <a:pPr algn="ctr"/>
            <a:r>
              <a:rPr lang="en-US" sz="3600" b="1" dirty="0" smtClean="0">
                <a:effectLst>
                  <a:outerShdw blurRad="38100" dist="38100" dir="2700000" algn="tl">
                    <a:srgbClr val="000000">
                      <a:alpha val="43137"/>
                    </a:srgbClr>
                  </a:outerShdw>
                </a:effectLst>
                <a:latin typeface="Times New Roman" pitchFamily="18" charset="0"/>
                <a:cs typeface="Times New Roman" pitchFamily="18" charset="0"/>
              </a:rPr>
              <a:t>DESIGN AND IMPLEMENTATION OF ELECTRONIC HAND DRYER WITH DISPLAY</a:t>
            </a:r>
            <a:endParaRPr lang="en-US" sz="36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2057400" y="4648200"/>
            <a:ext cx="6781800" cy="2362200"/>
          </a:xfrm>
        </p:spPr>
        <p:txBody>
          <a:bodyPr>
            <a:normAutofit/>
          </a:bodyPr>
          <a:lstStyle/>
          <a:p>
            <a:pPr algn="r"/>
            <a:r>
              <a:rPr lang="en-US" sz="3200" b="1" dirty="0" smtClean="0">
                <a:latin typeface="Times New Roman" pitchFamily="18" charset="0"/>
                <a:cs typeface="Times New Roman" pitchFamily="18" charset="0"/>
              </a:rPr>
              <a:t>University of Nigeria, </a:t>
            </a:r>
            <a:r>
              <a:rPr lang="en-US" sz="3200" b="1" dirty="0" err="1" smtClean="0">
                <a:latin typeface="Times New Roman" pitchFamily="18" charset="0"/>
                <a:cs typeface="Times New Roman" pitchFamily="18" charset="0"/>
              </a:rPr>
              <a:t>Nsukka</a:t>
            </a:r>
            <a:endParaRPr lang="en-US" sz="3200" b="1" dirty="0" smtClean="0">
              <a:latin typeface="Times New Roman" pitchFamily="18" charset="0"/>
              <a:cs typeface="Times New Roman" pitchFamily="18" charset="0"/>
            </a:endParaRPr>
          </a:p>
          <a:p>
            <a:pPr algn="r"/>
            <a:r>
              <a:rPr lang="en-US" sz="3200" b="1" dirty="0" smtClean="0">
                <a:latin typeface="Times New Roman" pitchFamily="18" charset="0"/>
                <a:cs typeface="Times New Roman" pitchFamily="18" charset="0"/>
              </a:rPr>
              <a:t>Faculty of Engineering</a:t>
            </a:r>
          </a:p>
          <a:p>
            <a:pPr algn="r"/>
            <a:r>
              <a:rPr lang="en-US" sz="2400" b="1" dirty="0" smtClean="0">
                <a:latin typeface="Times New Roman" pitchFamily="18" charset="0"/>
                <a:cs typeface="Times New Roman" pitchFamily="18" charset="0"/>
              </a:rPr>
              <a:t>Department of Electronic</a:t>
            </a:r>
          </a:p>
          <a:p>
            <a:pPr algn="r"/>
            <a:r>
              <a:rPr lang="en-US" sz="1400" b="1" dirty="0" smtClean="0">
                <a:latin typeface="Times New Roman" pitchFamily="18" charset="0"/>
                <a:cs typeface="Times New Roman" pitchFamily="18" charset="0"/>
              </a:rPr>
              <a:t>ECE 592 PROJECT PRESENTATION</a:t>
            </a:r>
            <a:endParaRPr lang="en-US" sz="1400" b="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1"/>
            <a:ext cx="1295400" cy="1371599"/>
          </a:xfrm>
          <a:prstGeom prst="rect">
            <a:avLst/>
          </a:prstGeom>
        </p:spPr>
      </p:pic>
    </p:spTree>
    <p:extLst>
      <p:ext uri="{BB962C8B-B14F-4D97-AF65-F5344CB8AC3E}">
        <p14:creationId xmlns:p14="http://schemas.microsoft.com/office/powerpoint/2010/main" val="3003545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2920" y="530352"/>
            <a:ext cx="8183880" cy="5946648"/>
          </a:xfrm>
        </p:spPr>
        <p:txBody>
          <a:bodyPr/>
          <a:lstStyle/>
          <a:p>
            <a:pPr marL="0" indent="0">
              <a:buNone/>
            </a:pPr>
            <a:r>
              <a:rPr lang="en-US" dirty="0" smtClean="0"/>
              <a:t>		COMPONENTS USED</a:t>
            </a:r>
          </a:p>
          <a:p>
            <a:pPr marL="0" indent="0">
              <a:buNone/>
            </a:pPr>
            <a:r>
              <a:rPr lang="en-US" dirty="0" smtClean="0"/>
              <a:t>				</a:t>
            </a:r>
            <a:r>
              <a:rPr lang="en-US" sz="1200" dirty="0" err="1" smtClean="0">
                <a:latin typeface="Times New Roman" pitchFamily="18" charset="0"/>
                <a:cs typeface="Times New Roman" pitchFamily="18" charset="0"/>
              </a:rPr>
              <a:t>lcd</a:t>
            </a:r>
            <a:endParaRPr lang="en-US" sz="1200" dirty="0">
              <a:latin typeface="Times New Roman" pitchFamily="18" charset="0"/>
              <a:cs typeface="Times New Roman" pitchFamily="18" charset="0"/>
            </a:endParaRPr>
          </a:p>
          <a:p>
            <a:pPr marL="0" indent="0">
              <a:buNone/>
            </a:pPr>
            <a:endParaRPr lang="en-US" dirty="0" smtClean="0"/>
          </a:p>
          <a:p>
            <a:pPr marL="0" indent="0">
              <a:buNone/>
            </a:pPr>
            <a:endParaRPr lang="en-US" dirty="0" smtClean="0"/>
          </a:p>
          <a:p>
            <a:pPr marL="0" indent="0">
              <a:buNone/>
            </a:pPr>
            <a:r>
              <a:rPr lang="en-US" sz="1200" i="1" dirty="0" err="1" smtClean="0">
                <a:latin typeface="Times New Roman" pitchFamily="18" charset="0"/>
                <a:cs typeface="Times New Roman" pitchFamily="18" charset="0"/>
              </a:rPr>
              <a:t>Arduino</a:t>
            </a:r>
            <a:r>
              <a:rPr lang="en-US" sz="1200" i="1" dirty="0" smtClean="0">
                <a:latin typeface="Times New Roman" pitchFamily="18" charset="0"/>
                <a:cs typeface="Times New Roman" pitchFamily="18" charset="0"/>
              </a:rPr>
              <a:t> </a:t>
            </a:r>
            <a:r>
              <a:rPr lang="en-US" sz="1200" i="1" dirty="0" err="1" smtClean="0">
                <a:latin typeface="Times New Roman" pitchFamily="18" charset="0"/>
                <a:cs typeface="Times New Roman" pitchFamily="18" charset="0"/>
              </a:rPr>
              <a:t>nano</a:t>
            </a:r>
            <a:r>
              <a:rPr lang="en-US" dirty="0" smtClean="0"/>
              <a:t> 						</a:t>
            </a:r>
            <a:r>
              <a:rPr lang="en-US" sz="1200" i="1" dirty="0" smtClean="0">
                <a:latin typeface="Times New Roman" pitchFamily="18" charset="0"/>
                <a:cs typeface="Times New Roman" pitchFamily="18" charset="0"/>
              </a:rPr>
              <a:t>IR module</a:t>
            </a:r>
            <a:endParaRPr lang="en-US" sz="1200" i="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86" y="1600200"/>
            <a:ext cx="1600200" cy="10667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1600200"/>
            <a:ext cx="1981200" cy="10715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1600200"/>
            <a:ext cx="1752601" cy="1371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600" y="3352800"/>
            <a:ext cx="1447800" cy="160972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 y="3340055"/>
            <a:ext cx="1676401" cy="16383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9000" y="3771900"/>
            <a:ext cx="1905001" cy="1190625"/>
          </a:xfrm>
          <a:prstGeom prst="rect">
            <a:avLst/>
          </a:prstGeom>
        </p:spPr>
      </p:pic>
    </p:spTree>
    <p:extLst>
      <p:ext uri="{BB962C8B-B14F-4D97-AF65-F5344CB8AC3E}">
        <p14:creationId xmlns:p14="http://schemas.microsoft.com/office/powerpoint/2010/main" val="905768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solidFill>
                  <a:srgbClr val="FF0000"/>
                </a:solidFill>
                <a:effectLst/>
                <a:latin typeface="Times New Roman" pitchFamily="18" charset="0"/>
                <a:cs typeface="Times New Roman" pitchFamily="18" charset="0"/>
              </a:rPr>
              <a:t>                    CIRCUIT DIAGRAM OF ELECTRONIC HAND DRYER</a:t>
            </a:r>
            <a:endParaRPr lang="en-US" sz="1800" dirty="0">
              <a:solidFill>
                <a:srgbClr val="FF0000"/>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502920" y="530352"/>
            <a:ext cx="8183880" cy="5489448"/>
          </a:xfrm>
        </p:spPr>
        <p:txBody>
          <a:bodyPr/>
          <a:lstStyle/>
          <a:p>
            <a:pPr marL="0" indent="0">
              <a:buNone/>
            </a:pPr>
            <a:r>
              <a:rPr lang="en-US" dirty="0" smtClean="0"/>
              <a:t>	DESIGN AND IMPLEMENTATION</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24000"/>
            <a:ext cx="7467600" cy="3886200"/>
          </a:xfrm>
          <a:prstGeom prst="rect">
            <a:avLst/>
          </a:prstGeom>
        </p:spPr>
      </p:pic>
    </p:spTree>
    <p:extLst>
      <p:ext uri="{BB962C8B-B14F-4D97-AF65-F5344CB8AC3E}">
        <p14:creationId xmlns:p14="http://schemas.microsoft.com/office/powerpoint/2010/main" val="2478378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latin typeface="Times New Roman" pitchFamily="18" charset="0"/>
                <a:cs typeface="Times New Roman" pitchFamily="18" charset="0"/>
              </a:rPr>
              <a:t>When a wet hands is place relatively to this device (electronic hand dryer) at a specific range of distance, the device is being turned on through a sensor that senses the presence of an obstacle, thereby sending signal to the </a:t>
            </a:r>
            <a:r>
              <a:rPr lang="en-US" sz="2000" dirty="0" smtClean="0">
                <a:latin typeface="Times New Roman" pitchFamily="18" charset="0"/>
                <a:cs typeface="Times New Roman" pitchFamily="18" charset="0"/>
              </a:rPr>
              <a:t>programmable micro-controller, </a:t>
            </a:r>
            <a:r>
              <a:rPr lang="en-US" sz="2000" dirty="0">
                <a:latin typeface="Times New Roman" pitchFamily="18" charset="0"/>
                <a:cs typeface="Times New Roman" pitchFamily="18" charset="0"/>
              </a:rPr>
              <a:t>which in return transmit </a:t>
            </a:r>
            <a:r>
              <a:rPr lang="en-US" sz="2000" dirty="0" smtClean="0">
                <a:latin typeface="Times New Roman" pitchFamily="18" charset="0"/>
                <a:cs typeface="Times New Roman" pitchFamily="18" charset="0"/>
              </a:rPr>
              <a:t>electrical </a:t>
            </a:r>
            <a:r>
              <a:rPr lang="en-US" sz="2000" dirty="0">
                <a:latin typeface="Times New Roman" pitchFamily="18" charset="0"/>
                <a:cs typeface="Times New Roman" pitchFamily="18" charset="0"/>
              </a:rPr>
              <a:t>signal to the relay that control the electric fan and print a message on the LCD “Hand detected”. In this sequence, the electric fan is turned on and it produces air that blows off the water particles from the wet hand.</a:t>
            </a:r>
          </a:p>
          <a:p>
            <a:pPr marL="0" indent="0">
              <a:buNone/>
            </a:pPr>
            <a:r>
              <a:rPr lang="en-US" sz="2000" dirty="0" smtClean="0">
                <a:latin typeface="Times New Roman" pitchFamily="18" charset="0"/>
                <a:cs typeface="Times New Roman" pitchFamily="18" charset="0"/>
              </a:rPr>
              <a:t>This project remains to be  a prototype, Though there is still room for improvement in terms of adding certain features to this design:</a:t>
            </a:r>
          </a:p>
          <a:p>
            <a:pPr>
              <a:buFont typeface="Wingdings" pitchFamily="2" charset="2"/>
              <a:buChar char="Ø"/>
            </a:pPr>
            <a:r>
              <a:rPr lang="en-US" sz="2000" dirty="0" err="1" smtClean="0">
                <a:latin typeface="Times New Roman" pitchFamily="18" charset="0"/>
                <a:cs typeface="Times New Roman" pitchFamily="18" charset="0"/>
              </a:rPr>
              <a:t>Nicrome</a:t>
            </a:r>
            <a:r>
              <a:rPr lang="en-US" sz="2000" dirty="0" smtClean="0">
                <a:latin typeface="Times New Roman" pitchFamily="18" charset="0"/>
                <a:cs typeface="Times New Roman" pitchFamily="18" charset="0"/>
              </a:rPr>
              <a:t> wire to produce hot air</a:t>
            </a:r>
          </a:p>
          <a:p>
            <a:pPr>
              <a:buFont typeface="Wingdings" pitchFamily="2" charset="2"/>
              <a:buChar char="Ø"/>
            </a:pPr>
            <a:r>
              <a:rPr lang="en-US" sz="2000" dirty="0" smtClean="0">
                <a:latin typeface="Times New Roman" pitchFamily="18" charset="0"/>
                <a:cs typeface="Times New Roman" pitchFamily="18" charset="0"/>
              </a:rPr>
              <a:t>Temperature sensor</a:t>
            </a:r>
          </a:p>
          <a:p>
            <a:pPr>
              <a:buFont typeface="Wingdings" pitchFamily="2" charset="2"/>
              <a:buChar char="Ø"/>
            </a:pPr>
            <a:r>
              <a:rPr lang="en-US" sz="2000" dirty="0" smtClean="0">
                <a:latin typeface="Times New Roman" pitchFamily="18" charset="0"/>
                <a:cs typeface="Times New Roman" pitchFamily="18" charset="0"/>
              </a:rPr>
              <a:t>Fan regulator</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954415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CONCLUSION AND RECOMMENDATION</a:t>
            </a:r>
          </a:p>
          <a:p>
            <a:pPr>
              <a:buFont typeface="Wingdings" pitchFamily="2" charset="2"/>
              <a:buChar char="Ø"/>
            </a:pPr>
            <a:r>
              <a:rPr lang="en-US" sz="2000" dirty="0">
                <a:latin typeface="Times New Roman" pitchFamily="18" charset="0"/>
                <a:cs typeface="Times New Roman" pitchFamily="18" charset="0"/>
              </a:rPr>
              <a:t>To this end, we were able to come out with a well-designed and implemented electronic hand dryer with a display in such a way that the noise which was draw back factor of the earliest related designs was greatly reduced. </a:t>
            </a: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And it is economical and reliable</a:t>
            </a:r>
          </a:p>
          <a:p>
            <a:pPr>
              <a:buFont typeface="Wingdings" pitchFamily="2" charset="2"/>
              <a:buChar char="Ø"/>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This design “electronic hand dryer machine” can be recommended for use in homes, factories, schools, churches, industries and so on.</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71575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			REFERENCING</a:t>
            </a:r>
          </a:p>
          <a:p>
            <a:pPr marL="0" indent="0">
              <a:buNone/>
            </a:pPr>
            <a:endParaRPr lang="en-US" dirty="0" smtClean="0"/>
          </a:p>
          <a:p>
            <a:r>
              <a:rPr lang="en-US" dirty="0">
                <a:latin typeface="Times New Roman" pitchFamily="18" charset="0"/>
                <a:cs typeface="Times New Roman" pitchFamily="18" charset="0"/>
              </a:rPr>
              <a:t>[1] “Design And Construction of Automatic Hand Dryer with Temperature Display”[</a:t>
            </a:r>
            <a:r>
              <a:rPr lang="en-US" dirty="0" err="1">
                <a:latin typeface="Times New Roman" pitchFamily="18" charset="0"/>
                <a:cs typeface="Times New Roman" pitchFamily="18" charset="0"/>
              </a:rPr>
              <a:t>onlineserial</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Available:</a:t>
            </a:r>
            <a:r>
              <a:rPr lang="en-US" u="sng" dirty="0" err="1">
                <a:latin typeface="Times New Roman" pitchFamily="18" charset="0"/>
                <a:cs typeface="Times New Roman" pitchFamily="18" charset="0"/>
                <a:hlinkClick r:id="rId2"/>
              </a:rPr>
              <a:t>https</a:t>
            </a:r>
            <a:r>
              <a:rPr lang="en-US" u="sng" dirty="0">
                <a:latin typeface="Times New Roman" pitchFamily="18" charset="0"/>
                <a:cs typeface="Times New Roman" pitchFamily="18" charset="0"/>
                <a:hlinkClick r:id="rId2"/>
              </a:rPr>
              <a:t>://projectng.com/topic/co699/design-construction-automatic-hand-dryer</a:t>
            </a: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[2] </a:t>
            </a:r>
            <a:r>
              <a:rPr lang="en-US" u="sng" dirty="0">
                <a:latin typeface="Times New Roman" pitchFamily="18" charset="0"/>
                <a:cs typeface="Times New Roman" pitchFamily="18" charset="0"/>
              </a:rPr>
              <a:t>“</a:t>
            </a:r>
            <a:r>
              <a:rPr lang="en-US" dirty="0">
                <a:latin typeface="Times New Roman" pitchFamily="18" charset="0"/>
                <a:cs typeface="Times New Roman" pitchFamily="18" charset="0"/>
              </a:rPr>
              <a:t>How to set </a:t>
            </a:r>
            <a:r>
              <a:rPr lang="en-US" dirty="0" err="1">
                <a:latin typeface="Times New Roman" pitchFamily="18" charset="0"/>
                <a:cs typeface="Times New Roman" pitchFamily="18" charset="0"/>
              </a:rPr>
              <a:t>uo</a:t>
            </a:r>
            <a:r>
              <a:rPr lang="en-US" dirty="0">
                <a:latin typeface="Times New Roman" pitchFamily="18" charset="0"/>
                <a:cs typeface="Times New Roman" pitchFamily="18" charset="0"/>
              </a:rPr>
              <a:t> a 5v relay on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[online serial]. Available:</a:t>
            </a:r>
            <a:r>
              <a:rPr lang="en-US" b="1" dirty="0">
                <a:latin typeface="Times New Roman" pitchFamily="18" charset="0"/>
                <a:cs typeface="Times New Roman" pitchFamily="18" charset="0"/>
              </a:rPr>
              <a:t> </a:t>
            </a:r>
            <a:r>
              <a:rPr lang="en-US" u="sng" dirty="0">
                <a:latin typeface="Times New Roman" pitchFamily="18" charset="0"/>
                <a:cs typeface="Times New Roman" pitchFamily="18" charset="0"/>
                <a:hlinkClick r:id="rId3"/>
              </a:rPr>
              <a:t>https://www.circuitbasics.com/setting-up-a-5v-relay-on-the-arduino/</a:t>
            </a: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[3] </a:t>
            </a:r>
            <a:r>
              <a:rPr lang="en-US" dirty="0" err="1">
                <a:latin typeface="Times New Roman" pitchFamily="18" charset="0"/>
                <a:cs typeface="Times New Roman" pitchFamily="18" charset="0"/>
              </a:rPr>
              <a:t>jeevan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Automatic Hand Dryer” [online serial]. </a:t>
            </a:r>
            <a:r>
              <a:rPr lang="en-US" dirty="0" err="1">
                <a:latin typeface="Times New Roman" pitchFamily="18" charset="0"/>
                <a:cs typeface="Times New Roman" pitchFamily="18" charset="0"/>
              </a:rPr>
              <a:t>Avaible</a:t>
            </a:r>
            <a:r>
              <a:rPr lang="en-US" dirty="0">
                <a:latin typeface="Times New Roman" pitchFamily="18" charset="0"/>
                <a:cs typeface="Times New Roman" pitchFamily="18" charset="0"/>
              </a:rPr>
              <a:t>: </a:t>
            </a:r>
            <a:r>
              <a:rPr lang="en-US" u="sng" dirty="0">
                <a:latin typeface="Times New Roman" pitchFamily="18" charset="0"/>
                <a:cs typeface="Times New Roman" pitchFamily="18" charset="0"/>
                <a:hlinkClick r:id="rId4"/>
              </a:rPr>
              <a:t>https://letsmakeprojects.com/arduino-automatic-hand-dryer/</a:t>
            </a: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[4] </a:t>
            </a:r>
            <a:r>
              <a:rPr lang="en-US" dirty="0" err="1">
                <a:latin typeface="Times New Roman" pitchFamily="18" charset="0"/>
                <a:cs typeface="Times New Roman" pitchFamily="18" charset="0"/>
              </a:rPr>
              <a:t>wekipedia</a:t>
            </a:r>
            <a:r>
              <a:rPr lang="en-US" dirty="0">
                <a:latin typeface="Times New Roman" pitchFamily="18" charset="0"/>
                <a:cs typeface="Times New Roman" pitchFamily="18" charset="0"/>
              </a:rPr>
              <a:t>, “Hand dryer”, [online serial]. Available :</a:t>
            </a:r>
            <a:r>
              <a:rPr lang="en-US" b="1" dirty="0">
                <a:latin typeface="Times New Roman" pitchFamily="18" charset="0"/>
                <a:cs typeface="Times New Roman" pitchFamily="18" charset="0"/>
              </a:rPr>
              <a:t> </a:t>
            </a:r>
            <a:r>
              <a:rPr lang="en-US" u="sng" dirty="0">
                <a:latin typeface="Times New Roman" pitchFamily="18" charset="0"/>
                <a:cs typeface="Times New Roman" pitchFamily="18" charset="0"/>
                <a:hlinkClick r:id="rId5"/>
              </a:rPr>
              <a:t>https://en.wikipedia.org/wiki/Hand_dryer</a:t>
            </a: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[5]</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TÜV </a:t>
            </a:r>
            <a:r>
              <a:rPr lang="en-US" dirty="0" err="1">
                <a:latin typeface="Times New Roman" pitchFamily="18" charset="0"/>
                <a:cs typeface="Times New Roman" pitchFamily="18" charset="0"/>
              </a:rPr>
              <a:t>Produkt</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Umwelt</a:t>
            </a:r>
            <a:r>
              <a:rPr lang="en-US" dirty="0">
                <a:latin typeface="Times New Roman" pitchFamily="18" charset="0"/>
                <a:cs typeface="Times New Roman" pitchFamily="18" charset="0"/>
              </a:rPr>
              <a:t> GmbH </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hlinkClick r:id="rId6"/>
              </a:rPr>
              <a:t>A report concerning a study conducted with regard to the different methods used for drying hands”, Report No. 425-452006, September 2005</a:t>
            </a:r>
            <a:r>
              <a:rPr lang="en-US" dirty="0">
                <a:latin typeface="Times New Roman" pitchFamily="18" charset="0"/>
                <a:cs typeface="Times New Roman" pitchFamily="18" charset="0"/>
              </a:rPr>
              <a:t>.</a:t>
            </a:r>
            <a:endParaRPr lang="en-US" b="1" dirty="0">
              <a:latin typeface="Times New Roman" pitchFamily="18" charset="0"/>
              <a:cs typeface="Times New Roman" pitchFamily="18" charset="0"/>
            </a:endParaRPr>
          </a:p>
          <a:p>
            <a:pPr marL="0" indent="0">
              <a:buNone/>
            </a:pPr>
            <a:endParaRPr lang="en-US" dirty="0" smtClean="0"/>
          </a:p>
        </p:txBody>
      </p:sp>
    </p:spTree>
    <p:extLst>
      <p:ext uri="{BB962C8B-B14F-4D97-AF65-F5344CB8AC3E}">
        <p14:creationId xmlns:p14="http://schemas.microsoft.com/office/powerpoint/2010/main" val="3063345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a:t>	</a:t>
            </a:r>
            <a:r>
              <a:rPr lang="en-US" dirty="0" smtClean="0"/>
              <a:t>	Question and Answer</a:t>
            </a:r>
            <a:endParaRPr lang="en-US" dirty="0"/>
          </a:p>
        </p:txBody>
      </p:sp>
    </p:spTree>
    <p:extLst>
      <p:ext uri="{BB962C8B-B14F-4D97-AF65-F5344CB8AC3E}">
        <p14:creationId xmlns:p14="http://schemas.microsoft.com/office/powerpoint/2010/main" val="2407131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			END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Thanks</a:t>
            </a:r>
            <a:endParaRPr lang="en-US" dirty="0"/>
          </a:p>
        </p:txBody>
      </p:sp>
    </p:spTree>
    <p:extLst>
      <p:ext uri="{BB962C8B-B14F-4D97-AF65-F5344CB8AC3E}">
        <p14:creationId xmlns:p14="http://schemas.microsoft.com/office/powerpoint/2010/main" val="3772599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Ø"/>
            </a:pPr>
            <a:r>
              <a:rPr lang="en-US" dirty="0" smtClean="0"/>
              <a:t>  SUPERVISOR</a:t>
            </a:r>
          </a:p>
          <a:p>
            <a:pPr marL="0" indent="0">
              <a:buNone/>
            </a:pPr>
            <a:r>
              <a:rPr lang="en-US" dirty="0"/>
              <a:t> </a:t>
            </a:r>
            <a:r>
              <a:rPr lang="en-US" dirty="0" smtClean="0"/>
              <a:t>     </a:t>
            </a:r>
            <a:r>
              <a:rPr lang="en-US" sz="2400" dirty="0" smtClean="0"/>
              <a:t>DR  J.N ENEH</a:t>
            </a:r>
          </a:p>
          <a:p>
            <a:pPr marL="0" indent="0">
              <a:buNone/>
            </a:pPr>
            <a:endParaRPr lang="en-US" dirty="0"/>
          </a:p>
          <a:p>
            <a:pPr marL="0" indent="0">
              <a:buNone/>
            </a:pPr>
            <a:endParaRPr lang="en-US" dirty="0" smtClean="0"/>
          </a:p>
          <a:p>
            <a:pPr marL="0" indent="0">
              <a:buNone/>
            </a:pPr>
            <a:endParaRPr lang="en-US" dirty="0"/>
          </a:p>
          <a:p>
            <a:pPr>
              <a:buFont typeface="Wingdings" pitchFamily="2" charset="2"/>
              <a:buChar char="Ø"/>
            </a:pPr>
            <a:r>
              <a:rPr lang="en-US" dirty="0" smtClean="0"/>
              <a:t>  CONTRIBUTORS</a:t>
            </a:r>
          </a:p>
          <a:p>
            <a:pPr marL="0" indent="0">
              <a:buNone/>
            </a:pPr>
            <a:r>
              <a:rPr lang="en-US" sz="2400" dirty="0" smtClean="0"/>
              <a:t>       NZURIKE IFEANYI DAVID    2015/198387</a:t>
            </a:r>
          </a:p>
          <a:p>
            <a:pPr marL="0" indent="0">
              <a:buNone/>
            </a:pPr>
            <a:r>
              <a:rPr lang="en-US" sz="2400" dirty="0" smtClean="0"/>
              <a:t>       EZUGWU IFEANTICHUKWU 2015/201781</a:t>
            </a:r>
            <a:endParaRPr lang="en-US" sz="2400" dirty="0"/>
          </a:p>
        </p:txBody>
      </p:sp>
    </p:spTree>
    <p:extLst>
      <p:ext uri="{BB962C8B-B14F-4D97-AF65-F5344CB8AC3E}">
        <p14:creationId xmlns:p14="http://schemas.microsoft.com/office/powerpoint/2010/main" val="132767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  	    PRESENTATION OUTLINE</a:t>
            </a:r>
          </a:p>
          <a:p>
            <a:pPr>
              <a:buFont typeface="Arial" pitchFamily="34" charset="0"/>
              <a:buChar char="•"/>
            </a:pPr>
            <a:r>
              <a:rPr lang="en-US" dirty="0" smtClean="0"/>
              <a:t>Introduction</a:t>
            </a:r>
          </a:p>
          <a:p>
            <a:pPr>
              <a:buFont typeface="Arial" pitchFamily="34" charset="0"/>
              <a:buChar char="•"/>
            </a:pPr>
            <a:r>
              <a:rPr lang="en-US" dirty="0" smtClean="0"/>
              <a:t>Aim/Objectives</a:t>
            </a:r>
          </a:p>
          <a:p>
            <a:pPr>
              <a:buFont typeface="Arial" pitchFamily="34" charset="0"/>
              <a:buChar char="•"/>
            </a:pPr>
            <a:r>
              <a:rPr lang="en-US" dirty="0" smtClean="0"/>
              <a:t>Scope</a:t>
            </a:r>
          </a:p>
          <a:p>
            <a:pPr>
              <a:buFont typeface="Arial" pitchFamily="34" charset="0"/>
              <a:buChar char="•"/>
            </a:pPr>
            <a:r>
              <a:rPr lang="en-US" dirty="0" smtClean="0"/>
              <a:t>Literature review</a:t>
            </a:r>
          </a:p>
          <a:p>
            <a:pPr>
              <a:buFont typeface="Arial" pitchFamily="34" charset="0"/>
              <a:buChar char="•"/>
            </a:pPr>
            <a:r>
              <a:rPr lang="en-US" dirty="0" smtClean="0"/>
              <a:t>Block diagram</a:t>
            </a:r>
          </a:p>
          <a:p>
            <a:pPr>
              <a:buFont typeface="Arial" pitchFamily="34" charset="0"/>
              <a:buChar char="•"/>
            </a:pPr>
            <a:r>
              <a:rPr lang="en-US" dirty="0" smtClean="0"/>
              <a:t>Components used</a:t>
            </a:r>
          </a:p>
          <a:p>
            <a:pPr>
              <a:buFont typeface="Arial" pitchFamily="34" charset="0"/>
              <a:buChar char="•"/>
            </a:pPr>
            <a:r>
              <a:rPr lang="en-US" dirty="0" smtClean="0"/>
              <a:t>Design and implementation</a:t>
            </a:r>
          </a:p>
          <a:p>
            <a:pPr>
              <a:buFont typeface="Arial" pitchFamily="34" charset="0"/>
              <a:buChar char="•"/>
            </a:pPr>
            <a:r>
              <a:rPr lang="en-US" dirty="0" smtClean="0"/>
              <a:t>Conclusion and recommendation</a:t>
            </a:r>
          </a:p>
          <a:p>
            <a:pPr>
              <a:buFont typeface="Arial" pitchFamily="34" charset="0"/>
              <a:buChar char="•"/>
            </a:pPr>
            <a:endParaRPr lang="en-US" dirty="0"/>
          </a:p>
        </p:txBody>
      </p:sp>
    </p:spTree>
    <p:extLst>
      <p:ext uri="{BB962C8B-B14F-4D97-AF65-F5344CB8AC3E}">
        <p14:creationId xmlns:p14="http://schemas.microsoft.com/office/powerpoint/2010/main" val="3972869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		     INTRODUCTION</a:t>
            </a:r>
          </a:p>
          <a:p>
            <a:pPr marL="0" indent="0">
              <a:buNone/>
            </a:pPr>
            <a:r>
              <a:rPr lang="en-US" dirty="0"/>
              <a:t> </a:t>
            </a:r>
          </a:p>
          <a:p>
            <a:pPr marL="0" indent="0" algn="just">
              <a:lnSpc>
                <a:spcPct val="160000"/>
              </a:lnSpc>
              <a:buNone/>
            </a:pPr>
            <a:r>
              <a:rPr lang="en-US" dirty="0" smtClean="0"/>
              <a:t>We are presenting an electronic hand dryer that works automatically without a push button. It is a device that blows off particles of water from a wet hand when placed at some distance below it. This circuit design uses a microcontroller that acts as the brain of system.</a:t>
            </a:r>
            <a:endParaRPr lang="en-US" dirty="0"/>
          </a:p>
        </p:txBody>
      </p:sp>
    </p:spTree>
    <p:extLst>
      <p:ext uri="{BB962C8B-B14F-4D97-AF65-F5344CB8AC3E}">
        <p14:creationId xmlns:p14="http://schemas.microsoft.com/office/powerpoint/2010/main" val="670038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2920" y="530352"/>
            <a:ext cx="8183880" cy="4956048"/>
          </a:xfrm>
        </p:spPr>
        <p:txBody>
          <a:bodyPr>
            <a:normAutofit fontScale="92500"/>
          </a:bodyPr>
          <a:lstStyle/>
          <a:p>
            <a:pPr marL="0" indent="0">
              <a:buNone/>
            </a:pPr>
            <a:r>
              <a:rPr lang="en-US" dirty="0" smtClean="0">
                <a:latin typeface="Times New Roman" pitchFamily="18" charset="0"/>
                <a:cs typeface="Times New Roman" pitchFamily="18" charset="0"/>
              </a:rPr>
              <a:t>		AIM/OBJECTIVES</a:t>
            </a:r>
          </a:p>
          <a:p>
            <a:pPr marL="0" indent="0">
              <a:lnSpc>
                <a:spcPct val="150000"/>
              </a:lnSpc>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aim of this project is the Design and Implementation of electronic hand dryer with display.</a:t>
            </a:r>
          </a:p>
          <a:p>
            <a:pPr marL="0" indent="0" algn="just">
              <a:lnSpc>
                <a:spcPct val="150000"/>
              </a:lnSpc>
              <a:buNone/>
            </a:pPr>
            <a:r>
              <a:rPr lang="en-US" dirty="0">
                <a:latin typeface="Times New Roman" pitchFamily="18" charset="0"/>
                <a:cs typeface="Times New Roman" pitchFamily="18" charset="0"/>
              </a:rPr>
              <a:t>The specific objectives for this project design can be listed as follows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To design a hand dryer using a microcontroller</a:t>
            </a:r>
            <a:r>
              <a:rPr lang="en-US" dirty="0" smtClean="0">
                <a:latin typeface="Times New Roman" pitchFamily="18" charset="0"/>
                <a:cs typeface="Times New Roman" pitchFamily="18" charset="0"/>
              </a:rPr>
              <a:t>.</a:t>
            </a:r>
          </a:p>
          <a:p>
            <a:pPr marL="0" lvl="0" indent="0" algn="just">
              <a:buNone/>
            </a:pP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To incorporate a sensor that will detect the presence of an Object (hands), thereby making the hand dryer automatic</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74185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SCOPE</a:t>
            </a:r>
          </a:p>
          <a:p>
            <a:pPr marL="0" indent="0">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scope of this project is as follow</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Design of the system using microcontroller(</a:t>
            </a:r>
            <a:r>
              <a:rPr lang="en-US" dirty="0" err="1">
                <a:latin typeface="Times New Roman" pitchFamily="18" charset="0"/>
                <a:cs typeface="Times New Roman" pitchFamily="18" charset="0"/>
              </a:rPr>
              <a:t>nano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a:t>
            </a:r>
          </a:p>
          <a:p>
            <a:pPr lvl="0"/>
            <a:r>
              <a:rPr lang="en-US" dirty="0">
                <a:latin typeface="Times New Roman" pitchFamily="18" charset="0"/>
                <a:cs typeface="Times New Roman" pitchFamily="18" charset="0"/>
              </a:rPr>
              <a:t>Hands position to the air blower is 2cm to 6cm away.</a:t>
            </a:r>
          </a:p>
          <a:p>
            <a:pPr lvl="0"/>
            <a:r>
              <a:rPr lang="en-US" dirty="0">
                <a:latin typeface="Times New Roman" pitchFamily="18" charset="0"/>
                <a:cs typeface="Times New Roman" pitchFamily="18" charset="0"/>
              </a:rPr>
              <a:t>Producing hand dryer with </a:t>
            </a:r>
            <a:r>
              <a:rPr lang="en-US" dirty="0" smtClean="0">
                <a:latin typeface="Times New Roman" pitchFamily="18" charset="0"/>
                <a:cs typeface="Times New Roman" pitchFamily="18" charset="0"/>
              </a:rPr>
              <a:t>a minimal </a:t>
            </a:r>
            <a:r>
              <a:rPr lang="en-US" dirty="0">
                <a:latin typeface="Times New Roman" pitchFamily="18" charset="0"/>
                <a:cs typeface="Times New Roman" pitchFamily="18" charset="0"/>
              </a:rPr>
              <a:t>noise </a:t>
            </a:r>
          </a:p>
          <a:p>
            <a:pPr marL="0" indent="0">
              <a:buNone/>
            </a:pPr>
            <a:endParaRPr lang="en-US" dirty="0"/>
          </a:p>
        </p:txBody>
      </p:sp>
    </p:spTree>
    <p:extLst>
      <p:ext uri="{BB962C8B-B14F-4D97-AF65-F5344CB8AC3E}">
        <p14:creationId xmlns:p14="http://schemas.microsoft.com/office/powerpoint/2010/main" val="1564977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267200"/>
            <a:ext cx="8183880" cy="1767840"/>
          </a:xfrm>
        </p:spPr>
        <p:txBody>
          <a:bodyPr>
            <a:normAutofit/>
          </a:bodyPr>
          <a:lstStyle/>
          <a:p>
            <a:endParaRPr lang="en-US" sz="2000" b="0" dirty="0">
              <a:solidFill>
                <a:schemeClr val="tx1"/>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336280" cy="3810000"/>
          </a:xfrm>
        </p:spPr>
        <p:txBody>
          <a:bodyPr/>
          <a:lstStyle/>
          <a:p>
            <a:pPr marL="0" indent="0">
              <a:buNone/>
            </a:pPr>
            <a:r>
              <a:rPr lang="en-US" dirty="0" smtClean="0"/>
              <a:t>		LITERATURE REVIEW	</a:t>
            </a:r>
          </a:p>
          <a:p>
            <a:pPr marL="0" indent="0" algn="just">
              <a:buNone/>
            </a:pPr>
            <a:r>
              <a:rPr lang="en-US" sz="2000" dirty="0" smtClean="0">
                <a:latin typeface="Times New Roman" pitchFamily="18" charset="0"/>
                <a:cs typeface="Times New Roman" pitchFamily="18" charset="0"/>
              </a:rPr>
              <a:t>Electronic </a:t>
            </a:r>
            <a:r>
              <a:rPr lang="en-US" sz="2000" dirty="0">
                <a:latin typeface="Times New Roman" pitchFamily="18" charset="0"/>
                <a:cs typeface="Times New Roman" pitchFamily="18" charset="0"/>
              </a:rPr>
              <a:t>hand dryers have become an innovative piece of technology in all </a:t>
            </a:r>
            <a:r>
              <a:rPr lang="en-US" sz="2000" dirty="0" smtClean="0">
                <a:latin typeface="Times New Roman" pitchFamily="18" charset="0"/>
                <a:cs typeface="Times New Roman" pitchFamily="18" charset="0"/>
              </a:rPr>
              <a:t>washrooms</a:t>
            </a:r>
            <a:r>
              <a:rPr lang="en-US" sz="2000" dirty="0">
                <a:latin typeface="Times New Roman" pitchFamily="18" charset="0"/>
                <a:cs typeface="Times New Roman" pitchFamily="18" charset="0"/>
              </a:rPr>
              <a:t>, with the ability to dry hands quickly and efficiently</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ever growing development of technology is visible everywhere, and when it comes to electronic hand dryers, it does raise the question about their history and how they have now revolutionized the industry with intelligent and modern designs</a:t>
            </a:r>
            <a:r>
              <a:rPr lang="en-US" sz="2000" dirty="0" smtClean="0">
                <a:latin typeface="Times New Roman" pitchFamily="18" charset="0"/>
                <a:cs typeface="Times New Roman" pitchFamily="18" charset="0"/>
              </a:rPr>
              <a:t>. Below are electronic hand dryers with downside/s</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97906884"/>
              </p:ext>
            </p:extLst>
          </p:nvPr>
        </p:nvGraphicFramePr>
        <p:xfrm>
          <a:off x="457200" y="3657600"/>
          <a:ext cx="8229600" cy="1127760"/>
        </p:xfrm>
        <a:graphic>
          <a:graphicData uri="http://schemas.openxmlformats.org/drawingml/2006/table">
            <a:tbl>
              <a:tblPr firstRow="1" bandRow="1">
                <a:tableStyleId>{5C22544A-7EE6-4342-B048-85BDC9FD1C3A}</a:tableStyleId>
              </a:tblPr>
              <a:tblGrid>
                <a:gridCol w="4114800"/>
                <a:gridCol w="4114800"/>
              </a:tblGrid>
              <a:tr h="359954">
                <a:tc>
                  <a:txBody>
                    <a:bodyPr/>
                    <a:lstStyle/>
                    <a:p>
                      <a:r>
                        <a:rPr lang="en-US" dirty="0" smtClean="0"/>
                        <a:t>     Electronic  hand dryer</a:t>
                      </a:r>
                      <a:endParaRPr lang="en-US" dirty="0"/>
                    </a:p>
                  </a:txBody>
                  <a:tcPr/>
                </a:tc>
                <a:tc>
                  <a:txBody>
                    <a:bodyPr/>
                    <a:lstStyle/>
                    <a:p>
                      <a:r>
                        <a:rPr lang="en-US" dirty="0" smtClean="0"/>
                        <a:t>   Downside</a:t>
                      </a:r>
                      <a:endParaRPr lang="en-US" dirty="0"/>
                    </a:p>
                  </a:txBody>
                  <a:tcPr/>
                </a:tc>
              </a:tr>
              <a:tr h="359954">
                <a:tc>
                  <a:txBody>
                    <a:bodyPr/>
                    <a:lstStyle/>
                    <a:p>
                      <a:r>
                        <a:rPr kumimoji="0" lang="en-US" sz="2000" b="0" kern="1200" dirty="0" err="1" smtClean="0">
                          <a:solidFill>
                            <a:schemeClr val="dk1"/>
                          </a:solidFill>
                          <a:effectLst/>
                          <a:latin typeface="Times New Roman" pitchFamily="18" charset="0"/>
                          <a:ea typeface="+mn-ea"/>
                          <a:cs typeface="Times New Roman" pitchFamily="18" charset="0"/>
                        </a:rPr>
                        <a:t>Airdry</a:t>
                      </a:r>
                      <a:r>
                        <a:rPr kumimoji="0" lang="en-US" sz="2000" b="0" kern="1200" dirty="0" smtClean="0">
                          <a:solidFill>
                            <a:schemeClr val="dk1"/>
                          </a:solidFill>
                          <a:effectLst/>
                          <a:latin typeface="Times New Roman" pitchFamily="18" charset="0"/>
                          <a:ea typeface="+mn-ea"/>
                          <a:cs typeface="Times New Roman" pitchFamily="18" charset="0"/>
                        </a:rPr>
                        <a:t> the electric towel</a:t>
                      </a:r>
                      <a:endParaRPr lang="en-US" sz="2000" b="0" dirty="0">
                        <a:latin typeface="Times New Roman" pitchFamily="18" charset="0"/>
                        <a:cs typeface="Times New Roman" pitchFamily="18" charset="0"/>
                      </a:endParaRPr>
                    </a:p>
                  </a:txBody>
                  <a:tcPr/>
                </a:tc>
                <a:tc>
                  <a:txBody>
                    <a:bodyPr/>
                    <a:lstStyle/>
                    <a:p>
                      <a:r>
                        <a:rPr lang="en-US" dirty="0" smtClean="0"/>
                        <a:t>   It uses floor pedal </a:t>
                      </a:r>
                      <a:endParaRPr lang="en-US" dirty="0"/>
                    </a:p>
                  </a:txBody>
                  <a:tcPr/>
                </a:tc>
              </a:tr>
              <a:tr h="359954">
                <a:tc>
                  <a:txBody>
                    <a:bodyPr/>
                    <a:lstStyle/>
                    <a:p>
                      <a:r>
                        <a:rPr kumimoji="0" lang="en-US" sz="1800" b="0" kern="1200" dirty="0" smtClean="0">
                          <a:solidFill>
                            <a:schemeClr val="dk1"/>
                          </a:solidFill>
                          <a:effectLst/>
                          <a:latin typeface="+mn-lt"/>
                          <a:ea typeface="+mn-ea"/>
                          <a:cs typeface="+mn-cs"/>
                        </a:rPr>
                        <a:t>The Jet Genius from Japan</a:t>
                      </a:r>
                      <a:endParaRPr lang="en-US" b="0" dirty="0"/>
                    </a:p>
                  </a:txBody>
                  <a:tcPr/>
                </a:tc>
                <a:tc>
                  <a:txBody>
                    <a:bodyPr/>
                    <a:lstStyle/>
                    <a:p>
                      <a:r>
                        <a:rPr lang="en-US" dirty="0" smtClean="0"/>
                        <a:t>   It</a:t>
                      </a:r>
                      <a:r>
                        <a:rPr lang="en-US" baseline="0" dirty="0" smtClean="0"/>
                        <a:t> is noisy and high drying time</a:t>
                      </a:r>
                    </a:p>
                  </a:txBody>
                  <a:tcPr/>
                </a:tc>
              </a:tr>
            </a:tbl>
          </a:graphicData>
        </a:graphic>
      </p:graphicFrame>
    </p:spTree>
    <p:extLst>
      <p:ext uri="{BB962C8B-B14F-4D97-AF65-F5344CB8AC3E}">
        <p14:creationId xmlns:p14="http://schemas.microsoft.com/office/powerpoint/2010/main" val="1936809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smtClean="0">
                <a:latin typeface="Times New Roman" pitchFamily="18" charset="0"/>
                <a:cs typeface="Times New Roman" pitchFamily="18" charset="0"/>
              </a:rPr>
              <a:t>There have been some improvement and modifications in hand dryer over the years. Modern hand dryers are now efficient, quick drying time and minimal noise produced when used.</a:t>
            </a:r>
          </a:p>
          <a:p>
            <a:r>
              <a:rPr lang="en-US" sz="2000" dirty="0" err="1" smtClean="0">
                <a:latin typeface="Times New Roman" pitchFamily="18" charset="0"/>
                <a:cs typeface="Times New Roman" pitchFamily="18" charset="0"/>
              </a:rPr>
              <a:t>Xlerator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Success</a:t>
            </a:r>
          </a:p>
          <a:p>
            <a:r>
              <a:rPr lang="en-US" sz="2000" dirty="0">
                <a:latin typeface="Times New Roman" pitchFamily="18" charset="0"/>
                <a:cs typeface="Times New Roman" pitchFamily="18" charset="0"/>
              </a:rPr>
              <a:t>Dyson </a:t>
            </a:r>
            <a:r>
              <a:rPr lang="en-US" sz="2000" dirty="0" err="1">
                <a:latin typeface="Times New Roman" pitchFamily="18" charset="0"/>
                <a:cs typeface="Times New Roman" pitchFamily="18" charset="0"/>
              </a:rPr>
              <a:t>Airblade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37846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2920" y="530352"/>
            <a:ext cx="8183880" cy="5413248"/>
          </a:xfrm>
        </p:spPr>
        <p:txBody>
          <a:bodyPr>
            <a:normAutofit/>
          </a:bodyPr>
          <a:lstStyle/>
          <a:p>
            <a:pPr marL="0" indent="0">
              <a:buNone/>
            </a:pPr>
            <a:r>
              <a:rPr lang="en-US" sz="1600" dirty="0" smtClean="0">
                <a:latin typeface="Times New Roman" pitchFamily="18" charset="0"/>
                <a:cs typeface="Times New Roman" pitchFamily="18" charset="0"/>
              </a:rPr>
              <a:t>		                   BLOCK DIAGRAM</a:t>
            </a:r>
            <a:endParaRPr lang="en-US" sz="1600" dirty="0">
              <a:latin typeface="Times New Roman" pitchFamily="18" charset="0"/>
              <a:cs typeface="Times New Roman" pitchFamily="18" charset="0"/>
            </a:endParaRPr>
          </a:p>
        </p:txBody>
      </p:sp>
      <p:sp>
        <p:nvSpPr>
          <p:cNvPr id="4" name="Rectangle 3"/>
          <p:cNvSpPr/>
          <p:nvPr/>
        </p:nvSpPr>
        <p:spPr>
          <a:xfrm>
            <a:off x="762000" y="2269901"/>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Times New Roman" pitchFamily="18" charset="0"/>
                <a:cs typeface="Times New Roman" pitchFamily="18" charset="0"/>
              </a:rPr>
              <a:t>INFRA-RED SENSOR</a:t>
            </a:r>
            <a:endParaRPr lang="en-US" sz="1600" dirty="0">
              <a:latin typeface="Times New Roman" pitchFamily="18" charset="0"/>
              <a:cs typeface="Times New Roman" pitchFamily="18" charset="0"/>
            </a:endParaRPr>
          </a:p>
        </p:txBody>
      </p:sp>
      <p:sp>
        <p:nvSpPr>
          <p:cNvPr id="5" name="Rectangle 4"/>
          <p:cNvSpPr/>
          <p:nvPr/>
        </p:nvSpPr>
        <p:spPr>
          <a:xfrm>
            <a:off x="6781800" y="230102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Times New Roman" pitchFamily="18" charset="0"/>
                <a:cs typeface="Times New Roman" pitchFamily="18" charset="0"/>
              </a:rPr>
              <a:t>LCD</a:t>
            </a:r>
            <a:endParaRPr lang="en-US" sz="1600" dirty="0">
              <a:latin typeface="Times New Roman" pitchFamily="18" charset="0"/>
              <a:cs typeface="Times New Roman" pitchFamily="18" charset="0"/>
            </a:endParaRPr>
          </a:p>
        </p:txBody>
      </p:sp>
      <p:sp>
        <p:nvSpPr>
          <p:cNvPr id="6" name="Rectangle 5"/>
          <p:cNvSpPr/>
          <p:nvPr/>
        </p:nvSpPr>
        <p:spPr>
          <a:xfrm>
            <a:off x="685800" y="48768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Times New Roman" pitchFamily="18" charset="0"/>
                <a:cs typeface="Times New Roman" pitchFamily="18" charset="0"/>
              </a:rPr>
              <a:t>POWER SUPPLY</a:t>
            </a:r>
            <a:endParaRPr lang="en-US" sz="1600" dirty="0">
              <a:latin typeface="Times New Roman" pitchFamily="18" charset="0"/>
              <a:cs typeface="Times New Roman" pitchFamily="18" charset="0"/>
            </a:endParaRPr>
          </a:p>
        </p:txBody>
      </p:sp>
      <p:sp>
        <p:nvSpPr>
          <p:cNvPr id="7" name="Rectangle 6"/>
          <p:cNvSpPr/>
          <p:nvPr/>
        </p:nvSpPr>
        <p:spPr>
          <a:xfrm>
            <a:off x="4038600" y="367155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Times New Roman" pitchFamily="18" charset="0"/>
                <a:cs typeface="Times New Roman" pitchFamily="18" charset="0"/>
              </a:rPr>
              <a:t>RELAY</a:t>
            </a:r>
            <a:endParaRPr lang="en-US" sz="1600" dirty="0">
              <a:latin typeface="Times New Roman" pitchFamily="18" charset="0"/>
              <a:cs typeface="Times New Roman" pitchFamily="18" charset="0"/>
            </a:endParaRPr>
          </a:p>
        </p:txBody>
      </p:sp>
      <p:sp>
        <p:nvSpPr>
          <p:cNvPr id="8" name="Rectangle 7"/>
          <p:cNvSpPr/>
          <p:nvPr/>
        </p:nvSpPr>
        <p:spPr>
          <a:xfrm>
            <a:off x="655748" y="3657600"/>
            <a:ext cx="12492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Times New Roman" pitchFamily="18" charset="0"/>
                <a:cs typeface="Times New Roman" pitchFamily="18" charset="0"/>
              </a:rPr>
              <a:t>ELECTRIC FAN</a:t>
            </a:r>
            <a:endParaRPr lang="en-US" sz="1600" dirty="0">
              <a:latin typeface="Times New Roman" pitchFamily="18" charset="0"/>
              <a:cs typeface="Times New Roman" pitchFamily="18" charset="0"/>
            </a:endParaRPr>
          </a:p>
        </p:txBody>
      </p:sp>
      <p:sp>
        <p:nvSpPr>
          <p:cNvPr id="9" name="Rectangle 8"/>
          <p:cNvSpPr/>
          <p:nvPr/>
        </p:nvSpPr>
        <p:spPr>
          <a:xfrm>
            <a:off x="3657600" y="2301025"/>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Times New Roman" pitchFamily="18" charset="0"/>
                <a:cs typeface="Times New Roman" pitchFamily="18" charset="0"/>
              </a:rPr>
              <a:t>MICRO CONTROLLER</a:t>
            </a:r>
            <a:endParaRPr lang="en-US" sz="1600" dirty="0">
              <a:latin typeface="Times New Roman" pitchFamily="18" charset="0"/>
              <a:cs typeface="Times New Roman" pitchFamily="18" charset="0"/>
            </a:endParaRPr>
          </a:p>
        </p:txBody>
      </p:sp>
      <p:sp>
        <p:nvSpPr>
          <p:cNvPr id="11" name="Rectangle 10"/>
          <p:cNvSpPr/>
          <p:nvPr/>
        </p:nvSpPr>
        <p:spPr>
          <a:xfrm>
            <a:off x="762000" y="91440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Times New Roman" pitchFamily="18" charset="0"/>
                <a:cs typeface="Times New Roman" pitchFamily="18" charset="0"/>
              </a:rPr>
              <a:t>POWER SUPPLY</a:t>
            </a:r>
            <a:endParaRPr lang="en-US" sz="1600" dirty="0">
              <a:latin typeface="Times New Roman" pitchFamily="18" charset="0"/>
              <a:cs typeface="Times New Roman" pitchFamily="18" charset="0"/>
            </a:endParaRPr>
          </a:p>
        </p:txBody>
      </p:sp>
      <p:cxnSp>
        <p:nvCxnSpPr>
          <p:cNvPr id="13" name="Straight Connector 12"/>
          <p:cNvCxnSpPr>
            <a:stCxn id="11" idx="3"/>
          </p:cNvCxnSpPr>
          <p:nvPr/>
        </p:nvCxnSpPr>
        <p:spPr>
          <a:xfrm>
            <a:off x="1905000" y="1371600"/>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495800" y="1371600"/>
            <a:ext cx="0" cy="898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86400" y="2727101"/>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905000" y="2590800"/>
            <a:ext cx="1752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905000" y="2895600"/>
            <a:ext cx="1752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2"/>
          </p:cNvCxnSpPr>
          <p:nvPr/>
        </p:nvCxnSpPr>
        <p:spPr>
          <a:xfrm>
            <a:off x="4572000" y="3215425"/>
            <a:ext cx="0" cy="456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1"/>
            <a:endCxn id="8" idx="3"/>
          </p:cNvCxnSpPr>
          <p:nvPr/>
        </p:nvCxnSpPr>
        <p:spPr>
          <a:xfrm flipH="1" flipV="1">
            <a:off x="1904999" y="4114800"/>
            <a:ext cx="2133601" cy="13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8" idx="2"/>
          </p:cNvCxnSpPr>
          <p:nvPr/>
        </p:nvCxnSpPr>
        <p:spPr>
          <a:xfrm flipV="1">
            <a:off x="1280373" y="4572000"/>
            <a:ext cx="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9614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544</TotalTime>
  <Words>337</Words>
  <Application>Microsoft Office PowerPoint</Application>
  <PresentationFormat>On-screen Show (4:3)</PresentationFormat>
  <Paragraphs>100</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Aspect</vt:lpstr>
      <vt:lpstr>DESIGN AND IMPLEMENTATION OF ELECTRONIC HAND DRYER WITH DISPLAY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CIRCUIT DIAGRAM OF ELECTRONIC HAND DRYER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ELECTRONIC HAND DRYER WITH DISPLAY</dc:title>
  <dc:creator>DAVID</dc:creator>
  <cp:lastModifiedBy>DAVID</cp:lastModifiedBy>
  <cp:revision>39</cp:revision>
  <dcterms:created xsi:type="dcterms:W3CDTF">2021-07-07T00:33:56Z</dcterms:created>
  <dcterms:modified xsi:type="dcterms:W3CDTF">2021-07-07T09:39:59Z</dcterms:modified>
</cp:coreProperties>
</file>