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23" r:id="rId2"/>
  </p:sldMasterIdLst>
  <p:notesMasterIdLst>
    <p:notesMasterId r:id="rId23"/>
  </p:notesMasterIdLst>
  <p:sldIdLst>
    <p:sldId id="285" r:id="rId3"/>
    <p:sldId id="258" r:id="rId4"/>
    <p:sldId id="326" r:id="rId5"/>
    <p:sldId id="327" r:id="rId6"/>
    <p:sldId id="305" r:id="rId7"/>
    <p:sldId id="306" r:id="rId8"/>
    <p:sldId id="307" r:id="rId9"/>
    <p:sldId id="308" r:id="rId10"/>
    <p:sldId id="309" r:id="rId11"/>
    <p:sldId id="329" r:id="rId12"/>
    <p:sldId id="323" r:id="rId13"/>
    <p:sldId id="324" r:id="rId14"/>
    <p:sldId id="320" r:id="rId15"/>
    <p:sldId id="271" r:id="rId16"/>
    <p:sldId id="330" r:id="rId17"/>
    <p:sldId id="311" r:id="rId18"/>
    <p:sldId id="275" r:id="rId19"/>
    <p:sldId id="328" r:id="rId20"/>
    <p:sldId id="27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85"/>
            <p14:sldId id="258"/>
            <p14:sldId id="326"/>
            <p14:sldId id="327"/>
            <p14:sldId id="305"/>
            <p14:sldId id="306"/>
            <p14:sldId id="307"/>
            <p14:sldId id="308"/>
            <p14:sldId id="309"/>
            <p14:sldId id="329"/>
          </p14:sldIdLst>
        </p14:section>
        <p14:section name="Group Member 3" id="{B1667D1F-BDEE-41A6-AB4B-54B8BD6DDE72}">
          <p14:sldIdLst>
            <p14:sldId id="323"/>
            <p14:sldId id="324"/>
            <p14:sldId id="320"/>
            <p14:sldId id="271"/>
            <p14:sldId id="330"/>
          </p14:sldIdLst>
        </p14:section>
        <p14:section name="Group Member 2" id="{ED02CA79-8112-418E-8BC2-0FD9B68AECB3}">
          <p14:sldIdLst/>
        </p14:section>
        <p14:section name="General Closing" id="{4AB6C702-EE4D-4283-ACB0-770710E41AE6}">
          <p14:sldIdLst>
            <p14:sldId id="311"/>
            <p14:sldId id="275"/>
            <p14:sldId id="328"/>
            <p14:sldId id="27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86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13" Type="http://schemas.openxmlformats.org/officeDocument/2006/relationships/slideLayout" Target="../slideLayouts/slideLayout30.xml" /><Relationship Id="rId18" Type="http://schemas.openxmlformats.org/officeDocument/2006/relationships/theme" Target="../theme/theme2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slideLayout" Target="../slideLayouts/slideLayout29.xml" /><Relationship Id="rId17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19.xml" /><Relationship Id="rId16" Type="http://schemas.openxmlformats.org/officeDocument/2006/relationships/slideLayout" Target="../slideLayouts/slideLayout33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5" Type="http://schemas.openxmlformats.org/officeDocument/2006/relationships/slideLayout" Target="../slideLayouts/slideLayout32.xml" /><Relationship Id="rId10" Type="http://schemas.openxmlformats.org/officeDocument/2006/relationships/slideLayout" Target="../slideLayouts/slideLayout27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Relationship Id="rId14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 /><Relationship Id="rId7" Type="http://schemas.openxmlformats.org/officeDocument/2006/relationships/hyperlink" Target="https://towardsdatascience.com/a-comprehensive-hands-on-guide-to-transfer-learning-with-real-world-applications-in-deep-learning-212bf3b2f27a" TargetMode="External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builtin.com/data-science/tour-top-10-algorithms-machine-learning-newbies" TargetMode="External" /><Relationship Id="rId5" Type="http://schemas.openxmlformats.org/officeDocument/2006/relationships/hyperlink" Target="https://towardsdatascience.com/vgg-neural-networks-the-next-step-after-alexnet-3f91fa9ffe2c" TargetMode="External" /><Relationship Id="rId4" Type="http://schemas.openxmlformats.org/officeDocument/2006/relationships/hyperlink" Target="https://towardsdatascience.com/a-simple-cnn-multi-image-classifier-31c463324fa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ltean/fruits/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239" y="4901797"/>
            <a:ext cx="8144134" cy="1013456"/>
          </a:xfrm>
        </p:spPr>
        <p:txBody>
          <a:bodyPr/>
          <a:lstStyle/>
          <a:p>
            <a:pPr algn="ctr"/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Final Year Project </a:t>
            </a:r>
            <a:r>
              <a:rPr lang="en-US" sz="2000" dirty="0" err="1">
                <a:solidFill>
                  <a:schemeClr val="bg1"/>
                </a:solidFill>
              </a:rPr>
              <a:t>Defence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Electronic Engineering </a:t>
            </a:r>
            <a:r>
              <a:rPr lang="en-US" sz="2000" dirty="0" err="1">
                <a:solidFill>
                  <a:srgbClr val="FF0000"/>
                </a:solidFill>
              </a:rPr>
              <a:t>Dept</a:t>
            </a:r>
            <a:r>
              <a:rPr lang="en-US" sz="2000" dirty="0">
                <a:solidFill>
                  <a:srgbClr val="FF0000"/>
                </a:solidFill>
              </a:rPr>
              <a:t>, UNN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85306" y="4401957"/>
            <a:ext cx="8144134" cy="4688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Supervisor: </a:t>
            </a:r>
            <a:r>
              <a:rPr lang="en-US" sz="2000" dirty="0">
                <a:solidFill>
                  <a:schemeClr val="bg1"/>
                </a:solidFill>
              </a:rPr>
              <a:t>Dr. </a:t>
            </a:r>
            <a:r>
              <a:rPr lang="en-US" sz="2000" dirty="0" err="1">
                <a:solidFill>
                  <a:schemeClr val="bg1"/>
                </a:solidFill>
              </a:rPr>
              <a:t>Ijeoma</a:t>
            </a:r>
            <a:r>
              <a:rPr lang="en-US" sz="2000" dirty="0">
                <a:solidFill>
                  <a:schemeClr val="bg1"/>
                </a:solidFill>
              </a:rPr>
              <a:t> J.F. </a:t>
            </a:r>
            <a:r>
              <a:rPr lang="en-US" sz="2000" dirty="0" err="1">
                <a:solidFill>
                  <a:schemeClr val="bg1"/>
                </a:solidFill>
              </a:rPr>
              <a:t>Ezika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5033" y="2569418"/>
            <a:ext cx="60960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By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Mmesoma S. </a:t>
            </a:r>
            <a:r>
              <a:rPr lang="en-US" sz="2400" dirty="0" err="1"/>
              <a:t>Enibe</a:t>
            </a:r>
            <a:r>
              <a:rPr lang="en-US" sz="2400" dirty="0"/>
              <a:t> 2015/198344</a:t>
            </a:r>
          </a:p>
          <a:p>
            <a:pPr algn="ctr"/>
            <a:r>
              <a:rPr lang="en-US" sz="2400" dirty="0" err="1"/>
              <a:t>Mamah</a:t>
            </a:r>
            <a:r>
              <a:rPr lang="en-US" sz="2400" dirty="0"/>
              <a:t> Joy </a:t>
            </a:r>
            <a:r>
              <a:rPr lang="en-US" sz="2400" dirty="0" err="1"/>
              <a:t>Amuche</a:t>
            </a:r>
            <a:r>
              <a:rPr lang="en-US" sz="2400" dirty="0"/>
              <a:t> 2015/203773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7995" y="2815639"/>
            <a:ext cx="60960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Thursday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July 8, 2021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13412" y="827033"/>
            <a:ext cx="8144134" cy="1013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Topic: </a:t>
            </a:r>
            <a:r>
              <a:rPr lang="en-US" sz="3200" dirty="0">
                <a:solidFill>
                  <a:srgbClr val="FF0000"/>
                </a:solidFill>
              </a:rPr>
              <a:t>Automatic Object Recognition </a:t>
            </a:r>
            <a:r>
              <a:rPr lang="en-US" sz="3200">
                <a:solidFill>
                  <a:srgbClr val="FF0000"/>
                </a:solidFill>
              </a:rPr>
              <a:t>&amp; Description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 Diagram of Object Recognition Process: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48" y="2113671"/>
            <a:ext cx="5895833" cy="4336450"/>
          </a:xfrm>
        </p:spPr>
      </p:pic>
    </p:spTree>
    <p:extLst>
      <p:ext uri="{BB962C8B-B14F-4D97-AF65-F5344CB8AC3E}">
        <p14:creationId xmlns:p14="http://schemas.microsoft.com/office/powerpoint/2010/main" val="11733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Transfer Learning &amp; its 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2256502"/>
            <a:ext cx="10056504" cy="43763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Transfer learning is a machine learning method where a model developed for a task is reused as the starting point for a model on a second task.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Develop Model Approach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a) Select Source Task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b) Develop Source 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c) Reuse 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d) Tune Model</a:t>
            </a:r>
          </a:p>
          <a:p>
            <a:pPr marL="457200" indent="-457200">
              <a:buAutoNum type="arabicPeriod" startAt="2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Pre-trained Model Approach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a) Select Source Task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b) Reuse model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c) Tune model</a:t>
            </a:r>
          </a:p>
        </p:txBody>
      </p:sp>
    </p:spTree>
    <p:extLst>
      <p:ext uri="{BB962C8B-B14F-4D97-AF65-F5344CB8AC3E}">
        <p14:creationId xmlns:p14="http://schemas.microsoft.com/office/powerpoint/2010/main" val="33651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Transfer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2256502"/>
            <a:ext cx="10056504" cy="40410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It is a shortcut to saving time or getting better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Higher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Higher slope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Higher asymptote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18" y="3361089"/>
            <a:ext cx="5950424" cy="29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Procedure/Methodology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Make predictions to check how well our trained model predicts and describes images from the dataset.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It was determined that the VGG16 architecture performed best.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4. </a:t>
            </a:r>
            <a:r>
              <a:rPr lang="en-US" u="sng" dirty="0">
                <a:solidFill>
                  <a:schemeClr val="bg1"/>
                </a:solidFill>
                <a:effectLst/>
              </a:rPr>
              <a:t>Live detection of the objects: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The necessary libraries for object detection were imported to the development environment.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The model was loaded and used in life detection of the twelve categories of images in our image dataset.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17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Detection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9609250" cy="693135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For the live detection, we connect an external camera that will detect and describe any of the objects in our trained dataset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3221737"/>
            <a:ext cx="10886838" cy="2906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external camera</a:t>
            </a:r>
          </a:p>
          <a:p>
            <a:r>
              <a:rPr lang="en-US" dirty="0">
                <a:solidFill>
                  <a:schemeClr val="bg1"/>
                </a:solidFill>
              </a:rPr>
              <a:t>Using Phone camera</a:t>
            </a:r>
          </a:p>
          <a:p>
            <a:r>
              <a:rPr lang="en-US" dirty="0">
                <a:solidFill>
                  <a:schemeClr val="bg1"/>
                </a:solidFill>
              </a:rPr>
              <a:t>Using webcam</a:t>
            </a:r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our 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7" y="368490"/>
            <a:ext cx="5438015" cy="61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Key Findings/Results: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From the result gotten, the local image prediction and description is high, because the accuracy of the prediction is quite high, which means that the model was properly trained.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Our trained model is able to describe  and  detect objects correctly.</a:t>
            </a:r>
          </a:p>
        </p:txBody>
      </p:sp>
    </p:spTree>
    <p:extLst>
      <p:ext uri="{BB962C8B-B14F-4D97-AF65-F5344CB8AC3E}">
        <p14:creationId xmlns:p14="http://schemas.microsoft.com/office/powerpoint/2010/main" val="786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92" y="2067931"/>
            <a:ext cx="9613861" cy="35993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Our </a:t>
            </a:r>
            <a:r>
              <a:rPr lang="en-US">
                <a:solidFill>
                  <a:schemeClr val="bg1"/>
                </a:solidFill>
                <a:effectLst/>
              </a:rPr>
              <a:t>model </a:t>
            </a:r>
            <a:r>
              <a:rPr lang="en-GB">
                <a:solidFill>
                  <a:schemeClr val="bg1"/>
                </a:solidFill>
                <a:effectLst/>
              </a:rPr>
              <a:t>was </a:t>
            </a:r>
            <a:r>
              <a:rPr lang="en-US">
                <a:solidFill>
                  <a:schemeClr val="bg1"/>
                </a:solidFill>
                <a:effectLst/>
              </a:rPr>
              <a:t>able </a:t>
            </a:r>
            <a:r>
              <a:rPr lang="en-US" dirty="0">
                <a:solidFill>
                  <a:schemeClr val="bg1"/>
                </a:solidFill>
                <a:effectLst/>
              </a:rPr>
              <a:t>to correctly predict objects included in our dataset</a:t>
            </a:r>
            <a:r>
              <a:rPr lang="en-US">
                <a:solidFill>
                  <a:schemeClr val="bg1"/>
                </a:solidFill>
                <a:effectLst/>
              </a:rPr>
              <a:t>, </a:t>
            </a:r>
            <a:r>
              <a:rPr lang="en-GB">
                <a:solidFill>
                  <a:schemeClr val="bg1"/>
                </a:solidFill>
                <a:effectLst/>
              </a:rPr>
              <a:t>to</a:t>
            </a:r>
            <a:r>
              <a:rPr lang="en-US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a </a:t>
            </a:r>
            <a:r>
              <a:rPr lang="en-US">
                <a:solidFill>
                  <a:schemeClr val="bg1"/>
                </a:solidFill>
                <a:effectLst/>
              </a:rPr>
              <a:t>reasonable </a:t>
            </a:r>
            <a:r>
              <a:rPr lang="en-GB">
                <a:solidFill>
                  <a:schemeClr val="bg1"/>
                </a:solidFill>
                <a:effectLst/>
              </a:rPr>
              <a:t>degree of accuracy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The prediction </a:t>
            </a:r>
            <a:r>
              <a:rPr lang="en-US">
                <a:solidFill>
                  <a:schemeClr val="bg1"/>
                </a:solidFill>
                <a:effectLst/>
              </a:rPr>
              <a:t>accuracy </a:t>
            </a:r>
            <a:r>
              <a:rPr lang="en-GB">
                <a:solidFill>
                  <a:schemeClr val="bg1"/>
                </a:solidFill>
                <a:effectLst/>
              </a:rPr>
              <a:t>was 94.53%, quite large for a new classification system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This </a:t>
            </a:r>
            <a:r>
              <a:rPr lang="en-US">
                <a:solidFill>
                  <a:schemeClr val="bg1"/>
                </a:solidFill>
                <a:effectLst/>
              </a:rPr>
              <a:t>software </a:t>
            </a:r>
            <a:r>
              <a:rPr lang="en-GB">
                <a:solidFill>
                  <a:schemeClr val="bg1"/>
                </a:solidFill>
                <a:effectLst/>
              </a:rPr>
              <a:t>may</a:t>
            </a:r>
            <a:r>
              <a:rPr lang="en-US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be made more robust and able to detect more object classes found </a:t>
            </a:r>
            <a:r>
              <a:rPr lang="en-US">
                <a:solidFill>
                  <a:schemeClr val="bg1"/>
                </a:solidFill>
                <a:effectLst/>
              </a:rPr>
              <a:t>both locally</a:t>
            </a:r>
            <a:r>
              <a:rPr lang="en-GB">
                <a:solidFill>
                  <a:schemeClr val="bg1"/>
                </a:solidFill>
                <a:effectLst/>
              </a:rPr>
              <a:t>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It can </a:t>
            </a:r>
            <a:r>
              <a:rPr lang="en-US">
                <a:solidFill>
                  <a:schemeClr val="bg1"/>
                </a:solidFill>
                <a:effectLst/>
              </a:rPr>
              <a:t>be furthe</a:t>
            </a:r>
            <a:r>
              <a:rPr lang="en-GB">
                <a:solidFill>
                  <a:schemeClr val="bg1"/>
                </a:solidFill>
                <a:effectLst/>
              </a:rPr>
              <a:t>rdeveloped into</a:t>
            </a:r>
            <a:r>
              <a:rPr lang="en-US">
                <a:solidFill>
                  <a:schemeClr val="bg1"/>
                </a:solidFill>
                <a:effectLst/>
              </a:rPr>
              <a:t>o </a:t>
            </a:r>
            <a:r>
              <a:rPr lang="en-US" dirty="0">
                <a:solidFill>
                  <a:schemeClr val="bg1"/>
                </a:solidFill>
                <a:effectLst/>
              </a:rPr>
              <a:t>a mobile app/software.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Can be applied in obstacle avoidance robots and other industrial/manufacturing processes such as selective sorting etc.</a:t>
            </a:r>
          </a:p>
        </p:txBody>
      </p:sp>
    </p:spTree>
    <p:extLst>
      <p:ext uri="{BB962C8B-B14F-4D97-AF65-F5344CB8AC3E}">
        <p14:creationId xmlns:p14="http://schemas.microsoft.com/office/powerpoint/2010/main" val="7706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https://towardsdatascience.com/a-comprehensive-guide-to-convolutional-neural-networks-the-eli5-way-3bd2b1164a53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/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https://towardsdatascience.com/a-simple-cnn-multi-image-classifier-31c463324fa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https://towardsdatascience.com/vgg-neural-networks-the-next-step-after-alexnet-3f91fa9ffe2c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https://builtin.com/data-science/tour-top-10-algorithms-machine-learning-newbies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https://towardsdatascience.com/a-comprehensive-hands-on-guide-to-transfer-learning-with-real-world-applications-in-deep-learning-212bf3b2f27a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Agenda /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Project Introduction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Project Description (Aims &amp; Objective)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Abstract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Scope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Project Methodology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Block Diagram of Object Recognition Process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Key Findings/Results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Research drilldown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16188" y="880821"/>
            <a:ext cx="8144134" cy="1013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3341" y="2905431"/>
            <a:ext cx="8144134" cy="10538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2946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As the need for automated systems and robot assistance systems increases day by day, the need to be able to correctly detect, recognize and describe these objects becomes paramount.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ffectLst/>
              </a:rPr>
              <a:t>Local images </a:t>
            </a:r>
            <a:r>
              <a:rPr lang="en-US" dirty="0">
                <a:solidFill>
                  <a:schemeClr val="bg1"/>
                </a:solidFill>
                <a:effectLst/>
              </a:rPr>
              <a:t>object recognition and </a:t>
            </a:r>
            <a:r>
              <a:rPr lang="en-US">
                <a:solidFill>
                  <a:schemeClr val="bg1"/>
                </a:solidFill>
                <a:effectLst/>
              </a:rPr>
              <a:t>description aims </a:t>
            </a:r>
            <a:r>
              <a:rPr lang="en-US" dirty="0">
                <a:solidFill>
                  <a:schemeClr val="bg1"/>
                </a:solidFill>
                <a:effectLst/>
              </a:rPr>
              <a:t>to bridge this gap, and provide an easy interface for accurate object recognition and description, locally and across borders</a:t>
            </a:r>
          </a:p>
        </p:txBody>
      </p:sp>
    </p:spTree>
    <p:extLst>
      <p:ext uri="{BB962C8B-B14F-4D97-AF65-F5344CB8AC3E}">
        <p14:creationId xmlns:p14="http://schemas.microsoft.com/office/powerpoint/2010/main" val="11529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Trained on 12 classes of local objects comprising of apple, banana, broom, corn, flip-flop, </a:t>
            </a:r>
            <a:r>
              <a:rPr lang="en-US" dirty="0" err="1">
                <a:solidFill>
                  <a:schemeClr val="bg1"/>
                </a:solidFill>
                <a:effectLst/>
              </a:rPr>
              <a:t>ogbono</a:t>
            </a:r>
            <a:r>
              <a:rPr lang="en-US" dirty="0">
                <a:solidFill>
                  <a:schemeClr val="bg1"/>
                </a:solidFill>
                <a:effectLst/>
              </a:rPr>
              <a:t> seed, </a:t>
            </a:r>
            <a:r>
              <a:rPr lang="en-US" dirty="0" err="1">
                <a:solidFill>
                  <a:schemeClr val="bg1"/>
                </a:solidFill>
                <a:effectLst/>
              </a:rPr>
              <a:t>okpei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onga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maggi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onga</a:t>
            </a:r>
            <a:r>
              <a:rPr lang="en-US" dirty="0">
                <a:solidFill>
                  <a:schemeClr val="bg1"/>
                </a:solidFill>
                <a:effectLst/>
              </a:rPr>
              <a:t> stew seasoning, orange, pineapple and sponge.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Object recognition and description of 12 locally existing items/object.</a:t>
            </a:r>
          </a:p>
        </p:txBody>
      </p:sp>
    </p:spTree>
    <p:extLst>
      <p:ext uri="{BB962C8B-B14F-4D97-AF65-F5344CB8AC3E}">
        <p14:creationId xmlns:p14="http://schemas.microsoft.com/office/powerpoint/2010/main" val="42766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Aim: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05" y="2197509"/>
            <a:ext cx="10071253" cy="45425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/>
              </a:rPr>
              <a:t>	This project aims to design a software which automatically recognizes and describes conventional and locally available objects in English and Igbo languages.</a:t>
            </a:r>
          </a:p>
          <a:p>
            <a:pPr algn="just">
              <a:lnSpc>
                <a:spcPct val="150000"/>
              </a:lnSpc>
              <a:buNone/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52" y="3377381"/>
            <a:ext cx="5914103" cy="283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2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Learning to work with already existing image classification models.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Building models with different CNN architectures and determining the one with the best performance measure.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Improving prediction performance using transfer learning technique.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Life detection of twelve local images in </a:t>
            </a:r>
            <a:r>
              <a:rPr lang="en-US" dirty="0" err="1">
                <a:solidFill>
                  <a:schemeClr val="bg1"/>
                </a:solidFill>
                <a:effectLst/>
              </a:rPr>
              <a:t>english</a:t>
            </a:r>
            <a:r>
              <a:rPr lang="en-US" dirty="0">
                <a:solidFill>
                  <a:schemeClr val="bg1"/>
                </a:solidFill>
                <a:effectLst/>
              </a:rPr>
              <a:t> and </a:t>
            </a:r>
            <a:r>
              <a:rPr lang="en-US" dirty="0" err="1">
                <a:solidFill>
                  <a:schemeClr val="bg1"/>
                </a:solidFill>
                <a:effectLst/>
              </a:rPr>
              <a:t>igbo</a:t>
            </a:r>
            <a:r>
              <a:rPr lang="en-US" dirty="0">
                <a:solidFill>
                  <a:schemeClr val="bg1"/>
                </a:solidFill>
                <a:effectLst/>
              </a:rPr>
              <a:t> languages.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9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Procedure/Methodology: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u="sng" dirty="0">
                <a:solidFill>
                  <a:schemeClr val="bg1"/>
                </a:solidFill>
                <a:effectLst/>
              </a:rPr>
              <a:t>Gathering image data of twelve local images.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Seven out of twelve of our image categories were taken life with a phone camera.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The other five comprising apple, banana, corn, orange and pineapple were gotten from fruits360 dataset found at </a:t>
            </a:r>
            <a:r>
              <a:rPr lang="en-US" dirty="0" err="1">
                <a:solidFill>
                  <a:schemeClr val="bg1"/>
                </a:solidFill>
                <a:effectLst/>
              </a:rPr>
              <a:t>kaggle</a:t>
            </a:r>
            <a:r>
              <a:rPr lang="en-US" dirty="0">
                <a:solidFill>
                  <a:schemeClr val="bg1"/>
                </a:solidFill>
                <a:effectLst/>
              </a:rPr>
              <a:t>: </a:t>
            </a:r>
            <a:r>
              <a:rPr lang="en-US" dirty="0">
                <a:solidFill>
                  <a:srgbClr val="FF0000"/>
                </a:solidFill>
                <a:effectLst/>
                <a:hlinkClick r:id="rId3"/>
              </a:rPr>
              <a:t>https://www.kaggle.com/moltean/fruits/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algn="just"/>
            <a:endParaRPr lang="en-US" dirty="0">
              <a:solidFill>
                <a:schemeClr val="bg1"/>
              </a:solidFill>
              <a:effectLst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The images were then split into a training set and a test set.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algn="just"/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0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Procedure/Methodology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2. </a:t>
            </a:r>
            <a:r>
              <a:rPr lang="en-US" u="sng" dirty="0">
                <a:solidFill>
                  <a:schemeClr val="bg1"/>
                </a:solidFill>
                <a:effectLst/>
              </a:rPr>
              <a:t>Preparing the development environment: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Installed python 3.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Downloaded and installed Anaconda.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Opened </a:t>
            </a:r>
            <a:r>
              <a:rPr lang="en-US" dirty="0" err="1">
                <a:solidFill>
                  <a:schemeClr val="bg1"/>
                </a:solidFill>
                <a:effectLst/>
              </a:rPr>
              <a:t>jupyter</a:t>
            </a:r>
            <a:r>
              <a:rPr lang="en-US" dirty="0">
                <a:solidFill>
                  <a:schemeClr val="bg1"/>
                </a:solidFill>
                <a:effectLst/>
              </a:rPr>
              <a:t> notebook via our local browser interface.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Installed libraries for data-science and computer vision tasks: </a:t>
            </a:r>
            <a:r>
              <a:rPr lang="en-US" dirty="0" err="1">
                <a:solidFill>
                  <a:schemeClr val="bg1"/>
                </a:solidFill>
                <a:effectLst/>
              </a:rPr>
              <a:t>tensorflow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numpy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sklearn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keras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opencv</a:t>
            </a:r>
            <a:r>
              <a:rPr lang="en-US" dirty="0">
                <a:solidFill>
                  <a:schemeClr val="bg1"/>
                </a:solidFill>
                <a:effectLst/>
              </a:rPr>
              <a:t>-python, </a:t>
            </a:r>
            <a:r>
              <a:rPr lang="en-US" dirty="0" err="1">
                <a:solidFill>
                  <a:schemeClr val="bg1"/>
                </a:solidFill>
                <a:effectLst/>
              </a:rPr>
              <a:t>matplotlib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Imported the specific libraries to be used into the current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821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Procedure/Methodology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6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3. </a:t>
            </a:r>
            <a:r>
              <a:rPr lang="en-US" u="sng" dirty="0">
                <a:solidFill>
                  <a:schemeClr val="bg1"/>
                </a:solidFill>
                <a:effectLst/>
              </a:rPr>
              <a:t>Training the model and using it to make predictions: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Turned our gathered images into a dataset and </a:t>
            </a:r>
            <a:r>
              <a:rPr lang="en-US" dirty="0" err="1">
                <a:solidFill>
                  <a:schemeClr val="bg1"/>
                </a:solidFill>
                <a:effectLst/>
              </a:rPr>
              <a:t>splitted</a:t>
            </a:r>
            <a:r>
              <a:rPr lang="en-US" dirty="0">
                <a:solidFill>
                  <a:schemeClr val="bg1"/>
                </a:solidFill>
                <a:effectLst/>
              </a:rPr>
              <a:t> it into two categories- training data 67% and test data 33% of the data, and saved the model after training.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Using transfer learning, we included our locally collected image dataset to weights from </a:t>
            </a:r>
            <a:r>
              <a:rPr lang="en-US" dirty="0" err="1">
                <a:solidFill>
                  <a:schemeClr val="bg1"/>
                </a:solidFill>
                <a:effectLst/>
              </a:rPr>
              <a:t>Imagenet</a:t>
            </a:r>
            <a:r>
              <a:rPr lang="en-US" dirty="0">
                <a:solidFill>
                  <a:schemeClr val="bg1"/>
                </a:solidFill>
                <a:effectLst/>
              </a:rPr>
              <a:t> pre-trained model.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Weights from ImageNet were used in a technique called transfer learning.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We used the VGG-16 CNN architecture. Others include InceptionV3,VGG16 and RESNET50 etc.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88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835</Words>
  <Application>Microsoft Office PowerPoint</Application>
  <PresentationFormat>Widescreen</PresentationFormat>
  <Paragraphs>118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1_Berlin</vt:lpstr>
      <vt:lpstr>3_Berlin</vt:lpstr>
      <vt:lpstr>  Final Year Project Defence Electronic Engineering Dept, UNN</vt:lpstr>
      <vt:lpstr>Agenda / Topics</vt:lpstr>
      <vt:lpstr>Abstract</vt:lpstr>
      <vt:lpstr>Scope</vt:lpstr>
      <vt:lpstr>Aim:</vt:lpstr>
      <vt:lpstr>Objectives:</vt:lpstr>
      <vt:lpstr>Procedure/Methodology:</vt:lpstr>
      <vt:lpstr>Procedure/Methodology (contd.)</vt:lpstr>
      <vt:lpstr>Procedure/Methodology (contd.)</vt:lpstr>
      <vt:lpstr>Block Diagram of Object Recognition Process:</vt:lpstr>
      <vt:lpstr>Transfer Learning &amp; its Approaches</vt:lpstr>
      <vt:lpstr>Benefits of Transfer Learning</vt:lpstr>
      <vt:lpstr>Procedure/Methodology (contd.)</vt:lpstr>
      <vt:lpstr>Live Detection</vt:lpstr>
      <vt:lpstr>Graph of our result</vt:lpstr>
      <vt:lpstr>Key Findings/Results:</vt:lpstr>
      <vt:lpstr>Conclusion</vt:lpstr>
      <vt:lpstr>Recommendation</vt:lpstr>
      <vt:lpstr>References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PACE SETTER</dc:creator>
  <cp:lastModifiedBy>Mmesoma Samuel Enibe</cp:lastModifiedBy>
  <cp:revision>51</cp:revision>
  <dcterms:created xsi:type="dcterms:W3CDTF">2014-04-17T23:07:25Z</dcterms:created>
  <dcterms:modified xsi:type="dcterms:W3CDTF">2021-07-08T08:23:01Z</dcterms:modified>
</cp:coreProperties>
</file>