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68" r:id="rId4"/>
    <p:sldId id="258" r:id="rId5"/>
    <p:sldId id="269" r:id="rId6"/>
    <p:sldId id="259" r:id="rId7"/>
    <p:sldId id="260" r:id="rId8"/>
    <p:sldId id="278" r:id="rId9"/>
    <p:sldId id="261" r:id="rId10"/>
    <p:sldId id="262" r:id="rId11"/>
    <p:sldId id="263" r:id="rId12"/>
    <p:sldId id="264" r:id="rId13"/>
    <p:sldId id="276" r:id="rId14"/>
    <p:sldId id="277" r:id="rId15"/>
    <p:sldId id="275" r:id="rId16"/>
    <p:sldId id="267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4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2AB45-E0DA-445A-84B8-CD69B6C9D24B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2014A-2F74-4098-8BFB-A4BFC78C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2014A-2F74-4098-8BFB-A4BFC78C2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2014A-2F74-4098-8BFB-A4BFC78C2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8799-1271-4F05-9D11-D8337E2CB6F8}" type="datetime1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6D6E-EA7A-4412-90F8-396F133F0B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55A3-0571-48D4-A7CA-08AB312FA98F}" type="datetime1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6D6E-EA7A-4412-90F8-396F133F0B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12F8-D4D6-4CD0-9A86-26A809DB1E76}" type="datetime1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6D6E-EA7A-4412-90F8-396F133F0BD0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649-6E42-42B8-8759-4A38655CCA0E}" type="datetime1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6D6E-EA7A-4412-90F8-396F133F0BD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E488-103F-4F99-AE18-629677D068F9}" type="datetime1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6D6E-EA7A-4412-90F8-396F133F0B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44C7-05B7-49F5-9702-B449A86EF95D}" type="datetime1">
              <a:rPr lang="en-GB" smtClean="0"/>
              <a:t>23/09/2015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6D6E-EA7A-4412-90F8-396F133F0BD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45EF-8080-40E2-AD0F-B3499D408419}" type="datetime1">
              <a:rPr lang="en-GB" smtClean="0"/>
              <a:t>23/09/2015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6D6E-EA7A-4412-90F8-396F133F0B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C303-6A81-4BB4-813F-1A7FF2322E3B}" type="datetime1">
              <a:rPr lang="en-GB" smtClean="0"/>
              <a:t>23/09/2015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6D6E-EA7A-4412-90F8-396F133F0B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A7FB-E763-4AF5-831C-7FEE5BECEAEC}" type="datetime1">
              <a:rPr lang="en-GB" smtClean="0"/>
              <a:t>23/09/2015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6D6E-EA7A-4412-90F8-396F133F0BD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4C5-61DA-48DF-B630-CE605D71F04A}" type="datetime1">
              <a:rPr lang="en-GB" smtClean="0"/>
              <a:t>23/09/2015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6D6E-EA7A-4412-90F8-396F133F0BD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F438-E585-4D44-B8D1-80A501775132}" type="datetime1">
              <a:rPr lang="en-GB" smtClean="0"/>
              <a:t>23/09/2015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6D6E-EA7A-4412-90F8-396F133F0BD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825606E-1799-49C9-A3E1-8882982D4F03}" type="datetime1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3746D6E-EA7A-4412-90F8-396F133F0BD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Proposal of the project topic: BIOMETRICS-ASSISTED  IDENTIFIER FOR PATIENT IDENTIFICATION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6944816" cy="2495128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By 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EKE CHIMA STANLEY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Reg. No: PG/MSC/14/68093</a:t>
            </a:r>
          </a:p>
          <a:p>
            <a:pPr algn="l"/>
            <a:r>
              <a:rPr lang="en-GB" sz="2400" dirty="0" smtClean="0">
                <a:solidFill>
                  <a:schemeClr val="tx1"/>
                </a:solidFill>
              </a:rPr>
              <a:t> 					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 smtClean="0">
                <a:solidFill>
                  <a:schemeClr val="tx1"/>
                </a:solidFill>
              </a:rPr>
              <a:t>			on Sept. 23, 2015</a:t>
            </a:r>
            <a:endParaRPr lang="en-GB" dirty="0" smtClean="0"/>
          </a:p>
          <a:p>
            <a:r>
              <a:rPr lang="en-GB" sz="2400" dirty="0" smtClean="0">
                <a:solidFill>
                  <a:schemeClr val="tx1"/>
                </a:solidFill>
              </a:rPr>
              <a:t>Supervisor: </a:t>
            </a:r>
            <a:r>
              <a:rPr lang="en-GB" sz="2400" dirty="0" err="1" smtClean="0">
                <a:solidFill>
                  <a:schemeClr val="tx1"/>
                </a:solidFill>
              </a:rPr>
              <a:t>Dr.</a:t>
            </a:r>
            <a:r>
              <a:rPr lang="en-GB" sz="2400" dirty="0" smtClean="0">
                <a:solidFill>
                  <a:schemeClr val="tx1"/>
                </a:solidFill>
              </a:rPr>
              <a:t> O.N. </a:t>
            </a:r>
            <a:r>
              <a:rPr lang="en-GB" sz="2400" dirty="0" err="1" smtClean="0">
                <a:solidFill>
                  <a:schemeClr val="tx1"/>
                </a:solidFill>
              </a:rPr>
              <a:t>Iloanusi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 smtClean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Consider the following scenarios: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A patient who </a:t>
            </a:r>
            <a:r>
              <a:rPr lang="en-US" sz="2800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got registered with a care provider but provides a different credential (e.g. name, address) from the one provided earlier. This scenario creates </a:t>
            </a:r>
            <a:r>
              <a:rPr lang="en-US" sz="28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multiple identifiers </a:t>
            </a:r>
            <a:r>
              <a:rPr lang="en-US" sz="2800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and thus </a:t>
            </a:r>
            <a:r>
              <a:rPr lang="en-US" sz="28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causes </a:t>
            </a:r>
            <a:r>
              <a:rPr lang="en-US" sz="2800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an array of </a:t>
            </a:r>
            <a:r>
              <a:rPr lang="en-US" sz="28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issues.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Even worse, </a:t>
            </a:r>
            <a:r>
              <a:rPr lang="en-US" sz="2800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what if the patient gives the name and insurance details of another person? </a:t>
            </a:r>
            <a:r>
              <a:rPr lang="en-US" sz="28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That is, identity theft.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A non-responsive </a:t>
            </a:r>
            <a:r>
              <a:rPr lang="en-US" sz="2800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unidentified patient who requires treatment. </a:t>
            </a:r>
            <a:endParaRPr lang="en-GB" sz="2800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6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To develop a conceptual model  for  the realization of: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a Unique Patient Identifier (UPID) that is scalable and has the basic demographic and health information of the patient </a:t>
            </a:r>
          </a:p>
          <a:p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 biometric system that can identify a patient (for non-responsive patients) or verify a patient’s claimed identity.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latin typeface="Calibri" pitchFamily="34" charset="0"/>
              </a:rPr>
              <a:t>The solution…My Project objective</a:t>
            </a:r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Accurate patient identification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Identifiable anywhere; at any healthcare organization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Accurate identification of patient information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Makes patient referencing across MPIs  and enterprises possible and easier.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Supports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the protection of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patient’s privacy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and confidentiality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Calibri" pitchFamily="34" charset="0"/>
              </a:rPr>
              <a:t>Consequences </a:t>
            </a:r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Review of existing UPIDs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Proposal of suitable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biometrics for assisting the UPID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Experimental analysis of the reliability of at least one of the chosen biometrics in identification and verification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Development of the conceptual  model of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biometrics-assisted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patient identifier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effectLst/>
                <a:latin typeface="Calibri" pitchFamily="34" charset="0"/>
              </a:rPr>
              <a:t>Methodology</a:t>
            </a:r>
            <a:endParaRPr lang="en-US" b="0" dirty="0"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work will be limited to:  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Conceptual formulation of UPID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Conceptual modeling of the biometric-assisted identifier system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It will not consider security issues related to patient identifiers such as encryption and access control to </a:t>
            </a:r>
            <a:r>
              <a:rPr lang="en-US" dirty="0" smtClean="0">
                <a:solidFill>
                  <a:schemeClr val="tx1"/>
                </a:solidFill>
              </a:rPr>
              <a:t>the patients’ </a:t>
            </a:r>
            <a:r>
              <a:rPr lang="en-US" dirty="0">
                <a:solidFill>
                  <a:schemeClr val="tx1"/>
                </a:solidFill>
              </a:rPr>
              <a:t>index.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Scope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Plan and timeline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32656"/>
            <a:ext cx="1521169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78497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8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A successful realization of this work will pave way for greater healthcare safety and cut the costs related to patient misidentification, record and procedure duplication, and identity theft in healthcare.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Conclusion 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7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Calibri" pitchFamily="34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Calibri" pitchFamily="34" charset="0"/>
              </a:rPr>
              <a:t>for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Calibri" pitchFamily="34" charset="0"/>
              </a:rPr>
              <a:t>listening</a:t>
            </a:r>
            <a:endParaRPr lang="en-US" sz="4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Greetings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	</a:t>
            </a:r>
            <a:r>
              <a:rPr lang="en-GB" dirty="0"/>
              <a:t>	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Just a moment;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smtClean="0">
                <a:solidFill>
                  <a:schemeClr val="tx1"/>
                </a:solidFill>
              </a:rPr>
              <a:t>	patient-provider familiarity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56" y="1700808"/>
            <a:ext cx="5544616" cy="292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7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Traditionally, a patient’s medical care was provided by a single practitioner or healthcare organization.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As a result, there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was 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usually a high level of familiarity between the care provider and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the patient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.  </a:t>
            </a:r>
            <a:endParaRPr lang="en-GB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Hence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, the care provider, at least,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knew 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them facially and by name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/>
              <a:t>Background contd.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11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7056784" cy="334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The situation is different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now…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0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A patient’s 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care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may be provided 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by various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experts and institutions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Providers are fairly or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highly 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unfamiliar with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their patients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The provider would rarely 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recognize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their patients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Healthcare has grown complex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Therefore, healthcare providers need help 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to overcome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this </a:t>
            </a:r>
            <a:r>
              <a:rPr lang="en-GB" dirty="0">
                <a:solidFill>
                  <a:schemeClr val="tx1"/>
                </a:solidFill>
                <a:latin typeface="Calibri" pitchFamily="34" charset="0"/>
              </a:rPr>
              <a:t>new challenge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Unique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Patient Identifier (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UPID)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is the value permanently assigned to an individual for identification purposes in healthcare and is unique across the entire national healthcare system </a:t>
            </a:r>
            <a:endParaRPr lang="en-GB" sz="2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Calibri" pitchFamily="34" charset="0"/>
              </a:rPr>
              <a:t>The answer...Unique Patient Identifier</a:t>
            </a:r>
            <a:endParaRPr lang="en-GB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Positive identification of a patient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Record-keeping/Information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Administrative functions such as billing 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Storage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retrieval of historical Information 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Aggregation of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 patient’s care record from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multiple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healthcare providers</a:t>
            </a:r>
            <a:endParaRPr lang="en-GB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8328"/>
            <a:ext cx="8229600" cy="1252728"/>
          </a:xfrm>
        </p:spPr>
        <p:txBody>
          <a:bodyPr/>
          <a:lstStyle/>
          <a:p>
            <a:pPr algn="ctr"/>
            <a:r>
              <a:rPr lang="en-GB" dirty="0" smtClean="0">
                <a:latin typeface="Calibri" pitchFamily="34" charset="0"/>
              </a:rPr>
              <a:t>Uses of the UPID</a:t>
            </a:r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According to the ASTM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An </a:t>
            </a:r>
            <a:r>
              <a:rPr lang="en-US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Identifier (numeric, alphanumeric, etc.) Scheme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Identification Information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Index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Mechanism to hide or encrypt the Identifier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Technological infrastructure to search, identify, match, encrypt, etc.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Administrative infrastructure including the Central Governing Authority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UPID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</a:rPr>
              <a:t>Demographics: Name, </a:t>
            </a:r>
            <a:r>
              <a:rPr lang="en-US" sz="2600" dirty="0">
                <a:solidFill>
                  <a:schemeClr val="tx1"/>
                </a:solidFill>
                <a:latin typeface="Calibri" pitchFamily="34" charset="0"/>
              </a:rPr>
              <a:t>address and date of </a:t>
            </a: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</a:rPr>
              <a:t>birth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</a:rPr>
              <a:t>Organization-based identifier such as Medical Record Number (MRN)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</a:rPr>
              <a:t> Third-party and </a:t>
            </a:r>
            <a:r>
              <a:rPr lang="en-US" sz="2600" dirty="0">
                <a:solidFill>
                  <a:schemeClr val="tx1"/>
                </a:solidFill>
                <a:latin typeface="Calibri" pitchFamily="34" charset="0"/>
              </a:rPr>
              <a:t>government-issued identifiers and </a:t>
            </a:r>
            <a:r>
              <a:rPr lang="en-US" sz="2600" dirty="0" smtClean="0">
                <a:solidFill>
                  <a:schemeClr val="tx1"/>
                </a:solidFill>
                <a:latin typeface="Calibri" pitchFamily="34" charset="0"/>
              </a:rPr>
              <a:t>documents such as Social </a:t>
            </a:r>
            <a:r>
              <a:rPr lang="en-US" sz="2600" dirty="0">
                <a:solidFill>
                  <a:schemeClr val="tx1"/>
                </a:solidFill>
                <a:latin typeface="Calibri" pitchFamily="34" charset="0"/>
              </a:rPr>
              <a:t>Security Numbers (SSNs), driver licenses or health insurance cards</a:t>
            </a:r>
            <a:endParaRPr lang="en-GB" sz="2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libri" pitchFamily="34" charset="0"/>
              </a:rPr>
              <a:t>Prevalent Patient Identifiers</a:t>
            </a:r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778</TotalTime>
  <Words>576</Words>
  <Application>Microsoft Office PowerPoint</Application>
  <PresentationFormat>On-screen Show (4:3)</PresentationFormat>
  <Paragraphs>98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Proposal of the project topic: BIOMETRICS-ASSISTED  IDENTIFIER FOR PATIENT IDENTIFICATION</vt:lpstr>
      <vt:lpstr>Background</vt:lpstr>
      <vt:lpstr>Background contd.</vt:lpstr>
      <vt:lpstr>But now…</vt:lpstr>
      <vt:lpstr>Now…</vt:lpstr>
      <vt:lpstr>The answer...Unique Patient Identifier</vt:lpstr>
      <vt:lpstr>Uses of the UPID</vt:lpstr>
      <vt:lpstr>Components of UPID</vt:lpstr>
      <vt:lpstr>Prevalent Patient Identifiers</vt:lpstr>
      <vt:lpstr>Problem statement</vt:lpstr>
      <vt:lpstr>The solution…My Project objective</vt:lpstr>
      <vt:lpstr>Consequences </vt:lpstr>
      <vt:lpstr>Methodology</vt:lpstr>
      <vt:lpstr>Scope</vt:lpstr>
      <vt:lpstr>  Plan and timeline</vt:lpstr>
      <vt:lpstr>Conclusion </vt:lpstr>
      <vt:lpstr>Greetings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BIOMETRIC-ASSISTED  IDENTIFIER FOR PATIENT IDENTIFICATION</dc:title>
  <dc:creator>CHIMASTAN</dc:creator>
  <cp:lastModifiedBy>CHIMASTAN</cp:lastModifiedBy>
  <cp:revision>65</cp:revision>
  <dcterms:created xsi:type="dcterms:W3CDTF">2015-09-21T09:47:42Z</dcterms:created>
  <dcterms:modified xsi:type="dcterms:W3CDTF">2015-09-23T01:46:48Z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