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3" r:id="rId6"/>
    <p:sldId id="261" r:id="rId7"/>
    <p:sldId id="262"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52DA-5B48-40CD-A7A8-B3CEC3370D19}" type="datetimeFigureOut">
              <a:rPr lang="en-US" smtClean="0"/>
              <a:pPr/>
              <a:t>9/22/2015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87CEC3-5BC8-48E6-ABDD-BCE24F9CBF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87CEC3-5BC8-48E6-ABDD-BCE24F9CBF9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2B49EB-6D8C-4E9C-9A12-50EF5E41B258}"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B49EB-6D8C-4E9C-9A12-50EF5E41B258}"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B49EB-6D8C-4E9C-9A12-50EF5E41B258}"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B49EB-6D8C-4E9C-9A12-50EF5E41B258}"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B49EB-6D8C-4E9C-9A12-50EF5E41B258}"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2B49EB-6D8C-4E9C-9A12-50EF5E41B258}"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2B49EB-6D8C-4E9C-9A12-50EF5E41B258}" type="datetimeFigureOut">
              <a:rPr lang="en-US" smtClean="0"/>
              <a:pPr/>
              <a:t>9/22/2015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2B49EB-6D8C-4E9C-9A12-50EF5E41B258}" type="datetimeFigureOut">
              <a:rPr lang="en-US" smtClean="0"/>
              <a:pPr/>
              <a:t>9/22/2015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B49EB-6D8C-4E9C-9A12-50EF5E41B258}" type="datetimeFigureOut">
              <a:rPr lang="en-US" smtClean="0"/>
              <a:pPr/>
              <a:t>9/22/2015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B49EB-6D8C-4E9C-9A12-50EF5E41B258}"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B49EB-6D8C-4E9C-9A12-50EF5E41B258}"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BAE54-F81B-4955-B7AF-FB78E2AD0B10}" type="slidenum">
              <a:rPr lang="en-US" smtClean="0"/>
              <a:pPr/>
              <a:t>‹#›</a:t>
            </a:fld>
            <a:endParaRPr 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B49EB-6D8C-4E9C-9A12-50EF5E41B258}" type="datetimeFigureOut">
              <a:rPr lang="en-US" smtClean="0"/>
              <a:pPr/>
              <a:t>9/22/2015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BAE54-F81B-4955-B7AF-FB78E2AD0B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8839200" cy="1755775"/>
          </a:xfrm>
        </p:spPr>
        <p:txBody>
          <a:bodyPr>
            <a:normAutofit fontScale="90000"/>
          </a:bodyPr>
          <a:lstStyle/>
          <a:p>
            <a:r>
              <a:rPr lang="en-US" dirty="0" smtClean="0"/>
              <a:t>OPTIMAL PLANNING AND DESIGN OF RENEWABLE ENERGY SYSTEMS IN NIGERIA</a:t>
            </a:r>
            <a:endParaRPr lang="en-US" dirty="0"/>
          </a:p>
        </p:txBody>
      </p:sp>
      <p:sp>
        <p:nvSpPr>
          <p:cNvPr id="3" name="Subtitle 2"/>
          <p:cNvSpPr>
            <a:spLocks noGrp="1"/>
          </p:cNvSpPr>
          <p:nvPr>
            <p:ph type="subTitle" idx="1"/>
          </p:nvPr>
        </p:nvSpPr>
        <p:spPr>
          <a:xfrm>
            <a:off x="1143000" y="3124200"/>
            <a:ext cx="6400800" cy="1752600"/>
          </a:xfrm>
        </p:spPr>
        <p:txBody>
          <a:bodyPr>
            <a:normAutofit/>
          </a:bodyPr>
          <a:lstStyle/>
          <a:p>
            <a:r>
              <a:rPr lang="en-US" sz="1400" dirty="0" smtClean="0"/>
              <a:t>BY</a:t>
            </a:r>
          </a:p>
          <a:p>
            <a:r>
              <a:rPr lang="en-US" b="1" dirty="0" smtClean="0"/>
              <a:t>ODOEZE JIDEOFOR A.H</a:t>
            </a:r>
          </a:p>
          <a:p>
            <a:r>
              <a:rPr lang="en-US" sz="1400" b="1" dirty="0" smtClean="0"/>
              <a:t>SUPERVISED BY </a:t>
            </a:r>
          </a:p>
          <a:p>
            <a:r>
              <a:rPr lang="en-US" b="1" dirty="0" smtClean="0"/>
              <a:t>PROF.OGBONNA OPARAKU</a:t>
            </a:r>
            <a:endParaRPr lang="en-US" b="1"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381000"/>
            <a:ext cx="3991798" cy="369332"/>
          </a:xfrm>
          <a:prstGeom prst="rect">
            <a:avLst/>
          </a:prstGeom>
          <a:noFill/>
        </p:spPr>
        <p:txBody>
          <a:bodyPr wrap="none" rtlCol="0">
            <a:spAutoFit/>
          </a:bodyPr>
          <a:lstStyle/>
          <a:p>
            <a:r>
              <a:rPr lang="en-US" b="1" dirty="0" smtClean="0"/>
              <a:t>OVERVIEW OF </a:t>
            </a:r>
            <a:r>
              <a:rPr lang="en-US" b="1" dirty="0" smtClean="0"/>
              <a:t>THE HOMER </a:t>
            </a:r>
            <a:r>
              <a:rPr lang="en-US" b="1" dirty="0" smtClean="0"/>
              <a:t>SOFTWARE </a:t>
            </a:r>
            <a:endParaRPr lang="en-US" b="1" dirty="0"/>
          </a:p>
        </p:txBody>
      </p:sp>
      <p:sp>
        <p:nvSpPr>
          <p:cNvPr id="3" name="TextBox 2"/>
          <p:cNvSpPr txBox="1"/>
          <p:nvPr/>
        </p:nvSpPr>
        <p:spPr>
          <a:xfrm>
            <a:off x="228600" y="990600"/>
            <a:ext cx="8915400" cy="4247317"/>
          </a:xfrm>
          <a:prstGeom prst="rect">
            <a:avLst/>
          </a:prstGeom>
          <a:noFill/>
        </p:spPr>
        <p:txBody>
          <a:bodyPr wrap="square" rtlCol="0">
            <a:spAutoFit/>
          </a:bodyPr>
          <a:lstStyle/>
          <a:p>
            <a:pPr>
              <a:lnSpc>
                <a:spcPct val="150000"/>
              </a:lnSpc>
            </a:pPr>
            <a:r>
              <a:rPr lang="en-US" b="1" dirty="0" smtClean="0"/>
              <a:t>The HOMER (Hybrid Optimization  Model for Multiple Energy Resources) is a software that  that simplifies the task of evaluating design options for both off-grid and grid-connected power systems for remote, stand-alone, and distributed generation (DG) applications . Developed by the National Renewable Energy Laboratory (NREL)  in US. </a:t>
            </a:r>
          </a:p>
          <a:p>
            <a:pPr>
              <a:lnSpc>
                <a:spcPct val="150000"/>
              </a:lnSpc>
            </a:pPr>
            <a:r>
              <a:rPr lang="en-US" dirty="0" smtClean="0"/>
              <a:t>It has 3 powerful tools </a:t>
            </a:r>
          </a:p>
          <a:p>
            <a:pPr>
              <a:lnSpc>
                <a:spcPct val="150000"/>
              </a:lnSpc>
              <a:buFont typeface="Arial" pitchFamily="34" charset="0"/>
              <a:buChar char="•"/>
            </a:pPr>
            <a:r>
              <a:rPr lang="en-US" b="1" dirty="0" smtClean="0"/>
              <a:t>Simulation</a:t>
            </a:r>
            <a:endParaRPr lang="en-US" dirty="0" smtClean="0"/>
          </a:p>
          <a:p>
            <a:pPr>
              <a:lnSpc>
                <a:spcPct val="150000"/>
              </a:lnSpc>
              <a:buFont typeface="Arial" pitchFamily="34" charset="0"/>
              <a:buChar char="•"/>
            </a:pPr>
            <a:r>
              <a:rPr lang="en-US" b="1" dirty="0" smtClean="0"/>
              <a:t>Optimization</a:t>
            </a:r>
            <a:endParaRPr lang="en-US" dirty="0" smtClean="0"/>
          </a:p>
          <a:p>
            <a:pPr>
              <a:lnSpc>
                <a:spcPct val="150000"/>
              </a:lnSpc>
              <a:buFont typeface="Arial" pitchFamily="34" charset="0"/>
              <a:buChar char="•"/>
            </a:pPr>
            <a:r>
              <a:rPr lang="en-US" b="1" dirty="0" smtClean="0"/>
              <a:t>Sensitivity analysis</a:t>
            </a:r>
            <a:endParaRPr lang="en-US" dirty="0" smtClean="0"/>
          </a:p>
          <a:p>
            <a:pPr>
              <a:lnSpc>
                <a:spcPct val="150000"/>
              </a:lnSpc>
            </a:pPr>
            <a:endParaRPr lang="en-US" b="1" dirty="0" smtClean="0"/>
          </a:p>
          <a:p>
            <a:pPr>
              <a:lnSpc>
                <a:spcPct val="150000"/>
              </a:lnSpc>
            </a:pPr>
            <a:endParaRPr lang="en-US" b="1"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0" y="381000"/>
            <a:ext cx="8839200" cy="5838825"/>
          </a:xfrm>
          <a:prstGeom prst="rect">
            <a:avLst/>
          </a:prstGeom>
          <a:noFill/>
          <a:ln w="9525">
            <a:noFill/>
            <a:miter lim="800000"/>
            <a:headEnd/>
            <a:tailEnd/>
          </a:ln>
        </p:spPr>
      </p:pic>
      <p:sp>
        <p:nvSpPr>
          <p:cNvPr id="3" name="TextBox 2"/>
          <p:cNvSpPr txBox="1"/>
          <p:nvPr/>
        </p:nvSpPr>
        <p:spPr>
          <a:xfrm>
            <a:off x="3352800" y="0"/>
            <a:ext cx="2622577" cy="369332"/>
          </a:xfrm>
          <a:prstGeom prst="rect">
            <a:avLst/>
          </a:prstGeom>
          <a:noFill/>
        </p:spPr>
        <p:txBody>
          <a:bodyPr wrap="none" rtlCol="0">
            <a:spAutoFit/>
          </a:bodyPr>
          <a:lstStyle/>
          <a:p>
            <a:r>
              <a:rPr lang="en-US" b="1" dirty="0" smtClean="0"/>
              <a:t>HOMER software outlook</a:t>
            </a:r>
            <a:endParaRPr lang="en-US" b="1"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04800"/>
            <a:ext cx="3200400" cy="707886"/>
          </a:xfrm>
          <a:prstGeom prst="rect">
            <a:avLst/>
          </a:prstGeom>
          <a:noFill/>
        </p:spPr>
        <p:txBody>
          <a:bodyPr wrap="square" rtlCol="0">
            <a:spAutoFit/>
          </a:bodyPr>
          <a:lstStyle/>
          <a:p>
            <a:r>
              <a:rPr lang="en-US" sz="4000" b="1" dirty="0" smtClean="0"/>
              <a:t>CONCLUSION</a:t>
            </a:r>
            <a:endParaRPr lang="en-US" sz="4000" b="1" dirty="0"/>
          </a:p>
        </p:txBody>
      </p:sp>
      <p:sp>
        <p:nvSpPr>
          <p:cNvPr id="3" name="TextBox 2"/>
          <p:cNvSpPr txBox="1"/>
          <p:nvPr/>
        </p:nvSpPr>
        <p:spPr>
          <a:xfrm>
            <a:off x="533400" y="1600200"/>
            <a:ext cx="8610600" cy="5016758"/>
          </a:xfrm>
          <a:prstGeom prst="rect">
            <a:avLst/>
          </a:prstGeom>
          <a:noFill/>
        </p:spPr>
        <p:txBody>
          <a:bodyPr wrap="square" rtlCol="0">
            <a:spAutoFit/>
          </a:bodyPr>
          <a:lstStyle/>
          <a:p>
            <a:pPr algn="just"/>
            <a:r>
              <a:rPr lang="en-US" sz="4000" dirty="0" smtClean="0"/>
              <a:t>At the end of this work there would be a working model, that would be used to install renewable energy system that would ensure maximum renewable energy resources usage that will in turn result to maximum power generation per location in Nigeria.</a:t>
            </a:r>
          </a:p>
          <a:p>
            <a:endParaRPr lang="en-US" sz="4000" b="1"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534400" cy="1384995"/>
          </a:xfrm>
          <a:prstGeom prst="rect">
            <a:avLst/>
          </a:prstGeom>
          <a:noFill/>
        </p:spPr>
        <p:txBody>
          <a:bodyPr wrap="square" rtlCol="0">
            <a:spAutoFit/>
          </a:bodyPr>
          <a:lstStyle/>
          <a:p>
            <a:pPr algn="ctr"/>
            <a:r>
              <a:rPr lang="en-US" sz="2800" b="1" dirty="0" smtClean="0"/>
              <a:t>A PROPOSAL PRESENTED IN PARTIAL FULFILMENT FOR THE AWARD OF MASTER’S IN  ENGINEERING</a:t>
            </a:r>
          </a:p>
          <a:p>
            <a:pPr algn="ctr"/>
            <a:r>
              <a:rPr lang="en-US" sz="2800" b="1" dirty="0" smtClean="0"/>
              <a:t> (DIGITAL ELECTRONICS AND SPECIALIZATION)</a:t>
            </a:r>
            <a:endParaRPr lang="en-US" sz="2800" b="1" dirty="0"/>
          </a:p>
        </p:txBody>
      </p:sp>
      <p:sp>
        <p:nvSpPr>
          <p:cNvPr id="3" name="TextBox 2"/>
          <p:cNvSpPr txBox="1"/>
          <p:nvPr/>
        </p:nvSpPr>
        <p:spPr>
          <a:xfrm>
            <a:off x="457200" y="4724400"/>
            <a:ext cx="7772400" cy="923330"/>
          </a:xfrm>
          <a:prstGeom prst="rect">
            <a:avLst/>
          </a:prstGeom>
          <a:noFill/>
        </p:spPr>
        <p:txBody>
          <a:bodyPr wrap="square" rtlCol="0">
            <a:spAutoFit/>
          </a:bodyPr>
          <a:lstStyle/>
          <a:p>
            <a:pPr algn="ctr"/>
            <a:r>
              <a:rPr lang="en-US" b="1" dirty="0" smtClean="0"/>
              <a:t>DEPARTMENT OF ELECTRONIC ENGINEERING </a:t>
            </a:r>
          </a:p>
          <a:p>
            <a:pPr algn="ctr"/>
            <a:r>
              <a:rPr lang="en-US" b="1" dirty="0" smtClean="0"/>
              <a:t>UNIVERISTY OF NIGERIA NSUKKA</a:t>
            </a:r>
          </a:p>
          <a:p>
            <a:pPr algn="ctr"/>
            <a:r>
              <a:rPr lang="en-US" b="1" dirty="0" smtClean="0"/>
              <a:t>ENUGU STATE, NIGERIA</a:t>
            </a:r>
            <a:endParaRPr lang="en-US" b="1"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369332"/>
          </a:xfrm>
          <a:prstGeom prst="rect">
            <a:avLst/>
          </a:prstGeom>
          <a:noFill/>
        </p:spPr>
        <p:txBody>
          <a:bodyPr wrap="square" rtlCol="0">
            <a:spAutoFit/>
          </a:bodyPr>
          <a:lstStyle/>
          <a:p>
            <a:pPr algn="ctr"/>
            <a:r>
              <a:rPr lang="en-US" b="1" dirty="0" smtClean="0"/>
              <a:t>PRESENTATION OUTLINE</a:t>
            </a:r>
            <a:endParaRPr lang="en-US" b="1" dirty="0"/>
          </a:p>
        </p:txBody>
      </p:sp>
      <p:sp>
        <p:nvSpPr>
          <p:cNvPr id="3" name="TextBox 2"/>
          <p:cNvSpPr txBox="1"/>
          <p:nvPr/>
        </p:nvSpPr>
        <p:spPr>
          <a:xfrm>
            <a:off x="304800" y="1295400"/>
            <a:ext cx="7010400" cy="5142305"/>
          </a:xfrm>
          <a:prstGeom prst="rect">
            <a:avLst/>
          </a:prstGeom>
          <a:noFill/>
        </p:spPr>
        <p:txBody>
          <a:bodyPr wrap="square" rtlCol="0">
            <a:spAutoFit/>
          </a:bodyPr>
          <a:lstStyle/>
          <a:p>
            <a:pPr>
              <a:lnSpc>
                <a:spcPct val="200000"/>
              </a:lnSpc>
              <a:buFont typeface="Wingdings" pitchFamily="2" charset="2"/>
              <a:buChar char="q"/>
            </a:pPr>
            <a:r>
              <a:rPr lang="en-US" sz="2800" b="1" dirty="0" smtClean="0"/>
              <a:t>INTRODUCTION</a:t>
            </a:r>
          </a:p>
          <a:p>
            <a:pPr>
              <a:lnSpc>
                <a:spcPct val="200000"/>
              </a:lnSpc>
              <a:buFont typeface="Wingdings" pitchFamily="2" charset="2"/>
              <a:buChar char="q"/>
            </a:pPr>
            <a:r>
              <a:rPr lang="en-US" sz="2800" b="1" dirty="0" smtClean="0"/>
              <a:t>PROBLEM STATEMENT</a:t>
            </a:r>
          </a:p>
          <a:p>
            <a:pPr>
              <a:lnSpc>
                <a:spcPct val="200000"/>
              </a:lnSpc>
              <a:buFont typeface="Wingdings" pitchFamily="2" charset="2"/>
              <a:buChar char="q"/>
            </a:pPr>
            <a:r>
              <a:rPr lang="en-US" sz="2800" b="1" dirty="0" smtClean="0"/>
              <a:t>OBJECTIVES</a:t>
            </a:r>
          </a:p>
          <a:p>
            <a:pPr>
              <a:lnSpc>
                <a:spcPct val="200000"/>
              </a:lnSpc>
              <a:buFont typeface="Wingdings" pitchFamily="2" charset="2"/>
              <a:buChar char="q"/>
            </a:pPr>
            <a:r>
              <a:rPr lang="en-US" sz="2800" b="1" dirty="0" smtClean="0"/>
              <a:t>SIGNIFICANCE</a:t>
            </a:r>
          </a:p>
          <a:p>
            <a:pPr>
              <a:lnSpc>
                <a:spcPct val="200000"/>
              </a:lnSpc>
              <a:buFont typeface="Wingdings" pitchFamily="2" charset="2"/>
              <a:buChar char="q"/>
            </a:pPr>
            <a:r>
              <a:rPr lang="en-US" sz="2800" b="1" dirty="0" smtClean="0"/>
              <a:t>SCOPE OF THE WORK</a:t>
            </a:r>
          </a:p>
          <a:p>
            <a:pPr>
              <a:lnSpc>
                <a:spcPct val="200000"/>
              </a:lnSpc>
              <a:buFont typeface="Wingdings" pitchFamily="2" charset="2"/>
              <a:buChar char="q"/>
            </a:pPr>
            <a:r>
              <a:rPr lang="en-US" sz="2800" b="1" dirty="0" smtClean="0"/>
              <a:t>PROJECT PLAN</a:t>
            </a:r>
            <a:endParaRPr lang="en-US" sz="2800" b="1"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304800"/>
            <a:ext cx="1696811" cy="369332"/>
          </a:xfrm>
          <a:prstGeom prst="rect">
            <a:avLst/>
          </a:prstGeom>
          <a:noFill/>
        </p:spPr>
        <p:txBody>
          <a:bodyPr wrap="none" rtlCol="0">
            <a:spAutoFit/>
          </a:bodyPr>
          <a:lstStyle/>
          <a:p>
            <a:r>
              <a:rPr lang="en-US" b="1" dirty="0" smtClean="0"/>
              <a:t>INTRODUCTION</a:t>
            </a:r>
            <a:endParaRPr lang="en-US" b="1" dirty="0"/>
          </a:p>
        </p:txBody>
      </p:sp>
      <p:sp>
        <p:nvSpPr>
          <p:cNvPr id="3" name="TextBox 2"/>
          <p:cNvSpPr txBox="1"/>
          <p:nvPr/>
        </p:nvSpPr>
        <p:spPr>
          <a:xfrm>
            <a:off x="304800" y="304800"/>
            <a:ext cx="4800600" cy="8402300"/>
          </a:xfrm>
          <a:prstGeom prst="rect">
            <a:avLst/>
          </a:prstGeom>
          <a:noFill/>
        </p:spPr>
        <p:txBody>
          <a:bodyPr wrap="square" rtlCol="0">
            <a:spAutoFit/>
          </a:bodyPr>
          <a:lstStyle/>
          <a:p>
            <a:pPr>
              <a:lnSpc>
                <a:spcPct val="200000"/>
              </a:lnSpc>
            </a:pPr>
            <a:endParaRPr lang="en-US" b="1" dirty="0" smtClean="0"/>
          </a:p>
          <a:p>
            <a:pPr>
              <a:lnSpc>
                <a:spcPct val="200000"/>
              </a:lnSpc>
            </a:pPr>
            <a:r>
              <a:rPr lang="en-US" b="1" dirty="0" smtClean="0"/>
              <a:t>Definitions :</a:t>
            </a:r>
          </a:p>
          <a:p>
            <a:pPr>
              <a:lnSpc>
                <a:spcPct val="200000"/>
              </a:lnSpc>
              <a:buFont typeface="Arial" pitchFamily="34" charset="0"/>
              <a:buChar char="•"/>
            </a:pPr>
            <a:r>
              <a:rPr lang="en-US" b="1" dirty="0" smtClean="0"/>
              <a:t>Renewable energy</a:t>
            </a:r>
          </a:p>
          <a:p>
            <a:pPr>
              <a:lnSpc>
                <a:spcPct val="200000"/>
              </a:lnSpc>
              <a:buFont typeface="Arial" pitchFamily="34" charset="0"/>
              <a:buChar char="•"/>
            </a:pPr>
            <a:r>
              <a:rPr lang="en-US" b="1" dirty="0" smtClean="0"/>
              <a:t>Types of renewable energy</a:t>
            </a:r>
          </a:p>
          <a:p>
            <a:pPr lvl="1" algn="just">
              <a:lnSpc>
                <a:spcPct val="200000"/>
              </a:lnSpc>
              <a:buFont typeface="Wingdings" pitchFamily="2" charset="2"/>
              <a:buChar char="ü"/>
            </a:pPr>
            <a:r>
              <a:rPr lang="en-US" b="1" dirty="0" smtClean="0"/>
              <a:t> Hydropower</a:t>
            </a:r>
          </a:p>
          <a:p>
            <a:pPr lvl="1">
              <a:lnSpc>
                <a:spcPct val="200000"/>
              </a:lnSpc>
              <a:buFont typeface="Wingdings" pitchFamily="2" charset="2"/>
              <a:buChar char="ü"/>
            </a:pPr>
            <a:r>
              <a:rPr lang="en-US" b="1" dirty="0" smtClean="0"/>
              <a:t>Geothermal Energy</a:t>
            </a:r>
          </a:p>
          <a:p>
            <a:pPr lvl="1">
              <a:lnSpc>
                <a:spcPct val="200000"/>
              </a:lnSpc>
              <a:buFont typeface="Wingdings" pitchFamily="2" charset="2"/>
              <a:buChar char="ü"/>
            </a:pPr>
            <a:r>
              <a:rPr lang="en-US" b="1" dirty="0" smtClean="0"/>
              <a:t>Solar Energy</a:t>
            </a:r>
          </a:p>
          <a:p>
            <a:pPr lvl="1">
              <a:lnSpc>
                <a:spcPct val="200000"/>
              </a:lnSpc>
              <a:buFont typeface="Wingdings" pitchFamily="2" charset="2"/>
              <a:buChar char="ü"/>
            </a:pPr>
            <a:r>
              <a:rPr lang="en-US" b="1" dirty="0" smtClean="0"/>
              <a:t>Wind Energy</a:t>
            </a:r>
          </a:p>
          <a:p>
            <a:pPr lvl="1">
              <a:lnSpc>
                <a:spcPct val="200000"/>
              </a:lnSpc>
              <a:buFont typeface="Wingdings" pitchFamily="2" charset="2"/>
              <a:buChar char="ü"/>
            </a:pPr>
            <a:r>
              <a:rPr lang="en-US" b="1" dirty="0" smtClean="0"/>
              <a:t>Bio Energy</a:t>
            </a:r>
          </a:p>
          <a:p>
            <a:pPr>
              <a:lnSpc>
                <a:spcPct val="200000"/>
              </a:lnSpc>
              <a:buFont typeface="Arial" pitchFamily="34" charset="0"/>
              <a:buChar char="•"/>
            </a:pPr>
            <a:r>
              <a:rPr lang="en-US" b="1" dirty="0" smtClean="0"/>
              <a:t>Optimal renewable energy planning</a:t>
            </a:r>
          </a:p>
          <a:p>
            <a:pPr lvl="1">
              <a:lnSpc>
                <a:spcPct val="200000"/>
              </a:lnSpc>
            </a:pPr>
            <a:endParaRPr lang="en-US" b="1" dirty="0" smtClean="0"/>
          </a:p>
          <a:p>
            <a:pPr>
              <a:lnSpc>
                <a:spcPct val="200000"/>
              </a:lnSpc>
            </a:pPr>
            <a:r>
              <a:rPr lang="en-US" b="1" dirty="0"/>
              <a:t> </a:t>
            </a:r>
            <a:r>
              <a:rPr lang="en-US" b="1" dirty="0" smtClean="0"/>
              <a:t>       </a:t>
            </a:r>
          </a:p>
          <a:p>
            <a:pPr>
              <a:lnSpc>
                <a:spcPct val="200000"/>
              </a:lnSpc>
            </a:pPr>
            <a:r>
              <a:rPr lang="en-US" b="1" dirty="0"/>
              <a:t> </a:t>
            </a:r>
            <a:r>
              <a:rPr lang="en-US" b="1" dirty="0" smtClean="0"/>
              <a:t>      </a:t>
            </a:r>
          </a:p>
          <a:p>
            <a:pPr>
              <a:lnSpc>
                <a:spcPct val="200000"/>
              </a:lnSpc>
            </a:pPr>
            <a:r>
              <a:rPr lang="en-US" b="1" dirty="0"/>
              <a:t> </a:t>
            </a:r>
            <a:r>
              <a:rPr lang="en-US" b="1" dirty="0" smtClean="0"/>
              <a:t>      </a:t>
            </a:r>
          </a:p>
          <a:p>
            <a:pPr>
              <a:lnSpc>
                <a:spcPct val="200000"/>
              </a:lnSpc>
            </a:pPr>
            <a:endParaRPr lang="en-US" b="1" dirty="0"/>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304800"/>
            <a:ext cx="2316083" cy="369332"/>
          </a:xfrm>
          <a:prstGeom prst="rect">
            <a:avLst/>
          </a:prstGeom>
          <a:noFill/>
        </p:spPr>
        <p:txBody>
          <a:bodyPr wrap="none" rtlCol="0">
            <a:spAutoFit/>
          </a:bodyPr>
          <a:lstStyle/>
          <a:p>
            <a:r>
              <a:rPr lang="en-US" b="1" dirty="0" smtClean="0"/>
              <a:t>PROBLEM STATEMENT</a:t>
            </a:r>
            <a:endParaRPr lang="en-US" b="1" dirty="0"/>
          </a:p>
        </p:txBody>
      </p:sp>
      <p:sp>
        <p:nvSpPr>
          <p:cNvPr id="3" name="TextBox 2"/>
          <p:cNvSpPr txBox="1"/>
          <p:nvPr/>
        </p:nvSpPr>
        <p:spPr>
          <a:xfrm>
            <a:off x="228600" y="1143000"/>
            <a:ext cx="8763000" cy="3447098"/>
          </a:xfrm>
          <a:prstGeom prst="rect">
            <a:avLst/>
          </a:prstGeom>
          <a:noFill/>
        </p:spPr>
        <p:txBody>
          <a:bodyPr wrap="square" rtlCol="0">
            <a:spAutoFit/>
          </a:bodyPr>
          <a:lstStyle/>
          <a:p>
            <a:pPr>
              <a:lnSpc>
                <a:spcPct val="200000"/>
              </a:lnSpc>
            </a:pPr>
            <a:r>
              <a:rPr lang="en-US" sz="2000" dirty="0"/>
              <a:t>Nigeria is a country with 36 states divided into 6 Geo Political zones with different </a:t>
            </a:r>
            <a:r>
              <a:rPr lang="en-US" sz="2000" dirty="0" smtClean="0"/>
              <a:t>climatic </a:t>
            </a:r>
            <a:r>
              <a:rPr lang="en-US" sz="2000" dirty="0"/>
              <a:t>conditions. Therefore there is need to study the different climatic condition as to know the best Renewable Energy type that would be installed there. This is to ensure that we get the maximum Energy from the renewable energy resources available in the  place.  </a:t>
            </a:r>
          </a:p>
          <a:p>
            <a:endParaRPr lang="en-US"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304800"/>
            <a:ext cx="2819400" cy="584775"/>
          </a:xfrm>
          <a:prstGeom prst="rect">
            <a:avLst/>
          </a:prstGeom>
          <a:noFill/>
        </p:spPr>
        <p:txBody>
          <a:bodyPr wrap="square" rtlCol="0">
            <a:spAutoFit/>
          </a:bodyPr>
          <a:lstStyle/>
          <a:p>
            <a:pPr algn="ctr"/>
            <a:r>
              <a:rPr lang="en-US" sz="3200" b="1" dirty="0" smtClean="0"/>
              <a:t>OBJECTIVES</a:t>
            </a:r>
            <a:endParaRPr lang="en-US" sz="3200" b="1" dirty="0"/>
          </a:p>
        </p:txBody>
      </p:sp>
      <p:sp>
        <p:nvSpPr>
          <p:cNvPr id="3" name="TextBox 2"/>
          <p:cNvSpPr txBox="1"/>
          <p:nvPr/>
        </p:nvSpPr>
        <p:spPr>
          <a:xfrm>
            <a:off x="152400" y="914400"/>
            <a:ext cx="8991600" cy="4339650"/>
          </a:xfrm>
          <a:prstGeom prst="rect">
            <a:avLst/>
          </a:prstGeom>
          <a:noFill/>
        </p:spPr>
        <p:txBody>
          <a:bodyPr wrap="square" rtlCol="0">
            <a:spAutoFit/>
          </a:bodyPr>
          <a:lstStyle/>
          <a:p>
            <a:r>
              <a:rPr lang="en-US" dirty="0" smtClean="0"/>
              <a:t>The objectives of this work are:</a:t>
            </a:r>
          </a:p>
          <a:p>
            <a:pPr lvl="0">
              <a:lnSpc>
                <a:spcPct val="200000"/>
              </a:lnSpc>
              <a:buFont typeface="Arial" pitchFamily="34" charset="0"/>
              <a:buChar char="•"/>
            </a:pPr>
            <a:r>
              <a:rPr lang="en-US" dirty="0" smtClean="0"/>
              <a:t> </a:t>
            </a:r>
            <a:r>
              <a:rPr lang="en-US" sz="2400" dirty="0" smtClean="0"/>
              <a:t>to </a:t>
            </a:r>
            <a:r>
              <a:rPr lang="en-US" sz="2400" dirty="0"/>
              <a:t>analyze the climatic condition of the 6 Geo-Political zones in Nigeria </a:t>
            </a:r>
          </a:p>
          <a:p>
            <a:pPr lvl="0">
              <a:lnSpc>
                <a:spcPct val="200000"/>
              </a:lnSpc>
              <a:buFont typeface="Arial" pitchFamily="34" charset="0"/>
              <a:buChar char="•"/>
            </a:pPr>
            <a:r>
              <a:rPr lang="en-US" sz="2400" dirty="0" smtClean="0"/>
              <a:t> to </a:t>
            </a:r>
            <a:r>
              <a:rPr lang="en-US" sz="2400" dirty="0"/>
              <a:t>optimally plan and design renewable energy system that will have maximum generation per installation.</a:t>
            </a:r>
          </a:p>
          <a:p>
            <a:pPr lvl="0">
              <a:lnSpc>
                <a:spcPct val="200000"/>
              </a:lnSpc>
              <a:buFont typeface="Arial" pitchFamily="34" charset="0"/>
              <a:buChar char="•"/>
            </a:pPr>
            <a:r>
              <a:rPr lang="en-US" sz="2400" dirty="0" smtClean="0"/>
              <a:t> to </a:t>
            </a:r>
            <a:r>
              <a:rPr lang="en-US" sz="2400" dirty="0"/>
              <a:t>estimate the capacity of renewable energy systems to be installed in each Geo-Political zones in Nigeria to provide sufficient energy.</a:t>
            </a:r>
          </a:p>
          <a:p>
            <a:endParaRPr lang="en-US"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228600"/>
            <a:ext cx="2286000" cy="461665"/>
          </a:xfrm>
          <a:prstGeom prst="rect">
            <a:avLst/>
          </a:prstGeom>
          <a:noFill/>
        </p:spPr>
        <p:txBody>
          <a:bodyPr wrap="square" rtlCol="0">
            <a:spAutoFit/>
          </a:bodyPr>
          <a:lstStyle/>
          <a:p>
            <a:r>
              <a:rPr lang="en-US" sz="2400" b="1" dirty="0" smtClean="0"/>
              <a:t>SIGNIFICANCE</a:t>
            </a:r>
            <a:endParaRPr lang="en-US" sz="2400" b="1" dirty="0"/>
          </a:p>
        </p:txBody>
      </p:sp>
      <p:sp>
        <p:nvSpPr>
          <p:cNvPr id="4" name="TextBox 3"/>
          <p:cNvSpPr txBox="1"/>
          <p:nvPr/>
        </p:nvSpPr>
        <p:spPr>
          <a:xfrm>
            <a:off x="0" y="838200"/>
            <a:ext cx="8839200" cy="6129050"/>
          </a:xfrm>
          <a:prstGeom prst="rect">
            <a:avLst/>
          </a:prstGeom>
          <a:noFill/>
        </p:spPr>
        <p:txBody>
          <a:bodyPr wrap="square" rtlCol="0">
            <a:spAutoFit/>
          </a:bodyPr>
          <a:lstStyle/>
          <a:p>
            <a:pPr>
              <a:lnSpc>
                <a:spcPct val="150000"/>
              </a:lnSpc>
              <a:buFont typeface="Wingdings" pitchFamily="2" charset="2"/>
              <a:buChar char="§"/>
            </a:pPr>
            <a:r>
              <a:rPr lang="en-US" sz="2400" dirty="0"/>
              <a:t>The work will help the Nigerian Energy policy marker to make the right decision on Renewable Energy installation in the country. </a:t>
            </a:r>
            <a:endParaRPr lang="en-US" sz="2400" dirty="0" smtClean="0"/>
          </a:p>
          <a:p>
            <a:pPr>
              <a:lnSpc>
                <a:spcPct val="150000"/>
              </a:lnSpc>
              <a:buFont typeface="Wingdings" pitchFamily="2" charset="2"/>
              <a:buChar char="§"/>
            </a:pPr>
            <a:r>
              <a:rPr lang="en-US" sz="2400" dirty="0" smtClean="0"/>
              <a:t>It </a:t>
            </a:r>
            <a:r>
              <a:rPr lang="en-US" sz="2400" dirty="0"/>
              <a:t>will also </a:t>
            </a:r>
            <a:r>
              <a:rPr lang="en-US" sz="2400" dirty="0" smtClean="0"/>
              <a:t>be of great help to an individual or company </a:t>
            </a:r>
            <a:r>
              <a:rPr lang="en-US" sz="2400" dirty="0"/>
              <a:t>who wish to go into power generation business. </a:t>
            </a:r>
            <a:endParaRPr lang="en-US" sz="2400" dirty="0" smtClean="0"/>
          </a:p>
          <a:p>
            <a:pPr>
              <a:lnSpc>
                <a:spcPct val="150000"/>
              </a:lnSpc>
              <a:buFont typeface="Wingdings" pitchFamily="2" charset="2"/>
              <a:buChar char="§"/>
            </a:pPr>
            <a:r>
              <a:rPr lang="en-US" sz="2400" dirty="0" smtClean="0"/>
              <a:t>If  </a:t>
            </a:r>
            <a:r>
              <a:rPr lang="en-US" sz="2400" dirty="0"/>
              <a:t>adopted and successfully implemented, would solve the Nigeria power challenge and meet up with International Energy Agency standard. </a:t>
            </a:r>
            <a:endParaRPr lang="en-US" sz="2400" dirty="0" smtClean="0"/>
          </a:p>
          <a:p>
            <a:pPr>
              <a:lnSpc>
                <a:spcPct val="150000"/>
              </a:lnSpc>
              <a:buFont typeface="Wingdings" pitchFamily="2" charset="2"/>
              <a:buChar char="§"/>
            </a:pPr>
            <a:r>
              <a:rPr lang="en-US" sz="2400" dirty="0" smtClean="0"/>
              <a:t>It </a:t>
            </a:r>
            <a:r>
              <a:rPr lang="en-US" sz="2400" dirty="0"/>
              <a:t>will also provide job for the teeming unemployed Nigerian and in turn lead to the growth of our Economy and hence rapid development. </a:t>
            </a:r>
          </a:p>
          <a:p>
            <a:pPr>
              <a:lnSpc>
                <a:spcPct val="150000"/>
              </a:lnSpc>
            </a:pPr>
            <a:endParaRPr lang="en-US" sz="2400" b="1"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28600"/>
            <a:ext cx="3352800" cy="369332"/>
          </a:xfrm>
          <a:prstGeom prst="rect">
            <a:avLst/>
          </a:prstGeom>
          <a:noFill/>
        </p:spPr>
        <p:txBody>
          <a:bodyPr wrap="square" rtlCol="0">
            <a:spAutoFit/>
          </a:bodyPr>
          <a:lstStyle/>
          <a:p>
            <a:pPr algn="ctr"/>
            <a:r>
              <a:rPr lang="en-US" b="1" dirty="0" smtClean="0"/>
              <a:t>SCOPE OF THE WORK</a:t>
            </a:r>
            <a:endParaRPr lang="en-US" b="1" dirty="0"/>
          </a:p>
        </p:txBody>
      </p:sp>
      <p:sp>
        <p:nvSpPr>
          <p:cNvPr id="3" name="TextBox 2"/>
          <p:cNvSpPr txBox="1"/>
          <p:nvPr/>
        </p:nvSpPr>
        <p:spPr>
          <a:xfrm>
            <a:off x="304800" y="838200"/>
            <a:ext cx="8686800" cy="4062651"/>
          </a:xfrm>
          <a:prstGeom prst="rect">
            <a:avLst/>
          </a:prstGeom>
          <a:noFill/>
        </p:spPr>
        <p:txBody>
          <a:bodyPr wrap="square" rtlCol="0">
            <a:spAutoFit/>
          </a:bodyPr>
          <a:lstStyle/>
          <a:p>
            <a:pPr algn="just">
              <a:lnSpc>
                <a:spcPct val="200000"/>
              </a:lnSpc>
            </a:pPr>
            <a:r>
              <a:rPr lang="en-US" sz="2000" b="1" dirty="0"/>
              <a:t>In the course of this work, I considered only 4 types of Renewable energy; Solar Energy, Wind Energy, Bio Energy and Hydropower.  I also considered a state from each of the 6 Geo-Political Zones of Nigeria to represent </a:t>
            </a:r>
            <a:r>
              <a:rPr lang="en-US" sz="2000" b="1" dirty="0" smtClean="0"/>
              <a:t>the </a:t>
            </a:r>
            <a:r>
              <a:rPr lang="en-US" sz="2000" b="1" dirty="0"/>
              <a:t>Geo-Political zone. </a:t>
            </a:r>
            <a:r>
              <a:rPr lang="en-US" sz="2000" b="1" dirty="0" smtClean="0"/>
              <a:t>Thus </a:t>
            </a:r>
            <a:r>
              <a:rPr lang="en-US" sz="2000" b="1" dirty="0"/>
              <a:t>Abuja State for North Central, Adamawa State for North East, Kaduna state for North West, Enugu State for South East,  Edo State for South </a:t>
            </a:r>
            <a:r>
              <a:rPr lang="en-US" sz="2000" b="1" dirty="0" err="1"/>
              <a:t>South</a:t>
            </a:r>
            <a:r>
              <a:rPr lang="en-US" sz="2000" b="1" dirty="0"/>
              <a:t> and Edo State for South West. </a:t>
            </a:r>
          </a:p>
          <a:p>
            <a:endParaRPr lang="en-US"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228600"/>
            <a:ext cx="2585644" cy="523220"/>
          </a:xfrm>
          <a:prstGeom prst="rect">
            <a:avLst/>
          </a:prstGeom>
          <a:noFill/>
        </p:spPr>
        <p:txBody>
          <a:bodyPr wrap="none" rtlCol="0">
            <a:spAutoFit/>
          </a:bodyPr>
          <a:lstStyle/>
          <a:p>
            <a:r>
              <a:rPr lang="en-US" sz="2800" b="1" dirty="0" smtClean="0"/>
              <a:t>METHODOLOGY</a:t>
            </a:r>
            <a:endParaRPr lang="en-US" sz="2800" b="1" dirty="0"/>
          </a:p>
        </p:txBody>
      </p:sp>
      <p:sp>
        <p:nvSpPr>
          <p:cNvPr id="3" name="TextBox 2"/>
          <p:cNvSpPr txBox="1"/>
          <p:nvPr/>
        </p:nvSpPr>
        <p:spPr>
          <a:xfrm>
            <a:off x="0" y="914400"/>
            <a:ext cx="9126153" cy="4524315"/>
          </a:xfrm>
          <a:prstGeom prst="rect">
            <a:avLst/>
          </a:prstGeom>
          <a:noFill/>
        </p:spPr>
        <p:txBody>
          <a:bodyPr wrap="none" rtlCol="0">
            <a:spAutoFit/>
          </a:bodyPr>
          <a:lstStyle/>
          <a:p>
            <a:pPr lvl="0">
              <a:lnSpc>
                <a:spcPct val="200000"/>
              </a:lnSpc>
              <a:buFont typeface="Arial" pitchFamily="34" charset="0"/>
              <a:buChar char="•"/>
            </a:pPr>
            <a:r>
              <a:rPr lang="en-US" sz="2800" dirty="0" smtClean="0"/>
              <a:t> </a:t>
            </a:r>
            <a:r>
              <a:rPr lang="en-US" sz="3600" b="1" dirty="0" smtClean="0"/>
              <a:t>Develop  a model of the system using HOMER</a:t>
            </a:r>
          </a:p>
          <a:p>
            <a:pPr lvl="0">
              <a:lnSpc>
                <a:spcPct val="200000"/>
              </a:lnSpc>
              <a:buFont typeface="Arial" pitchFamily="34" charset="0"/>
              <a:buChar char="•"/>
            </a:pPr>
            <a:r>
              <a:rPr lang="en-US" sz="3600" b="1" dirty="0" smtClean="0"/>
              <a:t> Simulate the </a:t>
            </a:r>
            <a:r>
              <a:rPr lang="en-US" sz="3600" b="1" smtClean="0"/>
              <a:t>model with  </a:t>
            </a:r>
            <a:r>
              <a:rPr lang="en-US" sz="3600" b="1" dirty="0" smtClean="0"/>
              <a:t>HOMER</a:t>
            </a:r>
          </a:p>
          <a:p>
            <a:pPr lvl="0">
              <a:lnSpc>
                <a:spcPct val="200000"/>
              </a:lnSpc>
              <a:buFont typeface="Arial" pitchFamily="34" charset="0"/>
              <a:buChar char="•"/>
            </a:pPr>
            <a:r>
              <a:rPr lang="en-US" sz="3600" b="1" dirty="0" smtClean="0"/>
              <a:t>Collect data</a:t>
            </a:r>
          </a:p>
          <a:p>
            <a:pPr lvl="0">
              <a:lnSpc>
                <a:spcPct val="200000"/>
              </a:lnSpc>
              <a:buFont typeface="Arial" pitchFamily="34" charset="0"/>
              <a:buChar char="•"/>
            </a:pPr>
            <a:r>
              <a:rPr lang="en-US" sz="3600" b="1" dirty="0" smtClean="0"/>
              <a:t>Analyze result</a:t>
            </a:r>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512</Words>
  <Application>Microsoft Office PowerPoint</Application>
  <PresentationFormat>On-screen Show (4:3)</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OPTIMAL PLANNING AND DESIGN OF RENEWABLE ENERGY SYSTEMS IN NIGERIA</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PLANNING AND DESIGN OF RENEWABLE ENERGY SYSTEMS IN NIGERIA</dc:title>
  <dc:creator>JIDEOFOR A.H.O</dc:creator>
  <cp:lastModifiedBy>JIDEOFOR A.H.O</cp:lastModifiedBy>
  <cp:revision>13</cp:revision>
  <dcterms:created xsi:type="dcterms:W3CDTF">2015-09-21T15:27:41Z</dcterms:created>
  <dcterms:modified xsi:type="dcterms:W3CDTF">2015-09-22T09:02:21Z</dcterms:modified>
</cp:coreProperties>
</file>