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Arial Black"/>
      <p:regular r:id="rId18"/>
    </p:embeddedFon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6">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regular.fntdata"/><Relationship Id="rId6" Type="http://schemas.openxmlformats.org/officeDocument/2006/relationships/slide" Target="slides/slide1.xml"/><Relationship Id="rId18"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3d78dea6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e3d78dea6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0" y="0"/>
            <a:ext cx="990600" cy="990600"/>
          </a:xfrm>
          <a:prstGeom prst="rect">
            <a:avLst/>
          </a:prstGeom>
          <a:noFill/>
          <a:ln>
            <a:noFill/>
          </a:ln>
        </p:spPr>
      </p:pic>
      <p:pic>
        <p:nvPicPr>
          <p:cNvPr id="89" name="Google Shape;89;p13"/>
          <p:cNvPicPr preferRelativeResize="0"/>
          <p:nvPr/>
        </p:nvPicPr>
        <p:blipFill rotWithShape="1">
          <a:blip r:embed="rId3">
            <a:alphaModFix/>
          </a:blip>
          <a:srcRect b="0" l="0" r="0" t="0"/>
          <a:stretch/>
        </p:blipFill>
        <p:spPr>
          <a:xfrm>
            <a:off x="11201400" y="0"/>
            <a:ext cx="990600" cy="990600"/>
          </a:xfrm>
          <a:prstGeom prst="rect">
            <a:avLst/>
          </a:prstGeom>
          <a:noFill/>
          <a:ln>
            <a:noFill/>
          </a:ln>
        </p:spPr>
      </p:pic>
      <p:sp>
        <p:nvSpPr>
          <p:cNvPr id="90" name="Google Shape;90;p13"/>
          <p:cNvSpPr/>
          <p:nvPr/>
        </p:nvSpPr>
        <p:spPr>
          <a:xfrm>
            <a:off x="60961" y="685800"/>
            <a:ext cx="12191999" cy="122251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600" u="none" cap="none" strike="noStrike">
                <a:solidFill>
                  <a:srgbClr val="385623"/>
                </a:solidFill>
                <a:latin typeface="Arial Black"/>
                <a:ea typeface="Arial Black"/>
                <a:cs typeface="Arial Black"/>
                <a:sym typeface="Arial Black"/>
              </a:rPr>
              <a:t>DESIGN AND IMPLEME</a:t>
            </a:r>
            <a:r>
              <a:rPr lang="en-US" sz="3600">
                <a:solidFill>
                  <a:srgbClr val="385623"/>
                </a:solidFill>
                <a:latin typeface="Arial Black"/>
                <a:ea typeface="Arial Black"/>
                <a:cs typeface="Arial Black"/>
                <a:sym typeface="Arial Black"/>
              </a:rPr>
              <a:t>N</a:t>
            </a:r>
            <a:r>
              <a:rPr b="0" i="0" lang="en-US" sz="3600" u="none" cap="none" strike="noStrike">
                <a:solidFill>
                  <a:srgbClr val="385623"/>
                </a:solidFill>
                <a:latin typeface="Arial Black"/>
                <a:ea typeface="Arial Black"/>
                <a:cs typeface="Arial Black"/>
                <a:sym typeface="Arial Black"/>
              </a:rPr>
              <a:t>TATION OF SELF-SERVICE DELIVERY SCHEME APP FOR A FUEL DISPENSER</a:t>
            </a:r>
            <a:endParaRPr b="0" i="0" sz="3600" u="none" cap="none" strike="noStrike">
              <a:solidFill>
                <a:srgbClr val="385623"/>
              </a:solidFill>
              <a:latin typeface="Arial Black"/>
              <a:ea typeface="Arial Black"/>
              <a:cs typeface="Arial Black"/>
              <a:sym typeface="Arial Black"/>
            </a:endParaRPr>
          </a:p>
        </p:txBody>
      </p:sp>
      <p:grpSp>
        <p:nvGrpSpPr>
          <p:cNvPr id="91" name="Google Shape;91;p13"/>
          <p:cNvGrpSpPr/>
          <p:nvPr/>
        </p:nvGrpSpPr>
        <p:grpSpPr>
          <a:xfrm>
            <a:off x="0" y="4597930"/>
            <a:ext cx="12192003" cy="1193270"/>
            <a:chOff x="-2" y="4138014"/>
            <a:chExt cx="12263123" cy="1193270"/>
          </a:xfrm>
        </p:grpSpPr>
        <p:sp>
          <p:nvSpPr>
            <p:cNvPr id="92" name="Google Shape;92;p13"/>
            <p:cNvSpPr/>
            <p:nvPr/>
          </p:nvSpPr>
          <p:spPr>
            <a:xfrm>
              <a:off x="-2" y="4138014"/>
              <a:ext cx="12192224" cy="431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85623"/>
                  </a:solidFill>
                  <a:latin typeface="Times New Roman"/>
                  <a:ea typeface="Times New Roman"/>
                  <a:cs typeface="Times New Roman"/>
                  <a:sym typeface="Times New Roman"/>
                </a:rPr>
                <a:t>Supervisors: Engr. Rev. E.C. Anoliefo </a:t>
              </a:r>
              <a:endParaRPr b="1" i="0" sz="2800" u="none" cap="none" strike="noStrike">
                <a:solidFill>
                  <a:srgbClr val="385623"/>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800" u="none" cap="none" strike="noStrike">
                  <a:solidFill>
                    <a:srgbClr val="385623"/>
                  </a:solidFill>
                  <a:latin typeface="Times New Roman"/>
                  <a:ea typeface="Times New Roman"/>
                  <a:cs typeface="Times New Roman"/>
                  <a:sym typeface="Times New Roman"/>
                </a:rPr>
                <a:t>  </a:t>
              </a:r>
              <a:endParaRPr b="1" i="0" sz="2800" u="none" cap="none" strike="noStrike">
                <a:solidFill>
                  <a:srgbClr val="385623"/>
                </a:solidFill>
                <a:latin typeface="Times New Roman"/>
                <a:ea typeface="Times New Roman"/>
                <a:cs typeface="Times New Roman"/>
                <a:sym typeface="Times New Roman"/>
              </a:endParaRPr>
            </a:p>
          </p:txBody>
        </p:sp>
        <p:sp>
          <p:nvSpPr>
            <p:cNvPr id="93" name="Google Shape;93;p13"/>
            <p:cNvSpPr/>
            <p:nvPr/>
          </p:nvSpPr>
          <p:spPr>
            <a:xfrm>
              <a:off x="0" y="4582368"/>
              <a:ext cx="12192000" cy="74891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385623"/>
                  </a:solidFill>
                  <a:latin typeface="Times New Roman"/>
                  <a:ea typeface="Times New Roman"/>
                  <a:cs typeface="Times New Roman"/>
                  <a:sym typeface="Times New Roman"/>
                </a:rPr>
                <a:t>Department of Electronic Engineering, University of Nigeria, Nsukka</a:t>
              </a:r>
              <a:endParaRPr b="1" i="0" sz="2800" u="none" cap="none" strike="noStrike">
                <a:solidFill>
                  <a:srgbClr val="385623"/>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800" u="none" cap="none" strike="noStrike">
                  <a:solidFill>
                    <a:srgbClr val="385623"/>
                  </a:solidFill>
                  <a:latin typeface="Times New Roman"/>
                  <a:ea typeface="Times New Roman"/>
                  <a:cs typeface="Times New Roman"/>
                  <a:sym typeface="Times New Roman"/>
                </a:rPr>
                <a:t> </a:t>
              </a:r>
              <a:endParaRPr b="1" i="0" sz="2800" u="none" cap="none" strike="noStrike">
                <a:solidFill>
                  <a:srgbClr val="385623"/>
                </a:solidFill>
                <a:latin typeface="Times New Roman"/>
                <a:ea typeface="Times New Roman"/>
                <a:cs typeface="Times New Roman"/>
                <a:sym typeface="Times New Roman"/>
              </a:endParaRPr>
            </a:p>
          </p:txBody>
        </p:sp>
        <p:sp>
          <p:nvSpPr>
            <p:cNvPr id="94" name="Google Shape;94;p13"/>
            <p:cNvSpPr/>
            <p:nvPr/>
          </p:nvSpPr>
          <p:spPr>
            <a:xfrm>
              <a:off x="-2" y="4246880"/>
              <a:ext cx="12263123" cy="3354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grpSp>
      <p:sp>
        <p:nvSpPr>
          <p:cNvPr id="95" name="Google Shape;95;p13"/>
          <p:cNvSpPr txBox="1"/>
          <p:nvPr/>
        </p:nvSpPr>
        <p:spPr>
          <a:xfrm>
            <a:off x="1997613" y="2286000"/>
            <a:ext cx="73714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rgbClr val="385623"/>
                </a:solidFill>
                <a:latin typeface="Calibri"/>
                <a:ea typeface="Calibri"/>
                <a:cs typeface="Calibri"/>
                <a:sym typeface="Calibri"/>
              </a:rPr>
              <a:t>BY</a:t>
            </a:r>
            <a:endParaRPr b="0" i="0" sz="3600" u="none" cap="none" strike="noStrike">
              <a:solidFill>
                <a:srgbClr val="385623"/>
              </a:solidFill>
              <a:latin typeface="Calibri"/>
              <a:ea typeface="Calibri"/>
              <a:cs typeface="Calibri"/>
              <a:sym typeface="Calibri"/>
            </a:endParaRPr>
          </a:p>
        </p:txBody>
      </p:sp>
      <p:pic>
        <p:nvPicPr>
          <p:cNvPr id="96" name="Google Shape;96;p13"/>
          <p:cNvPicPr preferRelativeResize="0"/>
          <p:nvPr/>
        </p:nvPicPr>
        <p:blipFill rotWithShape="1">
          <a:blip r:embed="rId4">
            <a:alphaModFix/>
          </a:blip>
          <a:srcRect b="0" l="0" r="0" t="0"/>
          <a:stretch/>
        </p:blipFill>
        <p:spPr>
          <a:xfrm>
            <a:off x="0" y="5735955"/>
            <a:ext cx="12192000" cy="1122045"/>
          </a:xfrm>
          <a:prstGeom prst="rect">
            <a:avLst/>
          </a:prstGeom>
          <a:noFill/>
          <a:ln>
            <a:noFill/>
          </a:ln>
        </p:spPr>
      </p:pic>
      <p:sp>
        <p:nvSpPr>
          <p:cNvPr id="97" name="Google Shape;97;p13"/>
          <p:cNvSpPr txBox="1"/>
          <p:nvPr/>
        </p:nvSpPr>
        <p:spPr>
          <a:xfrm>
            <a:off x="1997613" y="2895600"/>
            <a:ext cx="7371471" cy="8299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385623"/>
                </a:solidFill>
                <a:latin typeface="Times New Roman"/>
                <a:ea typeface="Times New Roman"/>
                <a:cs typeface="Times New Roman"/>
                <a:sym typeface="Times New Roman"/>
              </a:rPr>
              <a:t>Udeani Chukwuebuka Louis(2015/199872)</a:t>
            </a:r>
            <a:endParaRPr b="1" i="0" sz="2400" u="none" cap="none" strike="noStrike">
              <a:solidFill>
                <a:srgbClr val="385623"/>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rgbClr val="385623"/>
                </a:solidFill>
                <a:latin typeface="Times New Roman"/>
                <a:ea typeface="Times New Roman"/>
                <a:cs typeface="Times New Roman"/>
                <a:sym typeface="Times New Roman"/>
              </a:rPr>
              <a:t>Uzochukwu Ebubechukwu Emmanuel(2015/197985)</a:t>
            </a:r>
            <a:endParaRPr b="1" i="0" sz="2400" u="none" cap="none" strike="noStrike">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54380" y="232411"/>
            <a:ext cx="10683240" cy="5295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548135"/>
              </a:buClr>
              <a:buSzPct val="100000"/>
              <a:buFont typeface="Arial Black"/>
              <a:buNone/>
            </a:pPr>
            <a:r>
              <a:rPr lang="en-US">
                <a:solidFill>
                  <a:srgbClr val="548135"/>
                </a:solidFill>
                <a:latin typeface="Arial Black"/>
                <a:ea typeface="Arial Black"/>
                <a:cs typeface="Arial Black"/>
                <a:sym typeface="Arial Black"/>
              </a:rPr>
              <a:t>LIMITATIONS</a:t>
            </a:r>
            <a:endParaRPr>
              <a:solidFill>
                <a:srgbClr val="548135"/>
              </a:solidFill>
              <a:latin typeface="Arial Black"/>
              <a:ea typeface="Arial Black"/>
              <a:cs typeface="Arial Black"/>
              <a:sym typeface="Arial Black"/>
            </a:endParaRPr>
          </a:p>
        </p:txBody>
      </p:sp>
      <p:sp>
        <p:nvSpPr>
          <p:cNvPr id="164" name="Google Shape;164;p22"/>
          <p:cNvSpPr txBox="1"/>
          <p:nvPr>
            <p:ph idx="1" type="body"/>
          </p:nvPr>
        </p:nvSpPr>
        <p:spPr>
          <a:xfrm>
            <a:off x="288290" y="762000"/>
            <a:ext cx="11615420" cy="5168265"/>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385623"/>
              </a:buClr>
              <a:buSzPts val="2400"/>
              <a:buFont typeface="Noto Sans Symbols"/>
              <a:buNone/>
            </a:pPr>
            <a:r>
              <a:rPr lang="en-US" sz="2400">
                <a:solidFill>
                  <a:srgbClr val="385623"/>
                </a:solidFill>
                <a:latin typeface="Times New Roman"/>
                <a:ea typeface="Times New Roman"/>
                <a:cs typeface="Times New Roman"/>
                <a:sym typeface="Times New Roman"/>
              </a:rPr>
              <a:t>Even with the proposed advantages, it was observed the mobile application has the some shortcomings. </a:t>
            </a:r>
            <a:endParaRPr sz="2400">
              <a:solidFill>
                <a:srgbClr val="385623"/>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The mobile application only works for filling stations that are compatible to its service.</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It can only be used by smartphone users running android operating systems.</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The application is dependent on the availability of internet connectivity within its area of operation.</a:t>
            </a:r>
            <a:endParaRPr sz="2400">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0" y="1"/>
            <a:ext cx="12192000" cy="95660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85623"/>
              </a:buClr>
              <a:buSzPts val="4400"/>
              <a:buFont typeface="Arial Black"/>
              <a:buNone/>
            </a:pPr>
            <a:r>
              <a:rPr lang="en-US">
                <a:solidFill>
                  <a:srgbClr val="385623"/>
                </a:solidFill>
                <a:latin typeface="Arial Black"/>
                <a:ea typeface="Arial Black"/>
                <a:cs typeface="Arial Black"/>
                <a:sym typeface="Arial Black"/>
              </a:rPr>
              <a:t>CONCLUSION</a:t>
            </a:r>
            <a:endParaRPr>
              <a:solidFill>
                <a:srgbClr val="385623"/>
              </a:solidFill>
              <a:latin typeface="Arial Black"/>
              <a:ea typeface="Arial Black"/>
              <a:cs typeface="Arial Black"/>
              <a:sym typeface="Arial Black"/>
            </a:endParaRPr>
          </a:p>
        </p:txBody>
      </p:sp>
      <p:sp>
        <p:nvSpPr>
          <p:cNvPr id="170" name="Google Shape;170;p23"/>
          <p:cNvSpPr txBox="1"/>
          <p:nvPr>
            <p:ph idx="1" type="body"/>
          </p:nvPr>
        </p:nvSpPr>
        <p:spPr>
          <a:xfrm>
            <a:off x="609405" y="956409"/>
            <a:ext cx="10972800" cy="5219114"/>
          </a:xfrm>
          <a:prstGeom prst="rect">
            <a:avLst/>
          </a:prstGeom>
          <a:noFill/>
          <a:ln>
            <a:noFill/>
          </a:ln>
        </p:spPr>
        <p:txBody>
          <a:bodyPr anchorCtr="0" anchor="t" bIns="45700" lIns="91425" spcFirstLastPara="1" rIns="91425" wrap="square" tIns="45700">
            <a:normAutofit/>
          </a:bodyPr>
          <a:lstStyle/>
          <a:p>
            <a:pPr indent="-228600" lvl="0" marL="228600" rtl="0" algn="just">
              <a:lnSpc>
                <a:spcPct val="200000"/>
              </a:lnSpc>
              <a:spcBef>
                <a:spcPts val="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 The implementation of self-service delivery scheme apps for filling stations will help reduce the rate of mishaps that arise from insecurity and also facilitate better management of the business by the owners.</a:t>
            </a:r>
            <a:endParaRPr sz="2400">
              <a:solidFill>
                <a:srgbClr val="385623"/>
              </a:solidFill>
              <a:latin typeface="Times New Roman"/>
              <a:ea typeface="Times New Roman"/>
              <a:cs typeface="Times New Roman"/>
              <a:sym typeface="Times New Roman"/>
            </a:endParaRPr>
          </a:p>
          <a:p>
            <a:pPr indent="-228600" lvl="0" marL="228600" rtl="0" algn="just">
              <a:lnSpc>
                <a:spcPct val="20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 Hence FillUp, a cost effective, easy to use Self-service Delivery Scheme Mobile App was developed.</a:t>
            </a:r>
            <a:endParaRPr sz="2400">
              <a:solidFill>
                <a:srgbClr val="385623"/>
              </a:solidFill>
              <a:latin typeface="Times New Roman"/>
              <a:ea typeface="Times New Roman"/>
              <a:cs typeface="Times New Roman"/>
              <a:sym typeface="Times New Roman"/>
            </a:endParaRPr>
          </a:p>
        </p:txBody>
      </p:sp>
      <p:pic>
        <p:nvPicPr>
          <p:cNvPr id="171" name="Google Shape;171;p23"/>
          <p:cNvPicPr preferRelativeResize="0"/>
          <p:nvPr/>
        </p:nvPicPr>
        <p:blipFill rotWithShape="1">
          <a:blip r:embed="rId3">
            <a:alphaModFix/>
          </a:blip>
          <a:srcRect b="0" l="0" r="0" t="0"/>
          <a:stretch/>
        </p:blipFill>
        <p:spPr>
          <a:xfrm>
            <a:off x="1" y="5362575"/>
            <a:ext cx="12192000" cy="1495425"/>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650875" y="276606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85623"/>
              </a:buClr>
              <a:buSzPts val="7200"/>
              <a:buFont typeface="Gill Sans"/>
              <a:buNone/>
            </a:pPr>
            <a:r>
              <a:rPr lang="en-US" sz="7200">
                <a:solidFill>
                  <a:srgbClr val="385623"/>
                </a:solidFill>
                <a:latin typeface="Gill Sans"/>
                <a:ea typeface="Gill Sans"/>
                <a:cs typeface="Gill Sans"/>
                <a:sym typeface="Gill Sans"/>
              </a:rPr>
              <a:t>THANKS</a:t>
            </a:r>
            <a:endParaRPr sz="7200">
              <a:solidFill>
                <a:srgbClr val="385623"/>
              </a:solidFill>
              <a:latin typeface="Gill Sans"/>
              <a:ea typeface="Gill Sans"/>
              <a:cs typeface="Gill Sans"/>
              <a:sym typeface="Gill Sans"/>
            </a:endParaRPr>
          </a:p>
        </p:txBody>
      </p:sp>
      <p:pic>
        <p:nvPicPr>
          <p:cNvPr id="177" name="Google Shape;177;p24"/>
          <p:cNvPicPr preferRelativeResize="0"/>
          <p:nvPr/>
        </p:nvPicPr>
        <p:blipFill rotWithShape="1">
          <a:blip r:embed="rId3">
            <a:alphaModFix/>
          </a:blip>
          <a:srcRect b="0" l="0" r="0" t="0"/>
          <a:stretch/>
        </p:blipFill>
        <p:spPr>
          <a:xfrm>
            <a:off x="0" y="0"/>
            <a:ext cx="990600" cy="990600"/>
          </a:xfrm>
          <a:prstGeom prst="rect">
            <a:avLst/>
          </a:prstGeom>
          <a:noFill/>
          <a:ln>
            <a:noFill/>
          </a:ln>
        </p:spPr>
      </p:pic>
      <p:pic>
        <p:nvPicPr>
          <p:cNvPr id="178" name="Google Shape;178;p24"/>
          <p:cNvPicPr preferRelativeResize="0"/>
          <p:nvPr/>
        </p:nvPicPr>
        <p:blipFill rotWithShape="1">
          <a:blip r:embed="rId3">
            <a:alphaModFix/>
          </a:blip>
          <a:srcRect b="0" l="0" r="0" t="0"/>
          <a:stretch/>
        </p:blipFill>
        <p:spPr>
          <a:xfrm>
            <a:off x="11197936" y="24245"/>
            <a:ext cx="990600" cy="990600"/>
          </a:xfrm>
          <a:prstGeom prst="rect">
            <a:avLst/>
          </a:prstGeom>
          <a:noFill/>
          <a:ln>
            <a:noFill/>
          </a:ln>
        </p:spPr>
      </p:pic>
      <p:pic>
        <p:nvPicPr>
          <p:cNvPr id="179" name="Google Shape;179;p24"/>
          <p:cNvPicPr preferRelativeResize="0"/>
          <p:nvPr/>
        </p:nvPicPr>
        <p:blipFill rotWithShape="1">
          <a:blip r:embed="rId3">
            <a:alphaModFix/>
          </a:blip>
          <a:srcRect b="0" l="0" r="0" t="0"/>
          <a:stretch/>
        </p:blipFill>
        <p:spPr>
          <a:xfrm>
            <a:off x="0" y="5867400"/>
            <a:ext cx="990600" cy="990600"/>
          </a:xfrm>
          <a:prstGeom prst="rect">
            <a:avLst/>
          </a:prstGeom>
          <a:noFill/>
          <a:ln>
            <a:noFill/>
          </a:ln>
        </p:spPr>
      </p:pic>
      <p:pic>
        <p:nvPicPr>
          <p:cNvPr id="180" name="Google Shape;180;p24"/>
          <p:cNvPicPr preferRelativeResize="0"/>
          <p:nvPr/>
        </p:nvPicPr>
        <p:blipFill rotWithShape="1">
          <a:blip r:embed="rId3">
            <a:alphaModFix/>
          </a:blip>
          <a:srcRect b="0" l="0" r="0" t="0"/>
          <a:stretch/>
        </p:blipFill>
        <p:spPr>
          <a:xfrm>
            <a:off x="11166764" y="5881255"/>
            <a:ext cx="990600" cy="990600"/>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928" y="0"/>
            <a:ext cx="12191999" cy="47830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85623"/>
              </a:buClr>
              <a:buSzPct val="100000"/>
              <a:buFont typeface="Arial Black"/>
              <a:buNone/>
            </a:pPr>
            <a:r>
              <a:rPr lang="en-US">
                <a:solidFill>
                  <a:srgbClr val="385623"/>
                </a:solidFill>
                <a:latin typeface="Arial Black"/>
                <a:ea typeface="Arial Black"/>
                <a:cs typeface="Arial Black"/>
                <a:sym typeface="Arial Black"/>
              </a:rPr>
              <a:t>INTRODUCTION</a:t>
            </a:r>
            <a:endParaRPr>
              <a:solidFill>
                <a:srgbClr val="385623"/>
              </a:solidFill>
              <a:latin typeface="Arial Black"/>
              <a:ea typeface="Arial Black"/>
              <a:cs typeface="Arial Black"/>
              <a:sym typeface="Arial Black"/>
            </a:endParaRPr>
          </a:p>
        </p:txBody>
      </p:sp>
      <p:sp>
        <p:nvSpPr>
          <p:cNvPr id="103" name="Google Shape;103;p14"/>
          <p:cNvSpPr txBox="1"/>
          <p:nvPr>
            <p:ph idx="1" type="body"/>
          </p:nvPr>
        </p:nvSpPr>
        <p:spPr>
          <a:xfrm>
            <a:off x="267286" y="859302"/>
            <a:ext cx="11605846" cy="2771335"/>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rgbClr val="385623"/>
              </a:buClr>
              <a:buSzPts val="2200"/>
              <a:buNone/>
            </a:pPr>
            <a:r>
              <a:rPr lang="en-US" sz="2200">
                <a:solidFill>
                  <a:srgbClr val="385623"/>
                </a:solidFill>
                <a:latin typeface="Times New Roman"/>
                <a:ea typeface="Times New Roman"/>
                <a:cs typeface="Times New Roman"/>
                <a:sym typeface="Times New Roman"/>
              </a:rPr>
              <a:t>As at 2018, The Publicity Secretary of the Licensed Petroleum Station Owners Association, Nigeria, stated that filling stations owners want to stop holding cash in their stations since the advent of cashless economy or electronic banking system introduced by the Central Bank of Nigeria(CBN)[Guardian Newspaper, 2018].</a:t>
            </a:r>
            <a:endParaRPr sz="2200">
              <a:solidFill>
                <a:srgbClr val="38562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rgbClr val="385623"/>
              </a:buClr>
              <a:buSzPts val="2200"/>
              <a:buNone/>
            </a:pPr>
            <a:r>
              <a:rPr lang="en-US" sz="2200">
                <a:solidFill>
                  <a:srgbClr val="385623"/>
                </a:solidFill>
                <a:latin typeface="Times New Roman"/>
                <a:ea typeface="Times New Roman"/>
                <a:cs typeface="Times New Roman"/>
                <a:sym typeface="Times New Roman"/>
              </a:rPr>
              <a:t>This is as a result of the rising armed robbery attacks in filling stations across the country due to lack of security and the notion of making away with a handsome sum of money(cash) with little to no opposition[Guardian Newspaper, 2018].</a:t>
            </a:r>
            <a:endParaRPr sz="2200">
              <a:solidFill>
                <a:srgbClr val="38562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rgbClr val="385623"/>
              </a:buClr>
              <a:buSzPts val="2200"/>
              <a:buNone/>
            </a:pPr>
            <a:r>
              <a:rPr lang="en-US" sz="2200">
                <a:solidFill>
                  <a:srgbClr val="385623"/>
                </a:solidFill>
                <a:latin typeface="Times New Roman"/>
                <a:ea typeface="Times New Roman"/>
                <a:cs typeface="Times New Roman"/>
                <a:sym typeface="Times New Roman"/>
              </a:rPr>
              <a:t>Also, there have been reports of drivers who “gas-and-dash”, where a customer refuels and then drives away without paying for it and even cases of mismanagement of the business by the filling station attendants.[Archive News] In addition, employing filling station attendants can decrease profitability from paying salaries.</a:t>
            </a:r>
            <a:endParaRPr sz="2200">
              <a:solidFill>
                <a:srgbClr val="38562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rgbClr val="385623"/>
              </a:buClr>
              <a:buSzPts val="2200"/>
              <a:buNone/>
            </a:pPr>
            <a:r>
              <a:rPr lang="en-US" sz="2200">
                <a:solidFill>
                  <a:srgbClr val="385623"/>
                </a:solidFill>
                <a:latin typeface="Times New Roman"/>
                <a:ea typeface="Times New Roman"/>
                <a:cs typeface="Times New Roman"/>
                <a:sym typeface="Times New Roman"/>
              </a:rPr>
              <a:t>All these problems are couple with the rise in number of smartphone users every year, which has now risen to a range of about 6 billion as at the end of 2019.</a:t>
            </a:r>
            <a:endParaRPr sz="2200">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85623"/>
              </a:buClr>
              <a:buSzPts val="3600"/>
              <a:buFont typeface="Times New Roman"/>
              <a:buNone/>
            </a:pPr>
            <a:r>
              <a:rPr b="1" lang="en-US" sz="3600">
                <a:solidFill>
                  <a:srgbClr val="385623"/>
                </a:solidFill>
                <a:latin typeface="Times New Roman"/>
                <a:ea typeface="Times New Roman"/>
                <a:cs typeface="Times New Roman"/>
                <a:sym typeface="Times New Roman"/>
              </a:rPr>
              <a:t>PROBLEM AND MOTIVATION</a:t>
            </a:r>
            <a:endParaRPr b="1" sz="3600">
              <a:solidFill>
                <a:srgbClr val="385623"/>
              </a:solidFill>
              <a:latin typeface="Times New Roman"/>
              <a:ea typeface="Times New Roman"/>
              <a:cs typeface="Times New Roman"/>
              <a:sym typeface="Times New Roman"/>
            </a:endParaRPr>
          </a:p>
        </p:txBody>
      </p:sp>
      <p:sp>
        <p:nvSpPr>
          <p:cNvPr id="109" name="Google Shape;109;p15"/>
          <p:cNvSpPr/>
          <p:nvPr/>
        </p:nvSpPr>
        <p:spPr>
          <a:xfrm>
            <a:off x="647114" y="829082"/>
            <a:ext cx="6738319" cy="10542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10" name="Google Shape;110;p15"/>
          <p:cNvSpPr/>
          <p:nvPr/>
        </p:nvSpPr>
        <p:spPr>
          <a:xfrm>
            <a:off x="280670" y="992505"/>
            <a:ext cx="8256270" cy="4998720"/>
          </a:xfrm>
          <a:prstGeom prst="rect">
            <a:avLst/>
          </a:prstGeom>
          <a:noFill/>
          <a:ln>
            <a:noFill/>
          </a:ln>
        </p:spPr>
        <p:txBody>
          <a:bodyPr anchorCtr="0" anchor="ctr" bIns="45700" lIns="91425" spcFirstLastPara="1" rIns="91425" wrap="square" tIns="45700">
            <a:noAutofit/>
          </a:bodyPr>
          <a:lstStyle/>
          <a:p>
            <a:pPr indent="-381000" lvl="0" marL="457200" marR="0" rtl="0" algn="just">
              <a:lnSpc>
                <a:spcPct val="220000"/>
              </a:lnSpc>
              <a:spcBef>
                <a:spcPts val="0"/>
              </a:spcBef>
              <a:spcAft>
                <a:spcPts val="0"/>
              </a:spcAft>
              <a:buClr>
                <a:schemeClr val="dk1"/>
              </a:buClr>
              <a:buSzPts val="2400"/>
              <a:buFont typeface="Calibri"/>
              <a:buAutoNum type="arabicPeriod"/>
            </a:pPr>
            <a:r>
              <a:rPr b="0" i="0" lang="en-US" sz="2400" u="none" cap="none" strike="noStrike">
                <a:solidFill>
                  <a:srgbClr val="385623"/>
                </a:solidFill>
                <a:latin typeface="Times New Roman"/>
                <a:ea typeface="Times New Roman"/>
                <a:cs typeface="Times New Roman"/>
                <a:sym typeface="Times New Roman"/>
              </a:rPr>
              <a:t>Insecurity at filling stations</a:t>
            </a:r>
            <a:endParaRPr b="0" i="0" sz="2400" u="none" cap="none" strike="noStrike">
              <a:solidFill>
                <a:srgbClr val="385623"/>
              </a:solidFill>
              <a:latin typeface="Times New Roman"/>
              <a:ea typeface="Times New Roman"/>
              <a:cs typeface="Times New Roman"/>
              <a:sym typeface="Times New Roman"/>
            </a:endParaRPr>
          </a:p>
          <a:p>
            <a:pPr indent="-381000" lvl="0" marL="457200" marR="0" rtl="0" algn="just">
              <a:lnSpc>
                <a:spcPct val="220000"/>
              </a:lnSpc>
              <a:spcBef>
                <a:spcPts val="0"/>
              </a:spcBef>
              <a:spcAft>
                <a:spcPts val="0"/>
              </a:spcAft>
              <a:buClr>
                <a:schemeClr val="dk1"/>
              </a:buClr>
              <a:buSzPts val="2400"/>
              <a:buFont typeface="Calibri"/>
              <a:buAutoNum type="arabicPeriod"/>
            </a:pPr>
            <a:r>
              <a:rPr b="0" i="0" lang="en-US" sz="2400" u="none" cap="none" strike="noStrike">
                <a:solidFill>
                  <a:srgbClr val="385623"/>
                </a:solidFill>
                <a:latin typeface="Times New Roman"/>
                <a:ea typeface="Times New Roman"/>
                <a:cs typeface="Times New Roman"/>
                <a:sym typeface="Times New Roman"/>
              </a:rPr>
              <a:t>Mismanagement of business by attendants</a:t>
            </a:r>
            <a:endParaRPr b="0" i="0" sz="2400" u="none" cap="none" strike="noStrike">
              <a:solidFill>
                <a:srgbClr val="385623"/>
              </a:solidFill>
              <a:latin typeface="Times New Roman"/>
              <a:ea typeface="Times New Roman"/>
              <a:cs typeface="Times New Roman"/>
              <a:sym typeface="Times New Roman"/>
            </a:endParaRPr>
          </a:p>
          <a:p>
            <a:pPr indent="-381000" lvl="0" marL="457200" marR="0" rtl="0" algn="just">
              <a:lnSpc>
                <a:spcPct val="220000"/>
              </a:lnSpc>
              <a:spcBef>
                <a:spcPts val="0"/>
              </a:spcBef>
              <a:spcAft>
                <a:spcPts val="0"/>
              </a:spcAft>
              <a:buClr>
                <a:schemeClr val="dk1"/>
              </a:buClr>
              <a:buSzPts val="2400"/>
              <a:buFont typeface="Calibri"/>
              <a:buAutoNum type="arabicPeriod"/>
            </a:pPr>
            <a:r>
              <a:rPr b="0" i="0" lang="en-US" sz="2400" u="none" cap="none" strike="noStrike">
                <a:solidFill>
                  <a:srgbClr val="385623"/>
                </a:solidFill>
                <a:latin typeface="Times New Roman"/>
                <a:ea typeface="Times New Roman"/>
                <a:cs typeface="Times New Roman"/>
                <a:sym typeface="Times New Roman"/>
              </a:rPr>
              <a:t>Reduced profitability due to employed staff</a:t>
            </a:r>
            <a:endParaRPr b="0" i="0" sz="2400" u="none" cap="none" strike="noStrike">
              <a:solidFill>
                <a:srgbClr val="385623"/>
              </a:solidFill>
              <a:latin typeface="Times New Roman"/>
              <a:ea typeface="Times New Roman"/>
              <a:cs typeface="Times New Roman"/>
              <a:sym typeface="Times New Roman"/>
            </a:endParaRPr>
          </a:p>
          <a:p>
            <a:pPr indent="-381000" lvl="0" marL="457200" marR="0" rtl="0" algn="just">
              <a:lnSpc>
                <a:spcPct val="220000"/>
              </a:lnSpc>
              <a:spcBef>
                <a:spcPts val="0"/>
              </a:spcBef>
              <a:spcAft>
                <a:spcPts val="0"/>
              </a:spcAft>
              <a:buClr>
                <a:schemeClr val="dk1"/>
              </a:buClr>
              <a:buSzPts val="2400"/>
              <a:buFont typeface="Calibri"/>
              <a:buAutoNum type="arabicPeriod"/>
            </a:pPr>
            <a:r>
              <a:rPr b="0" i="0" lang="en-US" sz="2400" u="none" cap="none" strike="noStrike">
                <a:solidFill>
                  <a:srgbClr val="385623"/>
                </a:solidFill>
                <a:latin typeface="Times New Roman"/>
                <a:ea typeface="Times New Roman"/>
                <a:cs typeface="Times New Roman"/>
                <a:sym typeface="Times New Roman"/>
              </a:rPr>
              <a:t>Increase in number of smartphone users(25 to 40 million in Nigeria currently, according to Statista.com)</a:t>
            </a:r>
            <a:endParaRPr b="0" i="0" sz="2400" u="none" cap="none" strike="noStrike">
              <a:solidFill>
                <a:srgbClr val="385623"/>
              </a:solidFill>
              <a:latin typeface="Times New Roman"/>
              <a:ea typeface="Times New Roman"/>
              <a:cs typeface="Times New Roman"/>
              <a:sym typeface="Times New Roman"/>
            </a:endParaRPr>
          </a:p>
        </p:txBody>
      </p:sp>
      <p:pic>
        <p:nvPicPr>
          <p:cNvPr id="111" name="Google Shape;111;p15"/>
          <p:cNvPicPr preferRelativeResize="0"/>
          <p:nvPr>
            <p:ph idx="2" type="body"/>
          </p:nvPr>
        </p:nvPicPr>
        <p:blipFill rotWithShape="1">
          <a:blip r:embed="rId3">
            <a:alphaModFix/>
          </a:blip>
          <a:srcRect b="0" l="0" r="0" t="0"/>
          <a:stretch/>
        </p:blipFill>
        <p:spPr>
          <a:xfrm>
            <a:off x="8622030" y="1257300"/>
            <a:ext cx="3488055" cy="3352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109053" y="0"/>
            <a:ext cx="12192000" cy="74015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85623"/>
              </a:buClr>
              <a:buSzPct val="100000"/>
              <a:buFont typeface="Arial Black"/>
              <a:buNone/>
            </a:pPr>
            <a:r>
              <a:rPr lang="en-US">
                <a:solidFill>
                  <a:srgbClr val="385623"/>
                </a:solidFill>
                <a:latin typeface="Arial Black"/>
                <a:ea typeface="Arial Black"/>
                <a:cs typeface="Arial Black"/>
                <a:sym typeface="Arial Black"/>
              </a:rPr>
              <a:t>AIM AND OBJECTIVES</a:t>
            </a:r>
            <a:endParaRPr>
              <a:solidFill>
                <a:srgbClr val="385623"/>
              </a:solidFill>
              <a:latin typeface="Arial Black"/>
              <a:ea typeface="Arial Black"/>
              <a:cs typeface="Arial Black"/>
              <a:sym typeface="Arial Black"/>
            </a:endParaRPr>
          </a:p>
        </p:txBody>
      </p:sp>
      <p:sp>
        <p:nvSpPr>
          <p:cNvPr id="117" name="Google Shape;117;p16"/>
          <p:cNvSpPr txBox="1"/>
          <p:nvPr/>
        </p:nvSpPr>
        <p:spPr>
          <a:xfrm>
            <a:off x="513003" y="429062"/>
            <a:ext cx="11165994" cy="230695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800" u="none" cap="none" strike="noStrike">
                <a:solidFill>
                  <a:srgbClr val="385623"/>
                </a:solidFill>
                <a:latin typeface="Times New Roman"/>
                <a:ea typeface="Times New Roman"/>
                <a:cs typeface="Times New Roman"/>
                <a:sym typeface="Times New Roman"/>
              </a:rPr>
              <a:t>The aim of this project is to develop an android application that facilitates a compatible fuel dispenser to be fully self-operational(independent of an attendant). To achieve this aim, the specific objectives were:</a:t>
            </a:r>
            <a:endParaRPr b="0" i="0" sz="2800" u="none" cap="none" strike="noStrike">
              <a:solidFill>
                <a:srgbClr val="38562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rgbClr val="385623"/>
              </a:solidFill>
              <a:latin typeface="Times New Roman"/>
              <a:ea typeface="Times New Roman"/>
              <a:cs typeface="Times New Roman"/>
              <a:sym typeface="Times New Roman"/>
            </a:endParaRPr>
          </a:p>
        </p:txBody>
      </p:sp>
      <p:sp>
        <p:nvSpPr>
          <p:cNvPr id="118" name="Google Shape;118;p16"/>
          <p:cNvSpPr txBox="1"/>
          <p:nvPr/>
        </p:nvSpPr>
        <p:spPr>
          <a:xfrm>
            <a:off x="513080" y="2545715"/>
            <a:ext cx="11369675" cy="332295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85623"/>
              </a:buClr>
              <a:buSzPts val="2800"/>
              <a:buFont typeface="Noto Sans Symbols"/>
              <a:buChar char="⮚"/>
            </a:pPr>
            <a:r>
              <a:rPr lang="en-US" sz="2800">
                <a:solidFill>
                  <a:srgbClr val="385623"/>
                </a:solidFill>
                <a:latin typeface="Times New Roman"/>
                <a:ea typeface="Times New Roman"/>
                <a:cs typeface="Times New Roman"/>
                <a:sym typeface="Times New Roman"/>
              </a:rPr>
              <a:t>To build a mobile app that will be able to generate one time tokens  and store them in a database.</a:t>
            </a:r>
            <a:endParaRPr sz="2800">
              <a:solidFill>
                <a:srgbClr val="385623"/>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385623"/>
              </a:buClr>
              <a:buSzPts val="2800"/>
              <a:buFont typeface="Noto Sans Symbols"/>
              <a:buChar char="⮚"/>
            </a:pPr>
            <a:r>
              <a:rPr lang="en-US" sz="2800">
                <a:solidFill>
                  <a:srgbClr val="385623"/>
                </a:solidFill>
                <a:latin typeface="Times New Roman"/>
                <a:ea typeface="Times New Roman"/>
                <a:cs typeface="Times New Roman"/>
                <a:sym typeface="Times New Roman"/>
              </a:rPr>
              <a:t>To provide a system that automatically bills the end user.</a:t>
            </a:r>
            <a:endParaRPr sz="2800">
              <a:solidFill>
                <a:srgbClr val="385623"/>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385623"/>
              </a:buClr>
              <a:buSzPts val="2800"/>
              <a:buFont typeface="Noto Sans Symbols"/>
              <a:buChar char="⮚"/>
            </a:pPr>
            <a:r>
              <a:rPr lang="en-US" sz="2800">
                <a:solidFill>
                  <a:srgbClr val="385623"/>
                </a:solidFill>
                <a:latin typeface="Times New Roman"/>
                <a:ea typeface="Times New Roman"/>
                <a:cs typeface="Times New Roman"/>
                <a:sym typeface="Times New Roman"/>
              </a:rPr>
              <a:t>To program a system in the app that will compile a comprehensive list of all purchases made by customers and display to the filling station owner.</a:t>
            </a:r>
            <a:endParaRPr sz="2800">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7"/>
          <p:cNvGrpSpPr/>
          <p:nvPr/>
        </p:nvGrpSpPr>
        <p:grpSpPr>
          <a:xfrm>
            <a:off x="762000" y="1696085"/>
            <a:ext cx="2546985" cy="1200785"/>
            <a:chOff x="1080" y="4560"/>
            <a:chExt cx="4011" cy="1891"/>
          </a:xfrm>
        </p:grpSpPr>
        <p:sp>
          <p:nvSpPr>
            <p:cNvPr id="124" name="Google Shape;124;p17"/>
            <p:cNvSpPr/>
            <p:nvPr/>
          </p:nvSpPr>
          <p:spPr>
            <a:xfrm>
              <a:off x="1080" y="4560"/>
              <a:ext cx="4011" cy="189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7"/>
            <p:cNvSpPr txBox="1"/>
            <p:nvPr/>
          </p:nvSpPr>
          <p:spPr>
            <a:xfrm>
              <a:off x="1440" y="5110"/>
              <a:ext cx="3395" cy="5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48135"/>
                  </a:solidFill>
                  <a:latin typeface="Calibri"/>
                  <a:ea typeface="Calibri"/>
                  <a:cs typeface="Calibri"/>
                  <a:sym typeface="Calibri"/>
                </a:rPr>
                <a:t>Consumer Interface</a:t>
              </a:r>
              <a:endParaRPr sz="1800">
                <a:solidFill>
                  <a:srgbClr val="548135"/>
                </a:solidFill>
                <a:latin typeface="Calibri"/>
                <a:ea typeface="Calibri"/>
                <a:cs typeface="Calibri"/>
                <a:sym typeface="Calibri"/>
              </a:endParaRPr>
            </a:p>
          </p:txBody>
        </p:sp>
      </p:grpSp>
      <p:grpSp>
        <p:nvGrpSpPr>
          <p:cNvPr id="126" name="Google Shape;126;p17"/>
          <p:cNvGrpSpPr/>
          <p:nvPr/>
        </p:nvGrpSpPr>
        <p:grpSpPr>
          <a:xfrm>
            <a:off x="8839200" y="1696085"/>
            <a:ext cx="2133600" cy="1276350"/>
            <a:chOff x="14590" y="3998"/>
            <a:chExt cx="3360" cy="2010"/>
          </a:xfrm>
        </p:grpSpPr>
        <p:sp>
          <p:nvSpPr>
            <p:cNvPr id="127" name="Google Shape;127;p17"/>
            <p:cNvSpPr/>
            <p:nvPr/>
          </p:nvSpPr>
          <p:spPr>
            <a:xfrm>
              <a:off x="14590" y="3998"/>
              <a:ext cx="3360" cy="201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7"/>
            <p:cNvSpPr txBox="1"/>
            <p:nvPr/>
          </p:nvSpPr>
          <p:spPr>
            <a:xfrm>
              <a:off x="14880" y="4713"/>
              <a:ext cx="2796" cy="58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548135"/>
                  </a:solidFill>
                  <a:latin typeface="Calibri"/>
                  <a:ea typeface="Calibri"/>
                  <a:cs typeface="Calibri"/>
                  <a:sym typeface="Calibri"/>
                </a:rPr>
                <a:t>Retailer Interface</a:t>
              </a:r>
              <a:endParaRPr sz="1800">
                <a:solidFill>
                  <a:srgbClr val="548135"/>
                </a:solidFill>
                <a:latin typeface="Calibri"/>
                <a:ea typeface="Calibri"/>
                <a:cs typeface="Calibri"/>
                <a:sym typeface="Calibri"/>
              </a:endParaRPr>
            </a:p>
          </p:txBody>
        </p:sp>
      </p:grpSp>
      <p:cxnSp>
        <p:nvCxnSpPr>
          <p:cNvPr id="129" name="Google Shape;129;p17"/>
          <p:cNvCxnSpPr>
            <a:stCxn id="124" idx="3"/>
            <a:endCxn id="130" idx="1"/>
          </p:cNvCxnSpPr>
          <p:nvPr/>
        </p:nvCxnSpPr>
        <p:spPr>
          <a:xfrm>
            <a:off x="3308985" y="2296477"/>
            <a:ext cx="1062900" cy="1073100"/>
          </a:xfrm>
          <a:prstGeom prst="curvedConnector3">
            <a:avLst>
              <a:gd fmla="val 50004" name="adj1"/>
            </a:avLst>
          </a:prstGeom>
          <a:noFill/>
          <a:ln cap="flat" cmpd="sng" w="9525">
            <a:solidFill>
              <a:schemeClr val="accent1"/>
            </a:solidFill>
            <a:prstDash val="solid"/>
            <a:miter lim="800000"/>
            <a:headEnd len="med" w="med" type="stealth"/>
            <a:tailEnd len="med" w="med" type="stealth"/>
          </a:ln>
        </p:spPr>
      </p:cxnSp>
      <p:cxnSp>
        <p:nvCxnSpPr>
          <p:cNvPr id="131" name="Google Shape;131;p17"/>
          <p:cNvCxnSpPr>
            <a:stCxn id="127" idx="1"/>
            <a:endCxn id="130" idx="3"/>
          </p:cNvCxnSpPr>
          <p:nvPr/>
        </p:nvCxnSpPr>
        <p:spPr>
          <a:xfrm flipH="1">
            <a:off x="7744500" y="2334260"/>
            <a:ext cx="1094700" cy="1035300"/>
          </a:xfrm>
          <a:prstGeom prst="curvedConnector3">
            <a:avLst>
              <a:gd fmla="val 50002" name="adj1"/>
            </a:avLst>
          </a:prstGeom>
          <a:noFill/>
          <a:ln cap="flat" cmpd="sng" w="9525">
            <a:solidFill>
              <a:schemeClr val="accent1"/>
            </a:solidFill>
            <a:prstDash val="solid"/>
            <a:miter lim="800000"/>
            <a:headEnd len="med" w="med" type="stealth"/>
            <a:tailEnd len="med" w="med" type="stealth"/>
          </a:ln>
        </p:spPr>
      </p:cxnSp>
      <p:sp>
        <p:nvSpPr>
          <p:cNvPr id="132" name="Google Shape;132;p17"/>
          <p:cNvSpPr txBox="1"/>
          <p:nvPr/>
        </p:nvSpPr>
        <p:spPr>
          <a:xfrm>
            <a:off x="4972050" y="5486400"/>
            <a:ext cx="2172335" cy="666750"/>
          </a:xfrm>
          <a:prstGeom prst="rect">
            <a:avLst/>
          </a:prstGeom>
          <a:solidFill>
            <a:schemeClr val="lt1"/>
          </a:solid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rgbClr val="548135"/>
                </a:solidFill>
                <a:latin typeface="Times New Roman"/>
                <a:ea typeface="Times New Roman"/>
                <a:cs typeface="Times New Roman"/>
                <a:sym typeface="Times New Roman"/>
              </a:rPr>
              <a:t>Database(Firebase)</a:t>
            </a:r>
            <a:endParaRPr sz="2000">
              <a:solidFill>
                <a:srgbClr val="548135"/>
              </a:solidFill>
              <a:latin typeface="Times New Roman"/>
              <a:ea typeface="Times New Roman"/>
              <a:cs typeface="Times New Roman"/>
              <a:sym typeface="Times New Roman"/>
            </a:endParaRPr>
          </a:p>
        </p:txBody>
      </p:sp>
      <p:sp>
        <p:nvSpPr>
          <p:cNvPr id="133" name="Google Shape;13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85623"/>
              </a:buClr>
              <a:buSzPts val="4400"/>
              <a:buFont typeface="Arial Black"/>
              <a:buNone/>
            </a:pPr>
            <a:r>
              <a:rPr lang="en-US">
                <a:solidFill>
                  <a:srgbClr val="385623"/>
                </a:solidFill>
                <a:latin typeface="Arial Black"/>
                <a:ea typeface="Arial Black"/>
                <a:cs typeface="Arial Black"/>
                <a:sym typeface="Arial Black"/>
              </a:rPr>
              <a:t>SYSTEM GENERIC ARCHITECTURE</a:t>
            </a:r>
            <a:endParaRPr>
              <a:solidFill>
                <a:srgbClr val="385623"/>
              </a:solidFill>
              <a:latin typeface="Arial Black"/>
              <a:ea typeface="Arial Black"/>
              <a:cs typeface="Arial Black"/>
              <a:sym typeface="Arial Black"/>
            </a:endParaRPr>
          </a:p>
        </p:txBody>
      </p:sp>
      <p:pic>
        <p:nvPicPr>
          <p:cNvPr id="130" name="Google Shape;130;p17"/>
          <p:cNvPicPr preferRelativeResize="0"/>
          <p:nvPr>
            <p:ph idx="2" type="body"/>
          </p:nvPr>
        </p:nvPicPr>
        <p:blipFill rotWithShape="1">
          <a:blip r:embed="rId3">
            <a:alphaModFix/>
          </a:blip>
          <a:srcRect b="0" l="0" r="0" t="0"/>
          <a:stretch/>
        </p:blipFill>
        <p:spPr>
          <a:xfrm>
            <a:off x="4371975" y="1696085"/>
            <a:ext cx="3372485" cy="3347085"/>
          </a:xfrm>
          <a:prstGeom prst="rect">
            <a:avLst/>
          </a:prstGeom>
          <a:noFill/>
          <a:ln>
            <a:noFill/>
          </a:ln>
        </p:spPr>
      </p:pic>
      <p:sp>
        <p:nvSpPr>
          <p:cNvPr id="134" name="Google Shape;134;p17"/>
          <p:cNvSpPr txBox="1"/>
          <p:nvPr/>
        </p:nvSpPr>
        <p:spPr>
          <a:xfrm>
            <a:off x="9374505" y="4879975"/>
            <a:ext cx="2055495" cy="645160"/>
          </a:xfrm>
          <a:prstGeom prst="rect">
            <a:avLst/>
          </a:prstGeom>
          <a:noFill/>
          <a:ln cap="flat" cmpd="sng" w="9525">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Compatible Fuel Dispenser</a:t>
            </a:r>
            <a:endParaRPr sz="1800">
              <a:solidFill>
                <a:schemeClr val="dk1"/>
              </a:solidFill>
              <a:latin typeface="Calibri"/>
              <a:ea typeface="Calibri"/>
              <a:cs typeface="Calibri"/>
              <a:sym typeface="Calibri"/>
            </a:endParaRPr>
          </a:p>
        </p:txBody>
      </p:sp>
      <p:cxnSp>
        <p:nvCxnSpPr>
          <p:cNvPr id="135" name="Google Shape;135;p17"/>
          <p:cNvCxnSpPr>
            <a:stCxn id="134" idx="1"/>
          </p:cNvCxnSpPr>
          <p:nvPr/>
        </p:nvCxnSpPr>
        <p:spPr>
          <a:xfrm rot="10800000">
            <a:off x="7772505" y="3886155"/>
            <a:ext cx="1602000" cy="1316400"/>
          </a:xfrm>
          <a:prstGeom prst="straightConnector1">
            <a:avLst/>
          </a:prstGeom>
          <a:noFill/>
          <a:ln cap="flat" cmpd="sng" w="12700">
            <a:solidFill>
              <a:srgbClr val="31538F"/>
            </a:solidFill>
            <a:prstDash val="dash"/>
            <a:miter lim="800000"/>
            <a:headEnd len="med" w="med" type="stealth"/>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754380" y="232411"/>
            <a:ext cx="10683240" cy="5295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548135"/>
              </a:buClr>
              <a:buSzPct val="100000"/>
              <a:buFont typeface="Arial Black"/>
              <a:buNone/>
            </a:pPr>
            <a:r>
              <a:rPr lang="en-US">
                <a:solidFill>
                  <a:srgbClr val="548135"/>
                </a:solidFill>
                <a:latin typeface="Arial Black"/>
                <a:ea typeface="Arial Black"/>
                <a:cs typeface="Arial Black"/>
                <a:sym typeface="Arial Black"/>
              </a:rPr>
              <a:t>SOFTWARES AND SERVICES USED</a:t>
            </a:r>
            <a:endParaRPr>
              <a:solidFill>
                <a:srgbClr val="548135"/>
              </a:solidFill>
              <a:latin typeface="Arial Black"/>
              <a:ea typeface="Arial Black"/>
              <a:cs typeface="Arial Black"/>
              <a:sym typeface="Arial Black"/>
            </a:endParaRPr>
          </a:p>
        </p:txBody>
      </p:sp>
      <p:sp>
        <p:nvSpPr>
          <p:cNvPr id="141" name="Google Shape;141;p18"/>
          <p:cNvSpPr txBox="1"/>
          <p:nvPr>
            <p:ph idx="1" type="body"/>
          </p:nvPr>
        </p:nvSpPr>
        <p:spPr>
          <a:xfrm>
            <a:off x="288290" y="762000"/>
            <a:ext cx="11615420" cy="5168265"/>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Visual Studio Code</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Flutter</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Firebase</a:t>
            </a:r>
            <a:endParaRPr sz="2400">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2855913" y="2829560"/>
            <a:ext cx="6480175" cy="1198880"/>
          </a:xfrm>
          <a:prstGeom prst="rect">
            <a:avLst/>
          </a:prstGeom>
          <a:solidFill>
            <a:srgbClr val="548135"/>
          </a:solidFill>
          <a:ln cap="flat" cmpd="sng" w="9525">
            <a:solidFill>
              <a:srgbClr val="F5F7F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7200">
                <a:solidFill>
                  <a:schemeClr val="lt1"/>
                </a:solidFill>
                <a:latin typeface="Calibri"/>
                <a:ea typeface="Calibri"/>
                <a:cs typeface="Calibri"/>
                <a:sym typeface="Calibri"/>
              </a:rPr>
              <a:t>HOW IT WORKS!</a:t>
            </a:r>
            <a:endParaRPr b="1" sz="72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FUEL APP activity diagram" id="151" name="Google Shape;151;p20"/>
          <p:cNvPicPr preferRelativeResize="0"/>
          <p:nvPr/>
        </p:nvPicPr>
        <p:blipFill rotWithShape="1">
          <a:blip r:embed="rId3">
            <a:alphaModFix/>
          </a:blip>
          <a:srcRect b="0" l="0" r="0" t="0"/>
          <a:stretch/>
        </p:blipFill>
        <p:spPr>
          <a:xfrm>
            <a:off x="1454150" y="-1905"/>
            <a:ext cx="9284335" cy="6859905"/>
          </a:xfrm>
          <a:prstGeom prst="rect">
            <a:avLst/>
          </a:prstGeom>
          <a:noFill/>
          <a:ln>
            <a:noFill/>
          </a:ln>
        </p:spPr>
      </p:pic>
      <p:sp>
        <p:nvSpPr>
          <p:cNvPr id="152" name="Google Shape;152;p20"/>
          <p:cNvSpPr txBox="1"/>
          <p:nvPr/>
        </p:nvSpPr>
        <p:spPr>
          <a:xfrm>
            <a:off x="177800" y="208280"/>
            <a:ext cx="4241800" cy="829945"/>
          </a:xfrm>
          <a:prstGeom prst="rect">
            <a:avLst/>
          </a:prstGeom>
          <a:noFill/>
          <a:ln cap="flat" cmpd="sng" w="38100">
            <a:solidFill>
              <a:schemeClr val="dk1"/>
            </a:solidFill>
            <a:prstDash val="dot"/>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accent6"/>
                </a:solidFill>
                <a:latin typeface="Calibri"/>
                <a:ea typeface="Calibri"/>
                <a:cs typeface="Calibri"/>
                <a:sym typeface="Calibri"/>
              </a:rPr>
              <a:t>DESIGN ARCHITECTURE OF THE MOBILE APPLICATION</a:t>
            </a:r>
            <a:endParaRPr b="1" sz="2400">
              <a:solidFill>
                <a:schemeClr val="accent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54380" y="232411"/>
            <a:ext cx="10683300" cy="5295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548135"/>
              </a:buClr>
              <a:buSzPct val="100000"/>
              <a:buFont typeface="Arial Black"/>
              <a:buNone/>
            </a:pPr>
            <a:r>
              <a:rPr lang="en-US">
                <a:solidFill>
                  <a:srgbClr val="548135"/>
                </a:solidFill>
                <a:latin typeface="Arial Black"/>
                <a:ea typeface="Arial Black"/>
                <a:cs typeface="Arial Black"/>
                <a:sym typeface="Arial Black"/>
              </a:rPr>
              <a:t>SIGNIFICANCE OF THE WORK</a:t>
            </a:r>
            <a:endParaRPr>
              <a:solidFill>
                <a:srgbClr val="548135"/>
              </a:solidFill>
              <a:latin typeface="Arial Black"/>
              <a:ea typeface="Arial Black"/>
              <a:cs typeface="Arial Black"/>
              <a:sym typeface="Arial Black"/>
            </a:endParaRPr>
          </a:p>
        </p:txBody>
      </p:sp>
      <p:sp>
        <p:nvSpPr>
          <p:cNvPr id="158" name="Google Shape;158;p21"/>
          <p:cNvSpPr txBox="1"/>
          <p:nvPr>
            <p:ph idx="1" type="body"/>
          </p:nvPr>
        </p:nvSpPr>
        <p:spPr>
          <a:xfrm>
            <a:off x="288290" y="762000"/>
            <a:ext cx="11615400" cy="51684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rgbClr val="385623"/>
              </a:buClr>
              <a:buSzPts val="2400"/>
              <a:buFont typeface="Noto Sans Symbols"/>
              <a:buNone/>
            </a:pPr>
            <a:r>
              <a:rPr lang="en-US" sz="2400">
                <a:solidFill>
                  <a:srgbClr val="385623"/>
                </a:solidFill>
                <a:latin typeface="Times New Roman"/>
                <a:ea typeface="Times New Roman"/>
                <a:cs typeface="Times New Roman"/>
                <a:sym typeface="Times New Roman"/>
              </a:rPr>
              <a:t>The significance of this work cannot be overemphasized as its service is indispensable in our modern society. However, the following but not limited to them have been listed as its significance. </a:t>
            </a:r>
            <a:endParaRPr sz="2400">
              <a:solidFill>
                <a:srgbClr val="385623"/>
              </a:solidFill>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It serves as a useful way of improving security for both the consumers and filling station owners.</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It facilitates better management of the business by the filling station owners.</a:t>
            </a:r>
            <a:endParaRPr sz="2400">
              <a:solidFill>
                <a:srgbClr val="385623"/>
              </a:solidFill>
              <a:latin typeface="Times New Roman"/>
              <a:ea typeface="Times New Roman"/>
              <a:cs typeface="Times New Roman"/>
              <a:sym typeface="Times New Roman"/>
            </a:endParaRPr>
          </a:p>
          <a:p>
            <a:pPr indent="-228600" lvl="0" marL="228600" rtl="0" algn="l">
              <a:lnSpc>
                <a:spcPct val="11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It reduces queues.</a:t>
            </a:r>
            <a:endParaRPr sz="2400">
              <a:solidFill>
                <a:srgbClr val="385623"/>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Faster transactions.</a:t>
            </a:r>
            <a:endParaRPr sz="2400">
              <a:solidFill>
                <a:srgbClr val="385623"/>
              </a:solidFill>
              <a:latin typeface="Times New Roman"/>
              <a:ea typeface="Times New Roman"/>
              <a:cs typeface="Times New Roman"/>
              <a:sym typeface="Times New Roman"/>
            </a:endParaRPr>
          </a:p>
          <a:p>
            <a:pPr indent="-228600" lvl="0" marL="228600" rtl="0" algn="l">
              <a:lnSpc>
                <a:spcPct val="100000"/>
              </a:lnSpc>
              <a:spcBef>
                <a:spcPts val="1000"/>
              </a:spcBef>
              <a:spcAft>
                <a:spcPts val="0"/>
              </a:spcAft>
              <a:buClr>
                <a:srgbClr val="385623"/>
              </a:buClr>
              <a:buSzPts val="2400"/>
              <a:buFont typeface="Noto Sans Symbols"/>
              <a:buChar char="⮚"/>
            </a:pPr>
            <a:r>
              <a:rPr lang="en-US" sz="2400">
                <a:solidFill>
                  <a:srgbClr val="385623"/>
                </a:solidFill>
                <a:latin typeface="Times New Roman"/>
                <a:ea typeface="Times New Roman"/>
                <a:cs typeface="Times New Roman"/>
                <a:sym typeface="Times New Roman"/>
              </a:rPr>
              <a:t>It also helps to build a stronger brand and allows the filling station owner to reach a higher customer engagement level.</a:t>
            </a:r>
            <a:endParaRPr sz="2400">
              <a:solidFill>
                <a:srgbClr val="385623"/>
              </a:solidFill>
              <a:latin typeface="Times New Roman"/>
              <a:ea typeface="Times New Roman"/>
              <a:cs typeface="Times New Roman"/>
              <a:sym typeface="Times New Roman"/>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