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01" r:id="rId1"/>
  </p:sldMasterIdLst>
  <p:sldIdLst>
    <p:sldId id="280" r:id="rId2"/>
    <p:sldId id="256" r:id="rId3"/>
    <p:sldId id="281" r:id="rId4"/>
    <p:sldId id="257" r:id="rId5"/>
    <p:sldId id="258" r:id="rId6"/>
    <p:sldId id="282" r:id="rId7"/>
    <p:sldId id="259" r:id="rId8"/>
    <p:sldId id="260" r:id="rId9"/>
    <p:sldId id="261" r:id="rId10"/>
    <p:sldId id="283" r:id="rId11"/>
    <p:sldId id="284" r:id="rId12"/>
    <p:sldId id="262" r:id="rId13"/>
    <p:sldId id="263" r:id="rId14"/>
    <p:sldId id="269" r:id="rId15"/>
    <p:sldId id="273" r:id="rId16"/>
    <p:sldId id="285" r:id="rId17"/>
    <p:sldId id="264" r:id="rId18"/>
    <p:sldId id="267" r:id="rId19"/>
    <p:sldId id="287" r:id="rId20"/>
    <p:sldId id="288" r:id="rId21"/>
    <p:sldId id="289" r:id="rId22"/>
    <p:sldId id="290" r:id="rId23"/>
    <p:sldId id="270" r:id="rId24"/>
    <p:sldId id="279" r:id="rId25"/>
    <p:sldId id="278" r:id="rId26"/>
    <p:sldId id="277" r:id="rId27"/>
    <p:sldId id="276" r:id="rId28"/>
    <p:sldId id="274" r:id="rId29"/>
    <p:sldId id="271" r:id="rId30"/>
    <p:sldId id="27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94660"/>
  </p:normalViewPr>
  <p:slideViewPr>
    <p:cSldViewPr snapToGrid="0">
      <p:cViewPr>
        <p:scale>
          <a:sx n="76" d="100"/>
          <a:sy n="76" d="100"/>
        </p:scale>
        <p:origin x="589"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BA10C1-C236-413B-8137-627329A3A504}" type="doc">
      <dgm:prSet loTypeId="urn:microsoft.com/office/officeart/2005/8/layout/hProcess11" loCatId="process" qsTypeId="urn:microsoft.com/office/officeart/2005/8/quickstyle/simple5" qsCatId="simple" csTypeId="urn:microsoft.com/office/officeart/2005/8/colors/accent0_2" csCatId="mainScheme" phldr="1"/>
      <dgm:spPr/>
      <dgm:t>
        <a:bodyPr/>
        <a:lstStyle/>
        <a:p>
          <a:endParaRPr lang="en-US"/>
        </a:p>
      </dgm:t>
    </dgm:pt>
    <dgm:pt modelId="{50360BF4-A1D3-4097-9DE6-488DBE07B9F9}">
      <dgm:prSet custT="1"/>
      <dgm:spPr/>
      <dgm:t>
        <a:bodyPr/>
        <a:lstStyle/>
        <a:p>
          <a:r>
            <a:rPr lang="en-US" sz="2400" dirty="0">
              <a:solidFill>
                <a:schemeClr val="tx2"/>
              </a:solidFill>
              <a:effectLst>
                <a:outerShdw blurRad="38100" dist="38100" dir="2700000" algn="tl">
                  <a:srgbClr val="000000">
                    <a:alpha val="43137"/>
                  </a:srgbClr>
                </a:outerShdw>
              </a:effectLst>
            </a:rPr>
            <a:t>PROJECT TOPIC:</a:t>
          </a:r>
        </a:p>
      </dgm:t>
    </dgm:pt>
    <dgm:pt modelId="{1EB48210-327B-47DF-AF34-6BCAB64764B1}" type="parTrans" cxnId="{43476917-EC12-4E42-8463-CC134AC7B204}">
      <dgm:prSet/>
      <dgm:spPr/>
      <dgm:t>
        <a:bodyPr/>
        <a:lstStyle/>
        <a:p>
          <a:endParaRPr lang="en-US"/>
        </a:p>
      </dgm:t>
    </dgm:pt>
    <dgm:pt modelId="{C9C88655-48BD-4BBE-9426-584C6C39ABFB}" type="sibTrans" cxnId="{43476917-EC12-4E42-8463-CC134AC7B204}">
      <dgm:prSet/>
      <dgm:spPr/>
      <dgm:t>
        <a:bodyPr/>
        <a:lstStyle/>
        <a:p>
          <a:endParaRPr lang="en-US"/>
        </a:p>
      </dgm:t>
    </dgm:pt>
    <dgm:pt modelId="{4A1D4976-B920-4070-8791-7EAB8BE44E0D}" type="pres">
      <dgm:prSet presAssocID="{A0BA10C1-C236-413B-8137-627329A3A504}" presName="Name0" presStyleCnt="0">
        <dgm:presLayoutVars>
          <dgm:dir/>
          <dgm:resizeHandles val="exact"/>
        </dgm:presLayoutVars>
      </dgm:prSet>
      <dgm:spPr/>
    </dgm:pt>
    <dgm:pt modelId="{4E4778FE-E236-4CFB-8045-BD71A930AFDA}" type="pres">
      <dgm:prSet presAssocID="{A0BA10C1-C236-413B-8137-627329A3A504}" presName="arrow" presStyleLbl="bgShp" presStyleIdx="0" presStyleCnt="1" custLinFactNeighborY="93253"/>
      <dgm:spPr/>
    </dgm:pt>
    <dgm:pt modelId="{508A06FB-E113-4796-B5DB-A2E6955A3BC3}" type="pres">
      <dgm:prSet presAssocID="{A0BA10C1-C236-413B-8137-627329A3A504}" presName="points" presStyleCnt="0"/>
      <dgm:spPr/>
    </dgm:pt>
    <dgm:pt modelId="{B64667A4-F1A5-4A24-898F-60B5519A3708}" type="pres">
      <dgm:prSet presAssocID="{50360BF4-A1D3-4097-9DE6-488DBE07B9F9}" presName="compositeA" presStyleCnt="0"/>
      <dgm:spPr/>
    </dgm:pt>
    <dgm:pt modelId="{DB7FE8B8-4672-4E1E-841F-8ECA3E2D81FE}" type="pres">
      <dgm:prSet presAssocID="{50360BF4-A1D3-4097-9DE6-488DBE07B9F9}" presName="textA" presStyleLbl="revTx" presStyleIdx="0" presStyleCnt="1" custScaleY="201971">
        <dgm:presLayoutVars>
          <dgm:bulletEnabled val="1"/>
        </dgm:presLayoutVars>
      </dgm:prSet>
      <dgm:spPr/>
    </dgm:pt>
    <dgm:pt modelId="{676B26BB-4148-4046-BC77-DB362CB4B39B}" type="pres">
      <dgm:prSet presAssocID="{50360BF4-A1D3-4097-9DE6-488DBE07B9F9}" presName="circleA" presStyleLbl="node1" presStyleIdx="0" presStyleCnt="1"/>
      <dgm:spPr/>
    </dgm:pt>
    <dgm:pt modelId="{D6EC60C9-25B4-4349-8B8F-75FFEFC02A6A}" type="pres">
      <dgm:prSet presAssocID="{50360BF4-A1D3-4097-9DE6-488DBE07B9F9}" presName="spaceA" presStyleCnt="0"/>
      <dgm:spPr/>
    </dgm:pt>
  </dgm:ptLst>
  <dgm:cxnLst>
    <dgm:cxn modelId="{176A4D07-9B92-490C-B513-77E3D1A75889}" type="presOf" srcId="{50360BF4-A1D3-4097-9DE6-488DBE07B9F9}" destId="{DB7FE8B8-4672-4E1E-841F-8ECA3E2D81FE}" srcOrd="0" destOrd="0" presId="urn:microsoft.com/office/officeart/2005/8/layout/hProcess11"/>
    <dgm:cxn modelId="{43476917-EC12-4E42-8463-CC134AC7B204}" srcId="{A0BA10C1-C236-413B-8137-627329A3A504}" destId="{50360BF4-A1D3-4097-9DE6-488DBE07B9F9}" srcOrd="0" destOrd="0" parTransId="{1EB48210-327B-47DF-AF34-6BCAB64764B1}" sibTransId="{C9C88655-48BD-4BBE-9426-584C6C39ABFB}"/>
    <dgm:cxn modelId="{519A6096-339C-4617-BC22-25DED60DADBC}" type="presOf" srcId="{A0BA10C1-C236-413B-8137-627329A3A504}" destId="{4A1D4976-B920-4070-8791-7EAB8BE44E0D}" srcOrd="0" destOrd="0" presId="urn:microsoft.com/office/officeart/2005/8/layout/hProcess11"/>
    <dgm:cxn modelId="{90B6C8CC-F3CA-420D-A5F6-A0E14703FBB9}" type="presParOf" srcId="{4A1D4976-B920-4070-8791-7EAB8BE44E0D}" destId="{4E4778FE-E236-4CFB-8045-BD71A930AFDA}" srcOrd="0" destOrd="0" presId="urn:microsoft.com/office/officeart/2005/8/layout/hProcess11"/>
    <dgm:cxn modelId="{9EA24186-E62D-40FE-ADA1-D52AD226F490}" type="presParOf" srcId="{4A1D4976-B920-4070-8791-7EAB8BE44E0D}" destId="{508A06FB-E113-4796-B5DB-A2E6955A3BC3}" srcOrd="1" destOrd="0" presId="urn:microsoft.com/office/officeart/2005/8/layout/hProcess11"/>
    <dgm:cxn modelId="{BFB535A9-010F-4811-AF1B-EF62AEBB9D23}" type="presParOf" srcId="{508A06FB-E113-4796-B5DB-A2E6955A3BC3}" destId="{B64667A4-F1A5-4A24-898F-60B5519A3708}" srcOrd="0" destOrd="0" presId="urn:microsoft.com/office/officeart/2005/8/layout/hProcess11"/>
    <dgm:cxn modelId="{7BF46E2B-51AA-4DF6-9DE3-B57B41D17B07}" type="presParOf" srcId="{B64667A4-F1A5-4A24-898F-60B5519A3708}" destId="{DB7FE8B8-4672-4E1E-841F-8ECA3E2D81FE}" srcOrd="0" destOrd="0" presId="urn:microsoft.com/office/officeart/2005/8/layout/hProcess11"/>
    <dgm:cxn modelId="{A439A74A-FD3A-4042-9E67-246A051FA235}" type="presParOf" srcId="{B64667A4-F1A5-4A24-898F-60B5519A3708}" destId="{676B26BB-4148-4046-BC77-DB362CB4B39B}" srcOrd="1" destOrd="0" presId="urn:microsoft.com/office/officeart/2005/8/layout/hProcess11"/>
    <dgm:cxn modelId="{0796E92B-BCC7-4B69-A0B2-BD28CCCEE942}" type="presParOf" srcId="{B64667A4-F1A5-4A24-898F-60B5519A3708}" destId="{D6EC60C9-25B4-4349-8B8F-75FFEFC02A6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BA10C1-C236-413B-8137-627329A3A504}" type="doc">
      <dgm:prSet loTypeId="urn:microsoft.com/office/officeart/2005/8/layout/hProcess11" loCatId="process" qsTypeId="urn:microsoft.com/office/officeart/2005/8/quickstyle/simple5" qsCatId="simple" csTypeId="urn:microsoft.com/office/officeart/2005/8/colors/accent0_2" csCatId="mainScheme" phldr="1"/>
      <dgm:spPr/>
      <dgm:t>
        <a:bodyPr/>
        <a:lstStyle/>
        <a:p>
          <a:endParaRPr lang="en-US"/>
        </a:p>
      </dgm:t>
    </dgm:pt>
    <dgm:pt modelId="{50360BF4-A1D3-4097-9DE6-488DBE07B9F9}">
      <dgm:prSet custT="1"/>
      <dgm:spPr/>
      <dgm:t>
        <a:bodyPr/>
        <a:lstStyle/>
        <a:p>
          <a:r>
            <a:rPr lang="en-US" sz="2400" dirty="0">
              <a:solidFill>
                <a:schemeClr val="tx2"/>
              </a:solidFill>
              <a:effectLst>
                <a:outerShdw blurRad="38100" dist="38100" dir="2700000" algn="tl">
                  <a:srgbClr val="000000">
                    <a:alpha val="43137"/>
                  </a:srgbClr>
                </a:outerShdw>
              </a:effectLst>
            </a:rPr>
            <a:t>PROJECT SUPERVISOR:</a:t>
          </a:r>
        </a:p>
      </dgm:t>
    </dgm:pt>
    <dgm:pt modelId="{1EB48210-327B-47DF-AF34-6BCAB64764B1}" type="parTrans" cxnId="{43476917-EC12-4E42-8463-CC134AC7B204}">
      <dgm:prSet/>
      <dgm:spPr/>
      <dgm:t>
        <a:bodyPr/>
        <a:lstStyle/>
        <a:p>
          <a:endParaRPr lang="en-US"/>
        </a:p>
      </dgm:t>
    </dgm:pt>
    <dgm:pt modelId="{C9C88655-48BD-4BBE-9426-584C6C39ABFB}" type="sibTrans" cxnId="{43476917-EC12-4E42-8463-CC134AC7B204}">
      <dgm:prSet/>
      <dgm:spPr/>
      <dgm:t>
        <a:bodyPr/>
        <a:lstStyle/>
        <a:p>
          <a:endParaRPr lang="en-US"/>
        </a:p>
      </dgm:t>
    </dgm:pt>
    <dgm:pt modelId="{4A1D4976-B920-4070-8791-7EAB8BE44E0D}" type="pres">
      <dgm:prSet presAssocID="{A0BA10C1-C236-413B-8137-627329A3A504}" presName="Name0" presStyleCnt="0">
        <dgm:presLayoutVars>
          <dgm:dir/>
          <dgm:resizeHandles val="exact"/>
        </dgm:presLayoutVars>
      </dgm:prSet>
      <dgm:spPr/>
    </dgm:pt>
    <dgm:pt modelId="{4E4778FE-E236-4CFB-8045-BD71A930AFDA}" type="pres">
      <dgm:prSet presAssocID="{A0BA10C1-C236-413B-8137-627329A3A504}" presName="arrow" presStyleLbl="bgShp" presStyleIdx="0" presStyleCnt="1" custLinFactNeighborY="93253"/>
      <dgm:spPr/>
    </dgm:pt>
    <dgm:pt modelId="{508A06FB-E113-4796-B5DB-A2E6955A3BC3}" type="pres">
      <dgm:prSet presAssocID="{A0BA10C1-C236-413B-8137-627329A3A504}" presName="points" presStyleCnt="0"/>
      <dgm:spPr/>
    </dgm:pt>
    <dgm:pt modelId="{B64667A4-F1A5-4A24-898F-60B5519A3708}" type="pres">
      <dgm:prSet presAssocID="{50360BF4-A1D3-4097-9DE6-488DBE07B9F9}" presName="compositeA" presStyleCnt="0"/>
      <dgm:spPr/>
    </dgm:pt>
    <dgm:pt modelId="{DB7FE8B8-4672-4E1E-841F-8ECA3E2D81FE}" type="pres">
      <dgm:prSet presAssocID="{50360BF4-A1D3-4097-9DE6-488DBE07B9F9}" presName="textA" presStyleLbl="revTx" presStyleIdx="0" presStyleCnt="1" custScaleY="201971">
        <dgm:presLayoutVars>
          <dgm:bulletEnabled val="1"/>
        </dgm:presLayoutVars>
      </dgm:prSet>
      <dgm:spPr/>
    </dgm:pt>
    <dgm:pt modelId="{676B26BB-4148-4046-BC77-DB362CB4B39B}" type="pres">
      <dgm:prSet presAssocID="{50360BF4-A1D3-4097-9DE6-488DBE07B9F9}" presName="circleA" presStyleLbl="node1" presStyleIdx="0" presStyleCnt="1"/>
      <dgm:spPr/>
    </dgm:pt>
    <dgm:pt modelId="{D6EC60C9-25B4-4349-8B8F-75FFEFC02A6A}" type="pres">
      <dgm:prSet presAssocID="{50360BF4-A1D3-4097-9DE6-488DBE07B9F9}" presName="spaceA" presStyleCnt="0"/>
      <dgm:spPr/>
    </dgm:pt>
  </dgm:ptLst>
  <dgm:cxnLst>
    <dgm:cxn modelId="{176A4D07-9B92-490C-B513-77E3D1A75889}" type="presOf" srcId="{50360BF4-A1D3-4097-9DE6-488DBE07B9F9}" destId="{DB7FE8B8-4672-4E1E-841F-8ECA3E2D81FE}" srcOrd="0" destOrd="0" presId="urn:microsoft.com/office/officeart/2005/8/layout/hProcess11"/>
    <dgm:cxn modelId="{43476917-EC12-4E42-8463-CC134AC7B204}" srcId="{A0BA10C1-C236-413B-8137-627329A3A504}" destId="{50360BF4-A1D3-4097-9DE6-488DBE07B9F9}" srcOrd="0" destOrd="0" parTransId="{1EB48210-327B-47DF-AF34-6BCAB64764B1}" sibTransId="{C9C88655-48BD-4BBE-9426-584C6C39ABFB}"/>
    <dgm:cxn modelId="{519A6096-339C-4617-BC22-25DED60DADBC}" type="presOf" srcId="{A0BA10C1-C236-413B-8137-627329A3A504}" destId="{4A1D4976-B920-4070-8791-7EAB8BE44E0D}" srcOrd="0" destOrd="0" presId="urn:microsoft.com/office/officeart/2005/8/layout/hProcess11"/>
    <dgm:cxn modelId="{90B6C8CC-F3CA-420D-A5F6-A0E14703FBB9}" type="presParOf" srcId="{4A1D4976-B920-4070-8791-7EAB8BE44E0D}" destId="{4E4778FE-E236-4CFB-8045-BD71A930AFDA}" srcOrd="0" destOrd="0" presId="urn:microsoft.com/office/officeart/2005/8/layout/hProcess11"/>
    <dgm:cxn modelId="{9EA24186-E62D-40FE-ADA1-D52AD226F490}" type="presParOf" srcId="{4A1D4976-B920-4070-8791-7EAB8BE44E0D}" destId="{508A06FB-E113-4796-B5DB-A2E6955A3BC3}" srcOrd="1" destOrd="0" presId="urn:microsoft.com/office/officeart/2005/8/layout/hProcess11"/>
    <dgm:cxn modelId="{BFB535A9-010F-4811-AF1B-EF62AEBB9D23}" type="presParOf" srcId="{508A06FB-E113-4796-B5DB-A2E6955A3BC3}" destId="{B64667A4-F1A5-4A24-898F-60B5519A3708}" srcOrd="0" destOrd="0" presId="urn:microsoft.com/office/officeart/2005/8/layout/hProcess11"/>
    <dgm:cxn modelId="{7BF46E2B-51AA-4DF6-9DE3-B57B41D17B07}" type="presParOf" srcId="{B64667A4-F1A5-4A24-898F-60B5519A3708}" destId="{DB7FE8B8-4672-4E1E-841F-8ECA3E2D81FE}" srcOrd="0" destOrd="0" presId="urn:microsoft.com/office/officeart/2005/8/layout/hProcess11"/>
    <dgm:cxn modelId="{A439A74A-FD3A-4042-9E67-246A051FA235}" type="presParOf" srcId="{B64667A4-F1A5-4A24-898F-60B5519A3708}" destId="{676B26BB-4148-4046-BC77-DB362CB4B39B}" srcOrd="1" destOrd="0" presId="urn:microsoft.com/office/officeart/2005/8/layout/hProcess11"/>
    <dgm:cxn modelId="{0796E92B-BCC7-4B69-A0B2-BD28CCCEE942}" type="presParOf" srcId="{B64667A4-F1A5-4A24-898F-60B5519A3708}" destId="{D6EC60C9-25B4-4349-8B8F-75FFEFC02A6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778FE-E236-4CFB-8045-BD71A930AFDA}">
      <dsp:nvSpPr>
        <dsp:cNvPr id="0" name=""/>
        <dsp:cNvSpPr/>
      </dsp:nvSpPr>
      <dsp:spPr>
        <a:xfrm>
          <a:off x="0" y="463819"/>
          <a:ext cx="8485348" cy="309213"/>
        </a:xfrm>
        <a:prstGeom prst="notchedRightArrow">
          <a:avLst/>
        </a:prstGeom>
        <a:solidFill>
          <a:schemeClr val="dk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DB7FE8B8-4672-4E1E-841F-8ECA3E2D81FE}">
      <dsp:nvSpPr>
        <dsp:cNvPr id="0" name=""/>
        <dsp:cNvSpPr/>
      </dsp:nvSpPr>
      <dsp:spPr>
        <a:xfrm>
          <a:off x="7454" y="-78826"/>
          <a:ext cx="7621904" cy="624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a:lnSpc>
              <a:spcPct val="90000"/>
            </a:lnSpc>
            <a:spcBef>
              <a:spcPct val="0"/>
            </a:spcBef>
            <a:spcAft>
              <a:spcPct val="35000"/>
            </a:spcAft>
            <a:buNone/>
          </a:pPr>
          <a:r>
            <a:rPr lang="en-US" sz="2400" kern="1200" dirty="0">
              <a:solidFill>
                <a:schemeClr val="tx2"/>
              </a:solidFill>
              <a:effectLst>
                <a:outerShdw blurRad="38100" dist="38100" dir="2700000" algn="tl">
                  <a:srgbClr val="000000">
                    <a:alpha val="43137"/>
                  </a:srgbClr>
                </a:outerShdw>
              </a:effectLst>
            </a:rPr>
            <a:t>PROJECT TOPIC:</a:t>
          </a:r>
        </a:p>
      </dsp:txBody>
      <dsp:txXfrm>
        <a:off x="7454" y="-78826"/>
        <a:ext cx="7621904" cy="624520"/>
      </dsp:txXfrm>
    </dsp:sp>
    <dsp:sp modelId="{676B26BB-4148-4046-BC77-DB362CB4B39B}">
      <dsp:nvSpPr>
        <dsp:cNvPr id="0" name=""/>
        <dsp:cNvSpPr/>
      </dsp:nvSpPr>
      <dsp:spPr>
        <a:xfrm>
          <a:off x="3779754" y="426691"/>
          <a:ext cx="77303" cy="77303"/>
        </a:xfrm>
        <a:prstGeom prst="ellipse">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778FE-E236-4CFB-8045-BD71A930AFDA}">
      <dsp:nvSpPr>
        <dsp:cNvPr id="0" name=""/>
        <dsp:cNvSpPr/>
      </dsp:nvSpPr>
      <dsp:spPr>
        <a:xfrm>
          <a:off x="0" y="463819"/>
          <a:ext cx="8485348" cy="309213"/>
        </a:xfrm>
        <a:prstGeom prst="notchedRightArrow">
          <a:avLst/>
        </a:prstGeom>
        <a:solidFill>
          <a:schemeClr val="dk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DB7FE8B8-4672-4E1E-841F-8ECA3E2D81FE}">
      <dsp:nvSpPr>
        <dsp:cNvPr id="0" name=""/>
        <dsp:cNvSpPr/>
      </dsp:nvSpPr>
      <dsp:spPr>
        <a:xfrm>
          <a:off x="7454" y="-78826"/>
          <a:ext cx="7621904" cy="624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a:lnSpc>
              <a:spcPct val="90000"/>
            </a:lnSpc>
            <a:spcBef>
              <a:spcPct val="0"/>
            </a:spcBef>
            <a:spcAft>
              <a:spcPct val="35000"/>
            </a:spcAft>
            <a:buNone/>
          </a:pPr>
          <a:r>
            <a:rPr lang="en-US" sz="2400" kern="1200" dirty="0">
              <a:solidFill>
                <a:schemeClr val="tx2"/>
              </a:solidFill>
              <a:effectLst>
                <a:outerShdw blurRad="38100" dist="38100" dir="2700000" algn="tl">
                  <a:srgbClr val="000000">
                    <a:alpha val="43137"/>
                  </a:srgbClr>
                </a:outerShdw>
              </a:effectLst>
            </a:rPr>
            <a:t>PROJECT SUPERVISOR:</a:t>
          </a:r>
        </a:p>
      </dsp:txBody>
      <dsp:txXfrm>
        <a:off x="7454" y="-78826"/>
        <a:ext cx="7621904" cy="624520"/>
      </dsp:txXfrm>
    </dsp:sp>
    <dsp:sp modelId="{676B26BB-4148-4046-BC77-DB362CB4B39B}">
      <dsp:nvSpPr>
        <dsp:cNvPr id="0" name=""/>
        <dsp:cNvSpPr/>
      </dsp:nvSpPr>
      <dsp:spPr>
        <a:xfrm>
          <a:off x="3779754" y="426691"/>
          <a:ext cx="77303" cy="77303"/>
        </a:xfrm>
        <a:prstGeom prst="ellipse">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481A6F-5C38-405A-ADA7-1030F73E0C5F}"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C55A874-26EF-4DB5-8506-044C026ED378}" type="slidenum">
              <a:rPr lang="en-US" smtClean="0"/>
              <a:t>‹#›</a:t>
            </a:fld>
            <a:endParaRPr lang="en-US"/>
          </a:p>
        </p:txBody>
      </p:sp>
    </p:spTree>
    <p:extLst>
      <p:ext uri="{BB962C8B-B14F-4D97-AF65-F5344CB8AC3E}">
        <p14:creationId xmlns:p14="http://schemas.microsoft.com/office/powerpoint/2010/main" val="360398005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81A6F-5C38-405A-ADA7-1030F73E0C5F}"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55A874-26EF-4DB5-8506-044C026ED378}" type="slidenum">
              <a:rPr lang="en-US" smtClean="0"/>
              <a:t>‹#›</a:t>
            </a:fld>
            <a:endParaRPr lang="en-US"/>
          </a:p>
        </p:txBody>
      </p:sp>
    </p:spTree>
    <p:extLst>
      <p:ext uri="{BB962C8B-B14F-4D97-AF65-F5344CB8AC3E}">
        <p14:creationId xmlns:p14="http://schemas.microsoft.com/office/powerpoint/2010/main" val="353669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81A6F-5C38-405A-ADA7-1030F73E0C5F}"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55A874-26EF-4DB5-8506-044C026ED3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85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481A6F-5C38-405A-ADA7-1030F73E0C5F}"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55A874-26EF-4DB5-8506-044C026ED378}" type="slidenum">
              <a:rPr lang="en-US" smtClean="0"/>
              <a:t>‹#›</a:t>
            </a:fld>
            <a:endParaRPr lang="en-US"/>
          </a:p>
        </p:txBody>
      </p:sp>
    </p:spTree>
    <p:extLst>
      <p:ext uri="{BB962C8B-B14F-4D97-AF65-F5344CB8AC3E}">
        <p14:creationId xmlns:p14="http://schemas.microsoft.com/office/powerpoint/2010/main" val="1870946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481A6F-5C38-405A-ADA7-1030F73E0C5F}"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55A874-26EF-4DB5-8506-044C026ED3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3971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481A6F-5C38-405A-ADA7-1030F73E0C5F}"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55A874-26EF-4DB5-8506-044C026ED378}" type="slidenum">
              <a:rPr lang="en-US" smtClean="0"/>
              <a:t>‹#›</a:t>
            </a:fld>
            <a:endParaRPr lang="en-US"/>
          </a:p>
        </p:txBody>
      </p:sp>
    </p:spTree>
    <p:extLst>
      <p:ext uri="{BB962C8B-B14F-4D97-AF65-F5344CB8AC3E}">
        <p14:creationId xmlns:p14="http://schemas.microsoft.com/office/powerpoint/2010/main" val="3511992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81A6F-5C38-405A-ADA7-1030F73E0C5F}"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55A874-26EF-4DB5-8506-044C026ED378}" type="slidenum">
              <a:rPr lang="en-US" smtClean="0"/>
              <a:t>‹#›</a:t>
            </a:fld>
            <a:endParaRPr lang="en-US"/>
          </a:p>
        </p:txBody>
      </p:sp>
    </p:spTree>
    <p:extLst>
      <p:ext uri="{BB962C8B-B14F-4D97-AF65-F5344CB8AC3E}">
        <p14:creationId xmlns:p14="http://schemas.microsoft.com/office/powerpoint/2010/main" val="2701955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81A6F-5C38-405A-ADA7-1030F73E0C5F}"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55A874-26EF-4DB5-8506-044C026ED378}" type="slidenum">
              <a:rPr lang="en-US" smtClean="0"/>
              <a:t>‹#›</a:t>
            </a:fld>
            <a:endParaRPr lang="en-US"/>
          </a:p>
        </p:txBody>
      </p:sp>
    </p:spTree>
    <p:extLst>
      <p:ext uri="{BB962C8B-B14F-4D97-AF65-F5344CB8AC3E}">
        <p14:creationId xmlns:p14="http://schemas.microsoft.com/office/powerpoint/2010/main" val="37555981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81A6F-5C38-405A-ADA7-1030F73E0C5F}"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55A874-26EF-4DB5-8506-044C026ED378}" type="slidenum">
              <a:rPr lang="en-US" smtClean="0"/>
              <a:t>‹#›</a:t>
            </a:fld>
            <a:endParaRPr lang="en-US"/>
          </a:p>
        </p:txBody>
      </p:sp>
    </p:spTree>
    <p:extLst>
      <p:ext uri="{BB962C8B-B14F-4D97-AF65-F5344CB8AC3E}">
        <p14:creationId xmlns:p14="http://schemas.microsoft.com/office/powerpoint/2010/main" val="25537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81A6F-5C38-405A-ADA7-1030F73E0C5F}"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55A874-26EF-4DB5-8506-044C026ED378}" type="slidenum">
              <a:rPr lang="en-US" smtClean="0"/>
              <a:t>‹#›</a:t>
            </a:fld>
            <a:endParaRPr lang="en-US"/>
          </a:p>
        </p:txBody>
      </p:sp>
    </p:spTree>
    <p:extLst>
      <p:ext uri="{BB962C8B-B14F-4D97-AF65-F5344CB8AC3E}">
        <p14:creationId xmlns:p14="http://schemas.microsoft.com/office/powerpoint/2010/main" val="396303944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81A6F-5C38-405A-ADA7-1030F73E0C5F}"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C55A874-26EF-4DB5-8506-044C026ED378}" type="slidenum">
              <a:rPr lang="en-US" smtClean="0"/>
              <a:t>‹#›</a:t>
            </a:fld>
            <a:endParaRPr lang="en-US"/>
          </a:p>
        </p:txBody>
      </p:sp>
    </p:spTree>
    <p:extLst>
      <p:ext uri="{BB962C8B-B14F-4D97-AF65-F5344CB8AC3E}">
        <p14:creationId xmlns:p14="http://schemas.microsoft.com/office/powerpoint/2010/main" val="4032864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81A6F-5C38-405A-ADA7-1030F73E0C5F}" type="datetimeFigureOut">
              <a:rPr lang="en-US" smtClean="0"/>
              <a:t>7/7/2021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C55A874-26EF-4DB5-8506-044C026ED378}" type="slidenum">
              <a:rPr lang="en-US" smtClean="0"/>
              <a:t>‹#›</a:t>
            </a:fld>
            <a:endParaRPr lang="en-US"/>
          </a:p>
        </p:txBody>
      </p:sp>
    </p:spTree>
    <p:extLst>
      <p:ext uri="{BB962C8B-B14F-4D97-AF65-F5344CB8AC3E}">
        <p14:creationId xmlns:p14="http://schemas.microsoft.com/office/powerpoint/2010/main" val="1611620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81A6F-5C38-405A-ADA7-1030F73E0C5F}" type="datetimeFigureOut">
              <a:rPr lang="en-US" smtClean="0"/>
              <a:t>7/7/2021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C55A874-26EF-4DB5-8506-044C026ED378}" type="slidenum">
              <a:rPr lang="en-US" smtClean="0"/>
              <a:t>‹#›</a:t>
            </a:fld>
            <a:endParaRPr lang="en-US"/>
          </a:p>
        </p:txBody>
      </p:sp>
    </p:spTree>
    <p:extLst>
      <p:ext uri="{BB962C8B-B14F-4D97-AF65-F5344CB8AC3E}">
        <p14:creationId xmlns:p14="http://schemas.microsoft.com/office/powerpoint/2010/main" val="1141556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81A6F-5C38-405A-ADA7-1030F73E0C5F}" type="datetimeFigureOut">
              <a:rPr lang="en-US" smtClean="0"/>
              <a:t>7/7/2021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C55A874-26EF-4DB5-8506-044C026ED378}" type="slidenum">
              <a:rPr lang="en-US" smtClean="0"/>
              <a:t>‹#›</a:t>
            </a:fld>
            <a:endParaRPr lang="en-US"/>
          </a:p>
        </p:txBody>
      </p:sp>
    </p:spTree>
    <p:extLst>
      <p:ext uri="{BB962C8B-B14F-4D97-AF65-F5344CB8AC3E}">
        <p14:creationId xmlns:p14="http://schemas.microsoft.com/office/powerpoint/2010/main" val="22767123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481A6F-5C38-405A-ADA7-1030F73E0C5F}"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C55A874-26EF-4DB5-8506-044C026ED378}" type="slidenum">
              <a:rPr lang="en-US" smtClean="0"/>
              <a:t>‹#›</a:t>
            </a:fld>
            <a:endParaRPr lang="en-US"/>
          </a:p>
        </p:txBody>
      </p:sp>
    </p:spTree>
    <p:extLst>
      <p:ext uri="{BB962C8B-B14F-4D97-AF65-F5344CB8AC3E}">
        <p14:creationId xmlns:p14="http://schemas.microsoft.com/office/powerpoint/2010/main" val="196737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481A6F-5C38-405A-ADA7-1030F73E0C5F}"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55A874-26EF-4DB5-8506-044C026ED378}" type="slidenum">
              <a:rPr lang="en-US" smtClean="0"/>
              <a:t>‹#›</a:t>
            </a:fld>
            <a:endParaRPr lang="en-US"/>
          </a:p>
        </p:txBody>
      </p:sp>
    </p:spTree>
    <p:extLst>
      <p:ext uri="{BB962C8B-B14F-4D97-AF65-F5344CB8AC3E}">
        <p14:creationId xmlns:p14="http://schemas.microsoft.com/office/powerpoint/2010/main" val="130827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481A6F-5C38-405A-ADA7-1030F73E0C5F}" type="datetimeFigureOut">
              <a:rPr lang="en-US" smtClean="0"/>
              <a:t>7/7/2021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C55A874-26EF-4DB5-8506-044C026ED378}" type="slidenum">
              <a:rPr lang="en-US" smtClean="0"/>
              <a:t>‹#›</a:t>
            </a:fld>
            <a:endParaRPr lang="en-US"/>
          </a:p>
        </p:txBody>
      </p:sp>
    </p:spTree>
    <p:extLst>
      <p:ext uri="{BB962C8B-B14F-4D97-AF65-F5344CB8AC3E}">
        <p14:creationId xmlns:p14="http://schemas.microsoft.com/office/powerpoint/2010/main" val="4018258650"/>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E1FA96-C6B5-41C7-A608-AA1A19153259}"/>
              </a:ext>
            </a:extLst>
          </p:cNvPr>
          <p:cNvSpPr>
            <a:spLocks noGrp="1"/>
          </p:cNvSpPr>
          <p:nvPr>
            <p:ph type="ctrTitle"/>
          </p:nvPr>
        </p:nvSpPr>
        <p:spPr>
          <a:xfrm>
            <a:off x="1895328" y="1430860"/>
            <a:ext cx="8915399" cy="2262781"/>
          </a:xfrm>
        </p:spPr>
        <p:txBody>
          <a:bodyPr>
            <a:normAutofit/>
          </a:bodyPr>
          <a:lstStyle/>
          <a:p>
            <a:r>
              <a:rPr lang="en-GB" sz="3200" dirty="0">
                <a:cs typeface="Times New Roman" panose="02020603050405020304" pitchFamily="18" charset="0"/>
              </a:rPr>
              <a:t>AN UNDERGRADUATE PROJECT PRESENTED TO THE DEPARTMENT OF ELECTRONIC ENGINEERING. </a:t>
            </a:r>
            <a:endParaRPr lang="en-NG" sz="3200" dirty="0"/>
          </a:p>
        </p:txBody>
      </p:sp>
      <p:sp>
        <p:nvSpPr>
          <p:cNvPr id="7" name="Subtitle 6">
            <a:extLst>
              <a:ext uri="{FF2B5EF4-FFF2-40B4-BE49-F238E27FC236}">
                <a16:creationId xmlns:a16="http://schemas.microsoft.com/office/drawing/2014/main" id="{482DBE35-13E1-4D42-BF24-2150B828A217}"/>
              </a:ext>
            </a:extLst>
          </p:cNvPr>
          <p:cNvSpPr>
            <a:spLocks noGrp="1"/>
          </p:cNvSpPr>
          <p:nvPr>
            <p:ph type="subTitle" idx="1"/>
          </p:nvPr>
        </p:nvSpPr>
        <p:spPr>
          <a:xfrm>
            <a:off x="3886200" y="3870435"/>
            <a:ext cx="6783545" cy="1671144"/>
          </a:xfrm>
        </p:spPr>
        <p:txBody>
          <a:bodyPr>
            <a:normAutofit fontScale="25000" lnSpcReduction="20000"/>
          </a:bodyPr>
          <a:lstStyle/>
          <a:p>
            <a:pPr algn="ctr"/>
            <a:r>
              <a:rPr lang="en-GB" sz="4800" b="1" i="1" dirty="0">
                <a:latin typeface="+mj-lt"/>
                <a:cs typeface="Times New Roman" pitchFamily="18" charset="0"/>
              </a:rPr>
              <a:t>Prepared by</a:t>
            </a:r>
            <a:r>
              <a:rPr lang="en-GB" sz="4800" b="1" dirty="0">
                <a:latin typeface="+mj-lt"/>
                <a:cs typeface="Times New Roman" pitchFamily="18" charset="0"/>
              </a:rPr>
              <a:t>:</a:t>
            </a:r>
          </a:p>
          <a:p>
            <a:pPr algn="l"/>
            <a:endParaRPr lang="en-GB" dirty="0">
              <a:latin typeface="+mj-lt"/>
            </a:endParaRPr>
          </a:p>
          <a:p>
            <a:pPr algn="r">
              <a:lnSpc>
                <a:spcPct val="170000"/>
              </a:lnSpc>
            </a:pPr>
            <a:r>
              <a:rPr lang="en-GB" sz="9600" dirty="0">
                <a:latin typeface="+mj-lt"/>
                <a:cs typeface="Times New Roman" panose="02020603050405020304" pitchFamily="18" charset="0"/>
              </a:rPr>
              <a:t>NWALA ENYINNA E.-  2015/197718</a:t>
            </a:r>
          </a:p>
          <a:p>
            <a:pPr algn="r">
              <a:lnSpc>
                <a:spcPct val="170000"/>
              </a:lnSpc>
            </a:pPr>
            <a:r>
              <a:rPr lang="en-GB" sz="9600" dirty="0">
                <a:latin typeface="+mj-lt"/>
                <a:cs typeface="Times New Roman" panose="02020603050405020304" pitchFamily="18" charset="0"/>
              </a:rPr>
              <a:t>NNAM PRECIOUS CHIAMAKA- 2015/197164</a:t>
            </a:r>
            <a:endParaRPr lang="en-US" sz="9600" dirty="0">
              <a:latin typeface="+mj-lt"/>
              <a:cs typeface="Times New Roman" panose="02020603050405020304" pitchFamily="18" charset="0"/>
            </a:endParaRPr>
          </a:p>
          <a:p>
            <a:endParaRPr lang="en-NG" dirty="0"/>
          </a:p>
        </p:txBody>
      </p:sp>
    </p:spTree>
    <p:extLst>
      <p:ext uri="{BB962C8B-B14F-4D97-AF65-F5344CB8AC3E}">
        <p14:creationId xmlns:p14="http://schemas.microsoft.com/office/powerpoint/2010/main" val="2457831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7E76-17F2-4047-8AFF-D1390C9C62BF}"/>
              </a:ext>
            </a:extLst>
          </p:cNvPr>
          <p:cNvSpPr>
            <a:spLocks noGrp="1"/>
          </p:cNvSpPr>
          <p:nvPr>
            <p:ph type="title"/>
          </p:nvPr>
        </p:nvSpPr>
        <p:spPr>
          <a:xfrm>
            <a:off x="1824584" y="427041"/>
            <a:ext cx="8911687" cy="834200"/>
          </a:xfrm>
        </p:spPr>
        <p:txBody>
          <a:bodyPr/>
          <a:lstStyle/>
          <a:p>
            <a:r>
              <a:rPr lang="en-US" dirty="0"/>
              <a:t>LITERATURE REVIEW</a:t>
            </a:r>
            <a:endParaRPr lang="en-NG" dirty="0"/>
          </a:p>
        </p:txBody>
      </p:sp>
      <p:sp>
        <p:nvSpPr>
          <p:cNvPr id="3" name="Content Placeholder 2">
            <a:extLst>
              <a:ext uri="{FF2B5EF4-FFF2-40B4-BE49-F238E27FC236}">
                <a16:creationId xmlns:a16="http://schemas.microsoft.com/office/drawing/2014/main" id="{069E123B-AE9C-4575-9ADF-0C42DAFE66B1}"/>
              </a:ext>
            </a:extLst>
          </p:cNvPr>
          <p:cNvSpPr>
            <a:spLocks noGrp="1"/>
          </p:cNvSpPr>
          <p:nvPr>
            <p:ph idx="1"/>
          </p:nvPr>
        </p:nvSpPr>
        <p:spPr>
          <a:xfrm>
            <a:off x="1824584" y="1734207"/>
            <a:ext cx="8915400" cy="4184898"/>
          </a:xfrm>
        </p:spPr>
        <p:txBody>
          <a:bodyPr/>
          <a:lstStyle/>
          <a:p>
            <a:pPr marL="0" indent="0">
              <a:buNone/>
            </a:pPr>
            <a:r>
              <a:rPr lang="en-US" dirty="0"/>
              <a:t>The following are the related works reviewed for this project:</a:t>
            </a:r>
          </a:p>
          <a:p>
            <a:r>
              <a:rPr lang="en-US" dirty="0"/>
              <a:t>Sending sound over the internet by David Middlecamp (2015).</a:t>
            </a:r>
          </a:p>
          <a:p>
            <a:r>
              <a:rPr lang="en-GB" dirty="0">
                <a:effectLst/>
              </a:rPr>
              <a:t>Real-Time Detection of Impulsive Sounds for Audio Surveillance Systems</a:t>
            </a:r>
            <a:r>
              <a:rPr lang="en-US" dirty="0"/>
              <a:t> by </a:t>
            </a:r>
            <a:r>
              <a:rPr lang="en-US" dirty="0" err="1"/>
              <a:t>Faycal</a:t>
            </a:r>
            <a:r>
              <a:rPr lang="en-US" dirty="0"/>
              <a:t> et al (2018).</a:t>
            </a:r>
          </a:p>
          <a:p>
            <a:r>
              <a:rPr lang="en-GB" dirty="0"/>
              <a:t>An Environmental Sound Source Classification System Based on Mel-Frequency Cepstral Coefficients and Gaussian Mixture Models </a:t>
            </a:r>
            <a:r>
              <a:rPr lang="en-US" dirty="0"/>
              <a:t>by </a:t>
            </a:r>
            <a:r>
              <a:rPr lang="en-US" dirty="0" err="1"/>
              <a:t>Guanghu</a:t>
            </a:r>
            <a:r>
              <a:rPr lang="en-US" dirty="0"/>
              <a:t> Shen et al (2012).</a:t>
            </a:r>
          </a:p>
          <a:p>
            <a:r>
              <a:rPr lang="en-GB" dirty="0">
                <a:effectLst/>
              </a:rPr>
              <a:t>IoT Based Notification System Using Android App b</a:t>
            </a:r>
            <a:r>
              <a:rPr lang="en-US" dirty="0"/>
              <a:t>y Biswajit Das (2017).</a:t>
            </a:r>
          </a:p>
          <a:p>
            <a:r>
              <a:rPr lang="en-GB" dirty="0">
                <a:effectLst/>
              </a:rPr>
              <a:t>Development of a Simple Sound Activated Burglar Alarm System b</a:t>
            </a:r>
            <a:r>
              <a:rPr lang="en-US" dirty="0"/>
              <a:t>y Mahmud Shehu et al (2006).</a:t>
            </a:r>
          </a:p>
          <a:p>
            <a:r>
              <a:rPr lang="en-GB" dirty="0">
                <a:effectLst/>
              </a:rPr>
              <a:t>Noise Detector with Automatic Recording System Using Arduino b</a:t>
            </a:r>
            <a:r>
              <a:rPr lang="en-US" dirty="0"/>
              <a:t>y Ashwini Kumar (2019).</a:t>
            </a:r>
          </a:p>
          <a:p>
            <a:endParaRPr lang="en-NG" dirty="0"/>
          </a:p>
        </p:txBody>
      </p:sp>
    </p:spTree>
    <p:extLst>
      <p:ext uri="{BB962C8B-B14F-4D97-AF65-F5344CB8AC3E}">
        <p14:creationId xmlns:p14="http://schemas.microsoft.com/office/powerpoint/2010/main" val="315976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19AB-1ECC-4E82-8BAE-D1BA6FB0728A}"/>
              </a:ext>
            </a:extLst>
          </p:cNvPr>
          <p:cNvSpPr>
            <a:spLocks noGrp="1"/>
          </p:cNvSpPr>
          <p:nvPr>
            <p:ph type="title"/>
          </p:nvPr>
        </p:nvSpPr>
        <p:spPr/>
        <p:txBody>
          <a:bodyPr/>
          <a:lstStyle/>
          <a:p>
            <a:r>
              <a:rPr lang="en-US" dirty="0"/>
              <a:t>METHODOLOGY</a:t>
            </a:r>
            <a:endParaRPr lang="en-NG" dirty="0"/>
          </a:p>
        </p:txBody>
      </p:sp>
      <p:sp>
        <p:nvSpPr>
          <p:cNvPr id="3" name="Content Placeholder 2">
            <a:extLst>
              <a:ext uri="{FF2B5EF4-FFF2-40B4-BE49-F238E27FC236}">
                <a16:creationId xmlns:a16="http://schemas.microsoft.com/office/drawing/2014/main" id="{ADC8D27D-CA95-42A6-8019-7D59441F3EA9}"/>
              </a:ext>
            </a:extLst>
          </p:cNvPr>
          <p:cNvSpPr>
            <a:spLocks noGrp="1"/>
          </p:cNvSpPr>
          <p:nvPr>
            <p:ph idx="1"/>
          </p:nvPr>
        </p:nvSpPr>
        <p:spPr>
          <a:xfrm>
            <a:off x="1552903" y="1726324"/>
            <a:ext cx="9951709" cy="4184898"/>
          </a:xfrm>
        </p:spPr>
        <p:txBody>
          <a:bodyPr>
            <a:normAutofit fontScale="85000" lnSpcReduction="10000"/>
          </a:bodyPr>
          <a:lstStyle/>
          <a:p>
            <a:pPr marL="0" indent="0">
              <a:lnSpc>
                <a:spcPct val="150000"/>
              </a:lnSpc>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realize the objectives of this project, the following methodology was adopted:</a:t>
            </a:r>
          </a:p>
          <a:p>
            <a:pPr>
              <a:lnSpc>
                <a:spcPct val="150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Reviewing of past works in Design and Construction of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Sound detection systems.</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Design and construction of sound detection system using MAX9814 electret microphone amplifier module.</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Design alarm system using a high decibel active buzzer.</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Design an online notification system using an ESP8266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NodeMCU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Wi-Fi module to connect the system web platform on a server to stream sound obtained from the microphone module.</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Interfacing the system with the blynk IoT mobile application allowing user to have easy control of the system.</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Testing system in different scenarios at different times of the day.</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Collation and compilation of project work.	</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NG" dirty="0"/>
          </a:p>
        </p:txBody>
      </p:sp>
    </p:spTree>
    <p:extLst>
      <p:ext uri="{BB962C8B-B14F-4D97-AF65-F5344CB8AC3E}">
        <p14:creationId xmlns:p14="http://schemas.microsoft.com/office/powerpoint/2010/main" val="892872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F355A-8108-447E-A78B-71E592B84E45}"/>
              </a:ext>
            </a:extLst>
          </p:cNvPr>
          <p:cNvSpPr>
            <a:spLocks noGrp="1"/>
          </p:cNvSpPr>
          <p:nvPr>
            <p:ph type="title"/>
          </p:nvPr>
        </p:nvSpPr>
        <p:spPr>
          <a:xfrm>
            <a:off x="2064779" y="466455"/>
            <a:ext cx="8911687" cy="1108338"/>
          </a:xfrm>
        </p:spPr>
        <p:txBody>
          <a:bodyPr>
            <a:normAutofit fontScale="90000"/>
          </a:bodyPr>
          <a:lstStyle/>
          <a:p>
            <a:r>
              <a:rPr lang="en-US" dirty="0"/>
              <a:t>MAJOR COMPONENTS AND TECHNOLGIES EMPLOYED	</a:t>
            </a:r>
          </a:p>
        </p:txBody>
      </p:sp>
      <p:sp>
        <p:nvSpPr>
          <p:cNvPr id="3" name="Content Placeholder 2">
            <a:extLst>
              <a:ext uri="{FF2B5EF4-FFF2-40B4-BE49-F238E27FC236}">
                <a16:creationId xmlns:a16="http://schemas.microsoft.com/office/drawing/2014/main" id="{7D503A44-FAB7-4F04-AD49-F70699A6C6B9}"/>
              </a:ext>
            </a:extLst>
          </p:cNvPr>
          <p:cNvSpPr>
            <a:spLocks noGrp="1"/>
          </p:cNvSpPr>
          <p:nvPr>
            <p:ph sz="half" idx="1"/>
          </p:nvPr>
        </p:nvSpPr>
        <p:spPr>
          <a:xfrm>
            <a:off x="913795" y="1732448"/>
            <a:ext cx="6590591" cy="3951021"/>
          </a:xfrm>
        </p:spPr>
        <p:txBody>
          <a:bodyPr>
            <a:normAutofit/>
          </a:bodyPr>
          <a:lstStyle/>
          <a:p>
            <a:pPr marL="36900" indent="0">
              <a:buNone/>
            </a:pPr>
            <a:r>
              <a:rPr lang="en-US" sz="1400" dirty="0">
                <a:effectLst/>
              </a:rPr>
              <a:t>	</a:t>
            </a:r>
            <a:r>
              <a:rPr lang="en-US" sz="2000" b="1" dirty="0">
                <a:effectLst/>
              </a:rPr>
              <a:t>MAX9814</a:t>
            </a:r>
          </a:p>
          <a:p>
            <a:r>
              <a:rPr lang="en-US" sz="1600" dirty="0">
                <a:effectLst/>
              </a:rPr>
              <a:t>The MAX9814 is a low-cost, high-quality microphone amplifier with automatic gain control (AGC) and low-noise microphone bias. </a:t>
            </a:r>
          </a:p>
          <a:p>
            <a:pPr marL="0" indent="0">
              <a:buNone/>
            </a:pPr>
            <a:endParaRPr lang="en-US" sz="1600" dirty="0">
              <a:effectLst/>
            </a:endParaRPr>
          </a:p>
          <a:p>
            <a:r>
              <a:rPr lang="en-GB" sz="1600" dirty="0">
                <a:effectLst/>
              </a:rPr>
              <a:t>This amplifier is great for when you want to record or detect audio in a setting where levels change and you don't want to have to tweak the amplifier gain all the time </a:t>
            </a:r>
            <a:endParaRPr lang="en-US" sz="1600" dirty="0">
              <a:effectLst/>
            </a:endParaRPr>
          </a:p>
          <a:p>
            <a:pPr marL="450000" lvl="1" indent="0">
              <a:buNone/>
            </a:pPr>
            <a:endParaRPr lang="en-US" sz="1200" dirty="0"/>
          </a:p>
        </p:txBody>
      </p:sp>
      <p:pic>
        <p:nvPicPr>
          <p:cNvPr id="9" name="Content Placeholder 8">
            <a:extLst>
              <a:ext uri="{FF2B5EF4-FFF2-40B4-BE49-F238E27FC236}">
                <a16:creationId xmlns:a16="http://schemas.microsoft.com/office/drawing/2014/main" id="{F41A69E3-0BA9-435B-B017-EF1A127D4C1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057794" y="2222938"/>
            <a:ext cx="2276503" cy="2625973"/>
          </a:xfrm>
          <a:prstGeom prst="rect">
            <a:avLst/>
          </a:prstGeom>
          <a:noFill/>
          <a:ln>
            <a:noFill/>
          </a:ln>
        </p:spPr>
      </p:pic>
    </p:spTree>
    <p:extLst>
      <p:ext uri="{BB962C8B-B14F-4D97-AF65-F5344CB8AC3E}">
        <p14:creationId xmlns:p14="http://schemas.microsoft.com/office/powerpoint/2010/main" val="193989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D4DD-0D1F-4E52-AD01-0EE08E961963}"/>
              </a:ext>
            </a:extLst>
          </p:cNvPr>
          <p:cNvSpPr>
            <a:spLocks noGrp="1"/>
          </p:cNvSpPr>
          <p:nvPr>
            <p:ph type="title"/>
          </p:nvPr>
        </p:nvSpPr>
        <p:spPr/>
        <p:txBody>
          <a:bodyPr>
            <a:normAutofit/>
          </a:bodyPr>
          <a:lstStyle/>
          <a:p>
            <a:r>
              <a:rPr lang="en-US" dirty="0"/>
              <a:t>MAJOR COMPONENTS AND TECHNOLGIES EMPLOYED	</a:t>
            </a:r>
            <a:endParaRPr lang="en-GB" dirty="0"/>
          </a:p>
        </p:txBody>
      </p:sp>
      <p:sp>
        <p:nvSpPr>
          <p:cNvPr id="3" name="Content Placeholder 2">
            <a:extLst>
              <a:ext uri="{FF2B5EF4-FFF2-40B4-BE49-F238E27FC236}">
                <a16:creationId xmlns:a16="http://schemas.microsoft.com/office/drawing/2014/main" id="{8CBF5B6D-F0A9-47A1-8CA4-528D99C26C92}"/>
              </a:ext>
            </a:extLst>
          </p:cNvPr>
          <p:cNvSpPr>
            <a:spLocks noGrp="1"/>
          </p:cNvSpPr>
          <p:nvPr>
            <p:ph sz="half" idx="1"/>
          </p:nvPr>
        </p:nvSpPr>
        <p:spPr>
          <a:xfrm>
            <a:off x="465083" y="2133600"/>
            <a:ext cx="7173310" cy="3746938"/>
          </a:xfrm>
        </p:spPr>
        <p:txBody>
          <a:bodyPr>
            <a:normAutofit fontScale="85000" lnSpcReduction="10000"/>
          </a:bodyPr>
          <a:lstStyle/>
          <a:p>
            <a:pPr marL="450000" lvl="1" indent="0">
              <a:buNone/>
            </a:pPr>
            <a:r>
              <a:rPr lang="en-GB" sz="1600" dirty="0">
                <a:solidFill>
                  <a:schemeClr val="tx1"/>
                </a:solidFill>
              </a:rPr>
              <a:t>WI-FI</a:t>
            </a:r>
          </a:p>
          <a:p>
            <a:r>
              <a:rPr lang="en-US" sz="1600" dirty="0">
                <a:solidFill>
                  <a:schemeClr val="tx1"/>
                </a:solidFill>
                <a:effectLst/>
              </a:rPr>
              <a:t>Wi-Fi allows local area networks (LANs) to operate without cables and wiring, making it a popular choice for home and business networks.</a:t>
            </a:r>
          </a:p>
          <a:p>
            <a:pPr marL="0" indent="0">
              <a:buNone/>
            </a:pPr>
            <a:endParaRPr lang="en-US" sz="1600" dirty="0">
              <a:solidFill>
                <a:schemeClr val="tx1"/>
              </a:solidFill>
              <a:effectLst/>
            </a:endParaRPr>
          </a:p>
          <a:p>
            <a:pPr marL="36900" indent="0">
              <a:buNone/>
            </a:pPr>
            <a:r>
              <a:rPr lang="en-US" sz="1800" dirty="0">
                <a:solidFill>
                  <a:schemeClr val="tx1"/>
                </a:solidFill>
                <a:effectLst/>
              </a:rPr>
              <a:t>	NODEMCU</a:t>
            </a:r>
          </a:p>
          <a:p>
            <a:r>
              <a:rPr lang="en-GB" sz="1600" dirty="0" err="1">
                <a:solidFill>
                  <a:schemeClr val="tx1"/>
                </a:solidFill>
              </a:rPr>
              <a:t>NodeMCU</a:t>
            </a:r>
            <a:r>
              <a:rPr lang="en-GB" sz="1600" dirty="0">
                <a:solidFill>
                  <a:schemeClr val="tx1"/>
                </a:solidFill>
              </a:rPr>
              <a:t> serves as the microcontroller for interfacing the components and also keeps the system connected to the internet. </a:t>
            </a:r>
          </a:p>
          <a:p>
            <a:pPr marL="0" indent="0">
              <a:buNone/>
            </a:pPr>
            <a:endParaRPr lang="en-GB" sz="1600" dirty="0">
              <a:solidFill>
                <a:schemeClr val="tx1"/>
              </a:solidFill>
            </a:endParaRPr>
          </a:p>
          <a:p>
            <a:pPr marL="36900" indent="0">
              <a:buNone/>
            </a:pPr>
            <a:r>
              <a:rPr lang="en-US" sz="1600" dirty="0">
                <a:solidFill>
                  <a:schemeClr val="tx1"/>
                </a:solidFill>
              </a:rPr>
              <a:t>	BLYNK IOT PLATFORM</a:t>
            </a:r>
          </a:p>
          <a:p>
            <a:r>
              <a:rPr lang="en-GB" sz="1600" dirty="0">
                <a:solidFill>
                  <a:schemeClr val="tx1"/>
                </a:solidFill>
              </a:rPr>
              <a:t>Blynk is a platform that allows you to quickly build interfaces for controlling and monitoring your hardware projects from your iOS and Android device. </a:t>
            </a:r>
          </a:p>
          <a:p>
            <a:endParaRPr lang="en-US" sz="1600" dirty="0">
              <a:effectLst/>
            </a:endParaRPr>
          </a:p>
          <a:p>
            <a:pPr marL="36900" indent="0">
              <a:buNone/>
            </a:pPr>
            <a:r>
              <a:rPr lang="en-US" sz="1600" dirty="0">
                <a:effectLst/>
              </a:rPr>
              <a:t>	</a:t>
            </a:r>
            <a:endParaRPr lang="en-GB" sz="1600" dirty="0"/>
          </a:p>
        </p:txBody>
      </p:sp>
      <p:pic>
        <p:nvPicPr>
          <p:cNvPr id="5" name="Content Placeholder 4">
            <a:extLst>
              <a:ext uri="{FF2B5EF4-FFF2-40B4-BE49-F238E27FC236}">
                <a16:creationId xmlns:a16="http://schemas.microsoft.com/office/drawing/2014/main" id="{E344212B-3A33-4AFA-A65B-EA97D0810C7F}"/>
              </a:ext>
            </a:extLst>
          </p:cNvPr>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542102" y="2293883"/>
            <a:ext cx="4313238" cy="3150932"/>
          </a:xfrm>
          <a:prstGeom prst="rect">
            <a:avLst/>
          </a:prstGeom>
        </p:spPr>
      </p:pic>
    </p:spTree>
    <p:extLst>
      <p:ext uri="{BB962C8B-B14F-4D97-AF65-F5344CB8AC3E}">
        <p14:creationId xmlns:p14="http://schemas.microsoft.com/office/powerpoint/2010/main" val="3979026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517A-3B08-41DA-B890-AF5E085AA686}"/>
              </a:ext>
            </a:extLst>
          </p:cNvPr>
          <p:cNvSpPr>
            <a:spLocks noGrp="1"/>
          </p:cNvSpPr>
          <p:nvPr>
            <p:ph type="title"/>
          </p:nvPr>
        </p:nvSpPr>
        <p:spPr>
          <a:xfrm>
            <a:off x="2128345" y="624110"/>
            <a:ext cx="7417677" cy="893417"/>
          </a:xfrm>
        </p:spPr>
        <p:txBody>
          <a:bodyPr/>
          <a:lstStyle/>
          <a:p>
            <a:pPr algn="ctr"/>
            <a:r>
              <a:rPr lang="en-GB" dirty="0"/>
              <a:t>PROJECT WORKING PRINCIPLE</a:t>
            </a:r>
          </a:p>
        </p:txBody>
      </p:sp>
      <p:sp>
        <p:nvSpPr>
          <p:cNvPr id="3" name="Content Placeholder 2">
            <a:extLst>
              <a:ext uri="{FF2B5EF4-FFF2-40B4-BE49-F238E27FC236}">
                <a16:creationId xmlns:a16="http://schemas.microsoft.com/office/drawing/2014/main" id="{3FB05946-77CA-4086-A696-27E9E431FEB0}"/>
              </a:ext>
            </a:extLst>
          </p:cNvPr>
          <p:cNvSpPr>
            <a:spLocks noGrp="1"/>
          </p:cNvSpPr>
          <p:nvPr>
            <p:ph idx="1"/>
          </p:nvPr>
        </p:nvSpPr>
        <p:spPr>
          <a:xfrm>
            <a:off x="476134" y="1517527"/>
            <a:ext cx="10720187" cy="4867642"/>
          </a:xfrm>
        </p:spPr>
        <p:txBody>
          <a:bodyPr>
            <a:normAutofit/>
          </a:bodyPr>
          <a:lstStyle/>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NodeMCU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board is used for the system programming and connecting the system to the internet.</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Sound sensing system consists primarily of the MAX9814 chip with an electret condenser microphone.</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recording system consists of a NodeJS server running on a local PC, sound data is sent through a TCP connection from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NodeMCU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the server.</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notification and streaming systems consist of a blynk IOT mobile app that sends push notifications to the user’s mobile phone. The notification consists of information about possible intrusion and a link to the website to stream the audio and allow the user listen in on audio.</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alarm system is basically a high decibel buzzer.</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works as follows:</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lvl="0" indent="0">
              <a:buNone/>
            </a:pPr>
            <a:endParaRPr lang="en-GB" sz="1600" dirty="0"/>
          </a:p>
        </p:txBody>
      </p:sp>
    </p:spTree>
    <p:extLst>
      <p:ext uri="{BB962C8B-B14F-4D97-AF65-F5344CB8AC3E}">
        <p14:creationId xmlns:p14="http://schemas.microsoft.com/office/powerpoint/2010/main" val="107270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5D81-5E0D-45F5-BF69-11EFBEE2292D}"/>
              </a:ext>
            </a:extLst>
          </p:cNvPr>
          <p:cNvSpPr>
            <a:spLocks noGrp="1"/>
          </p:cNvSpPr>
          <p:nvPr>
            <p:ph type="title"/>
          </p:nvPr>
        </p:nvSpPr>
        <p:spPr>
          <a:xfrm>
            <a:off x="2112579" y="624110"/>
            <a:ext cx="9392033" cy="1280890"/>
          </a:xfrm>
        </p:spPr>
        <p:txBody>
          <a:bodyPr/>
          <a:lstStyle/>
          <a:p>
            <a:r>
              <a:rPr lang="en-GB" dirty="0"/>
              <a:t>PROJECT WORKING PRINCIPLE (CONT’D)</a:t>
            </a:r>
            <a:endParaRPr lang="en-NG" dirty="0"/>
          </a:p>
        </p:txBody>
      </p:sp>
      <p:sp>
        <p:nvSpPr>
          <p:cNvPr id="3" name="Content Placeholder 2">
            <a:extLst>
              <a:ext uri="{FF2B5EF4-FFF2-40B4-BE49-F238E27FC236}">
                <a16:creationId xmlns:a16="http://schemas.microsoft.com/office/drawing/2014/main" id="{AF34E683-C37F-409A-A104-02DDC201BA81}"/>
              </a:ext>
            </a:extLst>
          </p:cNvPr>
          <p:cNvSpPr>
            <a:spLocks noGrp="1"/>
          </p:cNvSpPr>
          <p:nvPr>
            <p:ph idx="1"/>
          </p:nvPr>
        </p:nvSpPr>
        <p:spPr>
          <a:xfrm>
            <a:off x="2301766" y="2133600"/>
            <a:ext cx="9202846" cy="3777622"/>
          </a:xfrm>
        </p:spPr>
        <p:txBody>
          <a:bodyPr>
            <a:normAutofit fontScale="85000" lnSpcReduction="10000"/>
          </a:bodyPr>
          <a:lstStyle/>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Sound detection and recording is done throughout the day and night.</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Sound picked up from the microphone is sent to the server and is stored on the local system's hard drive.</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intruder detection is carried out using a thresholding system for different times of the day</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has the ability to automatically calibrate its threshold depending on if it is day or night.</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the threshold is exceeded, the system sends a notification to the users mobile phone via the blynk IoT application allowing him listen in on the audio and determine whether or not it’s an intrusion. the user can control the alarm from the blynk app.</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website consists of a media player for both streaming and accessing pre-recorded audio data.</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buNone/>
            </a:pPr>
            <a:endParaRPr lang="en-NG" dirty="0"/>
          </a:p>
        </p:txBody>
      </p:sp>
    </p:spTree>
    <p:extLst>
      <p:ext uri="{BB962C8B-B14F-4D97-AF65-F5344CB8AC3E}">
        <p14:creationId xmlns:p14="http://schemas.microsoft.com/office/powerpoint/2010/main" val="3345074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9DBB-65D3-470E-ABEA-9644CF58B909}"/>
              </a:ext>
            </a:extLst>
          </p:cNvPr>
          <p:cNvSpPr>
            <a:spLocks noGrp="1"/>
          </p:cNvSpPr>
          <p:nvPr>
            <p:ph type="title"/>
          </p:nvPr>
        </p:nvSpPr>
        <p:spPr/>
        <p:txBody>
          <a:bodyPr/>
          <a:lstStyle/>
          <a:p>
            <a:pPr algn="ctr"/>
            <a:r>
              <a:rPr lang="en-GB" dirty="0"/>
              <a:t>BLOCK DIAGRAM OF THE SYSTEM</a:t>
            </a:r>
            <a:endParaRPr lang="en-NG" dirty="0"/>
          </a:p>
        </p:txBody>
      </p:sp>
      <p:sp>
        <p:nvSpPr>
          <p:cNvPr id="3" name="Content Placeholder 2">
            <a:extLst>
              <a:ext uri="{FF2B5EF4-FFF2-40B4-BE49-F238E27FC236}">
                <a16:creationId xmlns:a16="http://schemas.microsoft.com/office/drawing/2014/main" id="{4F567F53-55BF-4716-9909-2016BBA83D2C}"/>
              </a:ext>
            </a:extLst>
          </p:cNvPr>
          <p:cNvSpPr>
            <a:spLocks noGrp="1"/>
          </p:cNvSpPr>
          <p:nvPr>
            <p:ph idx="1"/>
          </p:nvPr>
        </p:nvSpPr>
        <p:spPr>
          <a:xfrm>
            <a:off x="2589212" y="1442544"/>
            <a:ext cx="8915400" cy="4468677"/>
          </a:xfrm>
        </p:spPr>
        <p:txBody>
          <a:bodyPr>
            <a:normAutofit lnSpcReduction="10000"/>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Block diagram of a sound detection Notification System</a:t>
            </a:r>
            <a:endParaRPr lang="en-NG" dirty="0"/>
          </a:p>
        </p:txBody>
      </p:sp>
      <p:pic>
        <p:nvPicPr>
          <p:cNvPr id="5" name="Content Placeholder 16">
            <a:extLst>
              <a:ext uri="{FF2B5EF4-FFF2-40B4-BE49-F238E27FC236}">
                <a16:creationId xmlns:a16="http://schemas.microsoft.com/office/drawing/2014/main" id="{4D8FE52A-DB22-4F91-9E54-AF2EFB575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484" y="1905000"/>
            <a:ext cx="6140667" cy="3402723"/>
          </a:xfrm>
          <a:prstGeom prst="rect">
            <a:avLst/>
          </a:prstGeom>
        </p:spPr>
      </p:pic>
    </p:spTree>
    <p:extLst>
      <p:ext uri="{BB962C8B-B14F-4D97-AF65-F5344CB8AC3E}">
        <p14:creationId xmlns:p14="http://schemas.microsoft.com/office/powerpoint/2010/main" val="3925319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9C23-1C1A-4106-BFD7-B156E1CE9667}"/>
              </a:ext>
            </a:extLst>
          </p:cNvPr>
          <p:cNvSpPr>
            <a:spLocks noGrp="1"/>
          </p:cNvSpPr>
          <p:nvPr>
            <p:ph type="title"/>
          </p:nvPr>
        </p:nvSpPr>
        <p:spPr>
          <a:xfrm>
            <a:off x="919119" y="172277"/>
            <a:ext cx="10353762" cy="927653"/>
          </a:xfrm>
        </p:spPr>
        <p:txBody>
          <a:bodyPr>
            <a:normAutofit/>
          </a:bodyPr>
          <a:lstStyle/>
          <a:p>
            <a:pPr algn="ctr"/>
            <a:r>
              <a:rPr lang="en-GB" dirty="0"/>
              <a:t> FLOWCHART OF THE SYSTEM</a:t>
            </a:r>
          </a:p>
        </p:txBody>
      </p:sp>
      <p:pic>
        <p:nvPicPr>
          <p:cNvPr id="261" name="Content Placeholder 260">
            <a:extLst>
              <a:ext uri="{FF2B5EF4-FFF2-40B4-BE49-F238E27FC236}">
                <a16:creationId xmlns:a16="http://schemas.microsoft.com/office/drawing/2014/main" id="{75B4D855-AF7A-49DC-960C-04117C0C1A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2062" y="1206062"/>
            <a:ext cx="5841124" cy="4847897"/>
          </a:xfrm>
        </p:spPr>
      </p:pic>
    </p:spTree>
    <p:extLst>
      <p:ext uri="{BB962C8B-B14F-4D97-AF65-F5344CB8AC3E}">
        <p14:creationId xmlns:p14="http://schemas.microsoft.com/office/powerpoint/2010/main" val="1900736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1D01-3887-4D5C-9F42-12086FA7F4E0}"/>
              </a:ext>
            </a:extLst>
          </p:cNvPr>
          <p:cNvSpPr>
            <a:spLocks noGrp="1"/>
          </p:cNvSpPr>
          <p:nvPr>
            <p:ph type="title"/>
          </p:nvPr>
        </p:nvSpPr>
        <p:spPr/>
        <p:txBody>
          <a:bodyPr/>
          <a:lstStyle/>
          <a:p>
            <a:r>
              <a:rPr lang="en-GB" dirty="0"/>
              <a:t>SYSTEM IMPLEMENTATION</a:t>
            </a:r>
          </a:p>
        </p:txBody>
      </p:sp>
      <p:sp>
        <p:nvSpPr>
          <p:cNvPr id="3" name="Content Placeholder 2">
            <a:extLst>
              <a:ext uri="{FF2B5EF4-FFF2-40B4-BE49-F238E27FC236}">
                <a16:creationId xmlns:a16="http://schemas.microsoft.com/office/drawing/2014/main" id="{2566E67C-BCA1-434B-A00E-DECC7A2D6B18}"/>
              </a:ext>
            </a:extLst>
          </p:cNvPr>
          <p:cNvSpPr>
            <a:spLocks noGrp="1"/>
          </p:cNvSpPr>
          <p:nvPr>
            <p:ph idx="1"/>
          </p:nvPr>
        </p:nvSpPr>
        <p:spPr/>
        <p:txBody>
          <a:bodyPr>
            <a:normAutofit/>
          </a:bodyPr>
          <a:lstStyle/>
          <a:p>
            <a:pPr marL="36900" indent="0">
              <a:buNone/>
            </a:pPr>
            <a:r>
              <a:rPr lang="en-US" dirty="0"/>
              <a:t>HARDWARE </a:t>
            </a:r>
          </a:p>
          <a:p>
            <a:r>
              <a:rPr lang="en-GB" sz="1600" dirty="0"/>
              <a:t>This project consists of three main hardware systems: the audio detection system, the control/ automation system and the alarm system.</a:t>
            </a:r>
          </a:p>
          <a:p>
            <a:r>
              <a:rPr lang="en-GB" sz="1600" dirty="0"/>
              <a:t>Audio detection system consists of the electret microphone and MAX9814 amplifier. </a:t>
            </a:r>
          </a:p>
          <a:p>
            <a:r>
              <a:rPr lang="en-GB" sz="1600" dirty="0"/>
              <a:t>The control/</a:t>
            </a:r>
            <a:r>
              <a:rPr lang="en-US" sz="1600" dirty="0"/>
              <a:t>automation system consists of the Esp8266 microcontroller.</a:t>
            </a:r>
            <a:endParaRPr lang="en-GB" sz="1600" dirty="0"/>
          </a:p>
          <a:p>
            <a:r>
              <a:rPr lang="en-GB" sz="1600" dirty="0"/>
              <a:t>The alarm system consists of the active piezo buzzer.</a:t>
            </a:r>
          </a:p>
          <a:p>
            <a:endParaRPr lang="en-GB" sz="1400" dirty="0"/>
          </a:p>
        </p:txBody>
      </p:sp>
    </p:spTree>
    <p:extLst>
      <p:ext uri="{BB962C8B-B14F-4D97-AF65-F5344CB8AC3E}">
        <p14:creationId xmlns:p14="http://schemas.microsoft.com/office/powerpoint/2010/main" val="1865660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1A12-E396-4164-B6D3-F7F8069EF869}"/>
              </a:ext>
            </a:extLst>
          </p:cNvPr>
          <p:cNvSpPr>
            <a:spLocks noGrp="1"/>
          </p:cNvSpPr>
          <p:nvPr>
            <p:ph type="title"/>
          </p:nvPr>
        </p:nvSpPr>
        <p:spPr/>
        <p:txBody>
          <a:bodyPr/>
          <a:lstStyle/>
          <a:p>
            <a:r>
              <a:rPr lang="en-US" dirty="0"/>
              <a:t>AUDIO DETECTION SYSTEM</a:t>
            </a:r>
            <a:endParaRPr lang="en-NG" dirty="0"/>
          </a:p>
        </p:txBody>
      </p:sp>
      <p:pic>
        <p:nvPicPr>
          <p:cNvPr id="5" name="Content Placeholder 4">
            <a:extLst>
              <a:ext uri="{FF2B5EF4-FFF2-40B4-BE49-F238E27FC236}">
                <a16:creationId xmlns:a16="http://schemas.microsoft.com/office/drawing/2014/main" id="{73963D01-C336-4955-B4D2-F8B2D43B80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676" y="1905000"/>
            <a:ext cx="9152772" cy="3676139"/>
          </a:xfrm>
        </p:spPr>
      </p:pic>
    </p:spTree>
    <p:extLst>
      <p:ext uri="{BB962C8B-B14F-4D97-AF65-F5344CB8AC3E}">
        <p14:creationId xmlns:p14="http://schemas.microsoft.com/office/powerpoint/2010/main" val="337647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91F2-FB7E-41B9-8169-3BBE08DF7335}"/>
              </a:ext>
            </a:extLst>
          </p:cNvPr>
          <p:cNvSpPr>
            <a:spLocks noGrp="1"/>
          </p:cNvSpPr>
          <p:nvPr>
            <p:ph type="ctrTitle"/>
          </p:nvPr>
        </p:nvSpPr>
        <p:spPr>
          <a:xfrm>
            <a:off x="2020280" y="3042745"/>
            <a:ext cx="8769294" cy="1205593"/>
          </a:xfrm>
        </p:spPr>
        <p:txBody>
          <a:bodyPr>
            <a:noAutofit/>
          </a:bodyPr>
          <a:lstStyle/>
          <a:p>
            <a:r>
              <a:rPr lang="en-US" sz="3200" dirty="0"/>
              <a:t>SOUND DETECTION NOTIFICATION SYSTEM FOR INTRUDER/VISITOR ALERT</a:t>
            </a:r>
          </a:p>
        </p:txBody>
      </p:sp>
      <p:graphicFrame>
        <p:nvGraphicFramePr>
          <p:cNvPr id="4" name="Diagram 3">
            <a:extLst>
              <a:ext uri="{FF2B5EF4-FFF2-40B4-BE49-F238E27FC236}">
                <a16:creationId xmlns:a16="http://schemas.microsoft.com/office/drawing/2014/main" id="{DBECB8B3-1753-442B-B5F2-0DC796FBD254}"/>
              </a:ext>
            </a:extLst>
          </p:cNvPr>
          <p:cNvGraphicFramePr/>
          <p:nvPr>
            <p:extLst>
              <p:ext uri="{D42A27DB-BD31-4B8C-83A1-F6EECF244321}">
                <p14:modId xmlns:p14="http://schemas.microsoft.com/office/powerpoint/2010/main" val="2171032081"/>
              </p:ext>
            </p:extLst>
          </p:nvPr>
        </p:nvGraphicFramePr>
        <p:xfrm>
          <a:off x="1841066" y="1749971"/>
          <a:ext cx="8485348" cy="773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0803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F956-1D26-4FAA-8873-1DE76CC33171}"/>
              </a:ext>
            </a:extLst>
          </p:cNvPr>
          <p:cNvSpPr>
            <a:spLocks noGrp="1"/>
          </p:cNvSpPr>
          <p:nvPr>
            <p:ph type="title"/>
          </p:nvPr>
        </p:nvSpPr>
        <p:spPr/>
        <p:txBody>
          <a:bodyPr/>
          <a:lstStyle/>
          <a:p>
            <a:r>
              <a:rPr lang="en-US" dirty="0"/>
              <a:t>CONTROL/AUTOMATION SYSTEM</a:t>
            </a:r>
            <a:endParaRPr lang="en-NG" dirty="0"/>
          </a:p>
        </p:txBody>
      </p:sp>
      <p:pic>
        <p:nvPicPr>
          <p:cNvPr id="5" name="Content Placeholder 4">
            <a:extLst>
              <a:ext uri="{FF2B5EF4-FFF2-40B4-BE49-F238E27FC236}">
                <a16:creationId xmlns:a16="http://schemas.microsoft.com/office/drawing/2014/main" id="{0B69EAB0-B2D3-401D-B45C-946281800A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3649" y="1810693"/>
            <a:ext cx="8561132" cy="3747577"/>
          </a:xfrm>
        </p:spPr>
      </p:pic>
    </p:spTree>
    <p:extLst>
      <p:ext uri="{BB962C8B-B14F-4D97-AF65-F5344CB8AC3E}">
        <p14:creationId xmlns:p14="http://schemas.microsoft.com/office/powerpoint/2010/main" val="3972800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3FCF-F655-4FFE-A1A5-FBF4D755EA41}"/>
              </a:ext>
            </a:extLst>
          </p:cNvPr>
          <p:cNvSpPr>
            <a:spLocks noGrp="1"/>
          </p:cNvSpPr>
          <p:nvPr>
            <p:ph type="title"/>
          </p:nvPr>
        </p:nvSpPr>
        <p:spPr/>
        <p:txBody>
          <a:bodyPr/>
          <a:lstStyle/>
          <a:p>
            <a:r>
              <a:rPr lang="en-US" dirty="0"/>
              <a:t>ALARM SYSTEM</a:t>
            </a:r>
            <a:endParaRPr lang="en-NG" dirty="0"/>
          </a:p>
        </p:txBody>
      </p:sp>
      <p:pic>
        <p:nvPicPr>
          <p:cNvPr id="7" name="Content Placeholder 6">
            <a:extLst>
              <a:ext uri="{FF2B5EF4-FFF2-40B4-BE49-F238E27FC236}">
                <a16:creationId xmlns:a16="http://schemas.microsoft.com/office/drawing/2014/main" id="{0B7BD5E8-B7A9-409E-B055-6E9E6A65C0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9624" y="1464907"/>
            <a:ext cx="9157037" cy="4682333"/>
          </a:xfrm>
        </p:spPr>
      </p:pic>
    </p:spTree>
    <p:extLst>
      <p:ext uri="{BB962C8B-B14F-4D97-AF65-F5344CB8AC3E}">
        <p14:creationId xmlns:p14="http://schemas.microsoft.com/office/powerpoint/2010/main" val="85892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E555-32D6-4101-BC4B-898959956525}"/>
              </a:ext>
            </a:extLst>
          </p:cNvPr>
          <p:cNvSpPr>
            <a:spLocks noGrp="1"/>
          </p:cNvSpPr>
          <p:nvPr>
            <p:ph type="title"/>
          </p:nvPr>
        </p:nvSpPr>
        <p:spPr/>
        <p:txBody>
          <a:bodyPr/>
          <a:lstStyle/>
          <a:p>
            <a:r>
              <a:rPr lang="en-US" dirty="0"/>
              <a:t>FULL HARDWARE SYSTEM SCHEMATIC</a:t>
            </a:r>
            <a:endParaRPr lang="en-NG" dirty="0"/>
          </a:p>
        </p:txBody>
      </p:sp>
      <p:pic>
        <p:nvPicPr>
          <p:cNvPr id="5" name="Content Placeholder 4">
            <a:extLst>
              <a:ext uri="{FF2B5EF4-FFF2-40B4-BE49-F238E27FC236}">
                <a16:creationId xmlns:a16="http://schemas.microsoft.com/office/drawing/2014/main" id="{1EF78631-0748-43B9-9822-3F310682FA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384" t="12388" r="10437" b="3740"/>
          <a:stretch/>
        </p:blipFill>
        <p:spPr>
          <a:xfrm>
            <a:off x="7321665" y="1234286"/>
            <a:ext cx="4355644" cy="4372829"/>
          </a:xfrm>
        </p:spPr>
      </p:pic>
      <p:pic>
        <p:nvPicPr>
          <p:cNvPr id="7" name="Picture 6">
            <a:extLst>
              <a:ext uri="{FF2B5EF4-FFF2-40B4-BE49-F238E27FC236}">
                <a16:creationId xmlns:a16="http://schemas.microsoft.com/office/drawing/2014/main" id="{3A51E4D0-2E1D-41F0-BD2D-51A64D824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223" y="1264555"/>
            <a:ext cx="6262545" cy="4372830"/>
          </a:xfrm>
          <a:prstGeom prst="rect">
            <a:avLst/>
          </a:prstGeom>
        </p:spPr>
      </p:pic>
    </p:spTree>
    <p:extLst>
      <p:ext uri="{BB962C8B-B14F-4D97-AF65-F5344CB8AC3E}">
        <p14:creationId xmlns:p14="http://schemas.microsoft.com/office/powerpoint/2010/main" val="1355927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684A-B077-4EE1-8B07-1E401E6343D8}"/>
              </a:ext>
            </a:extLst>
          </p:cNvPr>
          <p:cNvSpPr>
            <a:spLocks noGrp="1"/>
          </p:cNvSpPr>
          <p:nvPr>
            <p:ph type="title"/>
          </p:nvPr>
        </p:nvSpPr>
        <p:spPr>
          <a:xfrm>
            <a:off x="913795" y="160284"/>
            <a:ext cx="10353762" cy="888123"/>
          </a:xfrm>
        </p:spPr>
        <p:txBody>
          <a:bodyPr>
            <a:normAutofit/>
          </a:bodyPr>
          <a:lstStyle/>
          <a:p>
            <a:r>
              <a:rPr lang="en-GB" dirty="0"/>
              <a:t>SYSTEM IMPLEMENTATION</a:t>
            </a:r>
          </a:p>
        </p:txBody>
      </p:sp>
      <p:sp>
        <p:nvSpPr>
          <p:cNvPr id="3" name="Content Placeholder 2">
            <a:extLst>
              <a:ext uri="{FF2B5EF4-FFF2-40B4-BE49-F238E27FC236}">
                <a16:creationId xmlns:a16="http://schemas.microsoft.com/office/drawing/2014/main" id="{42B004FF-F965-424B-B2EF-D82DD6AB51E9}"/>
              </a:ext>
            </a:extLst>
          </p:cNvPr>
          <p:cNvSpPr>
            <a:spLocks noGrp="1"/>
          </p:cNvSpPr>
          <p:nvPr>
            <p:ph idx="1"/>
          </p:nvPr>
        </p:nvSpPr>
        <p:spPr>
          <a:xfrm>
            <a:off x="913795" y="1206062"/>
            <a:ext cx="10792102" cy="5210504"/>
          </a:xfrm>
        </p:spPr>
        <p:txBody>
          <a:bodyPr>
            <a:normAutofit/>
          </a:bodyPr>
          <a:lstStyle/>
          <a:p>
            <a:pPr marL="36900" indent="0">
              <a:buNone/>
            </a:pPr>
            <a:r>
              <a:rPr lang="en-GB" sz="1800" b="1" dirty="0"/>
              <a:t>SOFTWARE</a:t>
            </a:r>
          </a:p>
          <a:p>
            <a:pP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software part of the project consists of:</a:t>
            </a:r>
            <a:endParaRPr lang="en-NG"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50000"/>
              </a:lnSpc>
              <a:spcBef>
                <a:spcPts val="600"/>
              </a:spcBef>
              <a:spcAft>
                <a:spcPts val="800"/>
              </a:spcAft>
              <a:buFont typeface="Symbol" panose="05050102010706020507" pitchFamily="18" charset="2"/>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The main Esp8266 program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This program </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controls and automates the hardware system.</a:t>
            </a:r>
          </a:p>
          <a:p>
            <a:pPr lvl="2" indent="-342900">
              <a:lnSpc>
                <a:spcPct val="150000"/>
              </a:lnSpc>
              <a:spcBef>
                <a:spcPts val="600"/>
              </a:spcBef>
              <a:spcAft>
                <a:spcPts val="800"/>
              </a:spcAft>
              <a:buFont typeface="Symbol" panose="05050102010706020507" pitchFamily="18" charset="2"/>
              <a:buChar char=""/>
            </a:pPr>
            <a:r>
              <a:rPr lang="en-GB" sz="1300" dirty="0">
                <a:effectLst/>
                <a:latin typeface="Times New Roman" panose="02020603050405020304" pitchFamily="18" charset="0"/>
                <a:ea typeface="Calibri" panose="020F0502020204030204" pitchFamily="34" charset="0"/>
                <a:cs typeface="Times New Roman" panose="02020603050405020304" pitchFamily="18" charset="0"/>
              </a:rPr>
              <a:t>It defines the parameters necessary to connect the system to a Wi-Fi network and then to the internet or LAN. </a:t>
            </a:r>
          </a:p>
          <a:p>
            <a:pPr lvl="2" indent="-342900">
              <a:lnSpc>
                <a:spcPct val="150000"/>
              </a:lnSpc>
              <a:spcBef>
                <a:spcPts val="600"/>
              </a:spcBef>
              <a:spcAft>
                <a:spcPts val="800"/>
              </a:spcAft>
              <a:buFont typeface="Symbol" panose="05050102010706020507" pitchFamily="18" charset="2"/>
              <a:buChar char=""/>
            </a:pPr>
            <a:r>
              <a:rPr lang="en-GB" sz="1300" dirty="0">
                <a:effectLst/>
                <a:latin typeface="Times New Roman" panose="02020603050405020304" pitchFamily="18" charset="0"/>
                <a:ea typeface="Calibri" panose="020F0502020204030204" pitchFamily="34" charset="0"/>
                <a:cs typeface="Times New Roman" panose="02020603050405020304" pitchFamily="18" charset="0"/>
              </a:rPr>
              <a:t>The program also connects to a local server for sending packets of the audio data from the microphone to a local server and connects to the Blynk Server for notification purposes and user control (IOT).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50000"/>
              </a:lnSpc>
              <a:spcBef>
                <a:spcPts val="600"/>
              </a:spcBef>
              <a:spcAft>
                <a:spcPts val="800"/>
              </a:spcAft>
              <a:buFont typeface="Symbol" panose="05050102010706020507" pitchFamily="18" charset="2"/>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The Node.js TCP server and Node.js backend server for the website</a:t>
            </a:r>
            <a:r>
              <a:rPr lang="en-US" sz="1400" dirty="0">
                <a:latin typeface="Times New Roman" panose="02020603050405020304" pitchFamily="18" charset="0"/>
                <a:ea typeface="Calibri" panose="020F0502020204030204" pitchFamily="34" charset="0"/>
                <a:cs typeface="Times New Roman" panose="02020603050405020304" pitchFamily="18" charset="0"/>
              </a:rPr>
              <a:t>.</a:t>
            </a:r>
          </a:p>
          <a:p>
            <a:pPr lvl="2" indent="-342900">
              <a:lnSpc>
                <a:spcPct val="150000"/>
              </a:lnSpc>
              <a:spcBef>
                <a:spcPts val="600"/>
              </a:spcBef>
              <a:spcAft>
                <a:spcPts val="800"/>
              </a:spcAft>
              <a:buFont typeface="Symbol" panose="05050102010706020507" pitchFamily="18" charset="2"/>
              <a:buChar char=""/>
            </a:pPr>
            <a:r>
              <a:rPr lang="en-GB" sz="1300" dirty="0">
                <a:effectLst/>
                <a:latin typeface="Times New Roman" panose="02020603050405020304" pitchFamily="18" charset="0"/>
                <a:ea typeface="Calibri" panose="020F0502020204030204" pitchFamily="34" charset="0"/>
              </a:rPr>
              <a:t>The TCP server creates a server to allow connection between the Node.js program and the </a:t>
            </a:r>
            <a:r>
              <a:rPr lang="en-GB" sz="1300" dirty="0" err="1">
                <a:effectLst/>
                <a:latin typeface="Times New Roman" panose="02020603050405020304" pitchFamily="18" charset="0"/>
                <a:ea typeface="Calibri" panose="020F0502020204030204" pitchFamily="34" charset="0"/>
              </a:rPr>
              <a:t>NodeMCU</a:t>
            </a:r>
            <a:r>
              <a:rPr lang="en-GB" sz="1300" dirty="0">
                <a:effectLst/>
                <a:latin typeface="Times New Roman" panose="02020603050405020304" pitchFamily="18" charset="0"/>
                <a:ea typeface="Calibri" panose="020F0502020204030204" pitchFamily="34" charset="0"/>
              </a:rPr>
              <a:t> and transfer audio data and alarm control. </a:t>
            </a:r>
          </a:p>
          <a:p>
            <a:pPr lvl="2" indent="-342900">
              <a:lnSpc>
                <a:spcPct val="150000"/>
              </a:lnSpc>
              <a:spcBef>
                <a:spcPts val="600"/>
              </a:spcBef>
              <a:spcAft>
                <a:spcPts val="800"/>
              </a:spcAft>
              <a:buFont typeface="Symbol" panose="05050102010706020507" pitchFamily="18" charset="2"/>
              <a:buChar char=""/>
            </a:pPr>
            <a:r>
              <a:rPr lang="en-GB" sz="1300" dirty="0">
                <a:effectLst/>
                <a:latin typeface="Times New Roman" panose="02020603050405020304" pitchFamily="18" charset="0"/>
                <a:ea typeface="Calibri" panose="020F0502020204030204" pitchFamily="34" charset="0"/>
              </a:rPr>
              <a:t>The HTTP server is the back-end server for audio stream website, for serving the audio files and automatic controls of the audio player element.</a:t>
            </a:r>
            <a:endParaRPr lang="en-US" sz="1300" dirty="0">
              <a:effectLst/>
              <a:latin typeface="Times New Roman" panose="02020603050405020304" pitchFamily="18" charset="0"/>
              <a:ea typeface="Calibri" panose="020F0502020204030204" pitchFamily="34" charset="0"/>
            </a:endParaRPr>
          </a:p>
          <a:p>
            <a:pPr lvl="1" indent="-342900">
              <a:lnSpc>
                <a:spcPct val="150000"/>
              </a:lnSpc>
              <a:spcBef>
                <a:spcPts val="600"/>
              </a:spcBef>
              <a:spcAft>
                <a:spcPts val="800"/>
              </a:spcAft>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HTML, CSS and JavaScript code for the website: These are the programs written for the design of the audio stream website.</a:t>
            </a:r>
            <a:endParaRPr lang="en-GB" sz="1600" dirty="0"/>
          </a:p>
        </p:txBody>
      </p:sp>
    </p:spTree>
    <p:extLst>
      <p:ext uri="{BB962C8B-B14F-4D97-AF65-F5344CB8AC3E}">
        <p14:creationId xmlns:p14="http://schemas.microsoft.com/office/powerpoint/2010/main" val="3574181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EF0C-D0B0-491E-B340-EAFD983B8D62}"/>
              </a:ext>
            </a:extLst>
          </p:cNvPr>
          <p:cNvSpPr>
            <a:spLocks noGrp="1"/>
          </p:cNvSpPr>
          <p:nvPr>
            <p:ph type="title"/>
          </p:nvPr>
        </p:nvSpPr>
        <p:spPr/>
        <p:txBody>
          <a:bodyPr/>
          <a:lstStyle/>
          <a:p>
            <a:r>
              <a:rPr lang="en-US" dirty="0"/>
              <a:t>SOFTWARE BLOCK DIAGRAM</a:t>
            </a:r>
            <a:endParaRPr lang="en-NG" dirty="0"/>
          </a:p>
        </p:txBody>
      </p:sp>
      <p:pic>
        <p:nvPicPr>
          <p:cNvPr id="13" name="Content Placeholder 12">
            <a:extLst>
              <a:ext uri="{FF2B5EF4-FFF2-40B4-BE49-F238E27FC236}">
                <a16:creationId xmlns:a16="http://schemas.microsoft.com/office/drawing/2014/main" id="{E130F457-EF61-4EAF-B02A-7675B354DB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120" y="1923393"/>
            <a:ext cx="7608998" cy="3594538"/>
          </a:xfrm>
        </p:spPr>
      </p:pic>
    </p:spTree>
    <p:extLst>
      <p:ext uri="{BB962C8B-B14F-4D97-AF65-F5344CB8AC3E}">
        <p14:creationId xmlns:p14="http://schemas.microsoft.com/office/powerpoint/2010/main" val="3926497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3AA1-2770-4C81-BD70-A2DD0A18277C}"/>
              </a:ext>
            </a:extLst>
          </p:cNvPr>
          <p:cNvSpPr>
            <a:spLocks noGrp="1"/>
          </p:cNvSpPr>
          <p:nvPr>
            <p:ph type="title"/>
          </p:nvPr>
        </p:nvSpPr>
        <p:spPr/>
        <p:txBody>
          <a:bodyPr/>
          <a:lstStyle/>
          <a:p>
            <a:r>
              <a:rPr lang="en-US" dirty="0"/>
              <a:t>BLYNK IOT APP SCHEMATIC</a:t>
            </a:r>
            <a:endParaRPr lang="en-NG" dirty="0"/>
          </a:p>
        </p:txBody>
      </p:sp>
      <p:pic>
        <p:nvPicPr>
          <p:cNvPr id="5" name="Content Placeholder 4">
            <a:extLst>
              <a:ext uri="{FF2B5EF4-FFF2-40B4-BE49-F238E27FC236}">
                <a16:creationId xmlns:a16="http://schemas.microsoft.com/office/drawing/2014/main" id="{174486C8-5A30-4F81-BC42-91350D6AC72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536" r="-662"/>
          <a:stretch/>
        </p:blipFill>
        <p:spPr>
          <a:xfrm>
            <a:off x="4611414" y="1694793"/>
            <a:ext cx="2396358" cy="4256690"/>
          </a:xfrm>
        </p:spPr>
      </p:pic>
      <p:cxnSp>
        <p:nvCxnSpPr>
          <p:cNvPr id="7" name="Straight Arrow Connector 6">
            <a:extLst>
              <a:ext uri="{FF2B5EF4-FFF2-40B4-BE49-F238E27FC236}">
                <a16:creationId xmlns:a16="http://schemas.microsoft.com/office/drawing/2014/main" id="{8F4BC79D-11AB-4DF1-AA5D-BAAADF7F7587}"/>
              </a:ext>
            </a:extLst>
          </p:cNvPr>
          <p:cNvCxnSpPr/>
          <p:nvPr/>
        </p:nvCxnSpPr>
        <p:spPr>
          <a:xfrm>
            <a:off x="6889531" y="1915510"/>
            <a:ext cx="1213945" cy="0"/>
          </a:xfrm>
          <a:prstGeom prst="straightConnector1">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73519055-7A37-42D2-952A-0ADC4B74FFA3}"/>
              </a:ext>
            </a:extLst>
          </p:cNvPr>
          <p:cNvCxnSpPr/>
          <p:nvPr/>
        </p:nvCxnSpPr>
        <p:spPr>
          <a:xfrm>
            <a:off x="6600496" y="2998075"/>
            <a:ext cx="1213945" cy="0"/>
          </a:xfrm>
          <a:prstGeom prst="straightConnector1">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E0D820AD-8BF8-440A-A572-19EA9FF6B34E}"/>
              </a:ext>
            </a:extLst>
          </p:cNvPr>
          <p:cNvCxnSpPr>
            <a:cxnSpLocks/>
          </p:cNvCxnSpPr>
          <p:nvPr/>
        </p:nvCxnSpPr>
        <p:spPr>
          <a:xfrm flipH="1">
            <a:off x="3917732" y="2328041"/>
            <a:ext cx="1805151" cy="0"/>
          </a:xfrm>
          <a:prstGeom prst="straightConnector1">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A9BD289D-E465-47A7-B2BF-BF920F38CAC6}"/>
              </a:ext>
            </a:extLst>
          </p:cNvPr>
          <p:cNvCxnSpPr/>
          <p:nvPr/>
        </p:nvCxnSpPr>
        <p:spPr>
          <a:xfrm>
            <a:off x="6282558" y="4038600"/>
            <a:ext cx="1213945" cy="0"/>
          </a:xfrm>
          <a:prstGeom prst="straightConnector1">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594E5797-D085-499B-B2C4-A2829053BCC0}"/>
              </a:ext>
            </a:extLst>
          </p:cNvPr>
          <p:cNvSpPr txBox="1"/>
          <p:nvPr/>
        </p:nvSpPr>
        <p:spPr>
          <a:xfrm>
            <a:off x="8103476" y="1750452"/>
            <a:ext cx="969579" cy="307777"/>
          </a:xfrm>
          <a:prstGeom prst="rect">
            <a:avLst/>
          </a:prstGeom>
          <a:noFill/>
        </p:spPr>
        <p:txBody>
          <a:bodyPr wrap="square" rtlCol="0">
            <a:spAutoFit/>
          </a:bodyPr>
          <a:lstStyle/>
          <a:p>
            <a:r>
              <a:rPr lang="en-US" sz="1400" dirty="0"/>
              <a:t>Run App</a:t>
            </a:r>
            <a:endParaRPr lang="en-NG" sz="1400" dirty="0"/>
          </a:p>
        </p:txBody>
      </p:sp>
      <p:sp>
        <p:nvSpPr>
          <p:cNvPr id="15" name="TextBox 14">
            <a:extLst>
              <a:ext uri="{FF2B5EF4-FFF2-40B4-BE49-F238E27FC236}">
                <a16:creationId xmlns:a16="http://schemas.microsoft.com/office/drawing/2014/main" id="{4BCFF068-8C7C-4862-9488-A1AB854A0791}"/>
              </a:ext>
            </a:extLst>
          </p:cNvPr>
          <p:cNvSpPr txBox="1"/>
          <p:nvPr/>
        </p:nvSpPr>
        <p:spPr>
          <a:xfrm>
            <a:off x="7814441" y="2844186"/>
            <a:ext cx="1502980" cy="523220"/>
          </a:xfrm>
          <a:prstGeom prst="rect">
            <a:avLst/>
          </a:prstGeom>
          <a:noFill/>
        </p:spPr>
        <p:txBody>
          <a:bodyPr wrap="square" rtlCol="0">
            <a:spAutoFit/>
          </a:bodyPr>
          <a:lstStyle/>
          <a:p>
            <a:r>
              <a:rPr lang="en-US" sz="1400" dirty="0"/>
              <a:t>Audio Stream website button</a:t>
            </a:r>
            <a:endParaRPr lang="en-NG" sz="1400" dirty="0"/>
          </a:p>
        </p:txBody>
      </p:sp>
      <p:sp>
        <p:nvSpPr>
          <p:cNvPr id="16" name="TextBox 15">
            <a:extLst>
              <a:ext uri="{FF2B5EF4-FFF2-40B4-BE49-F238E27FC236}">
                <a16:creationId xmlns:a16="http://schemas.microsoft.com/office/drawing/2014/main" id="{A42F9420-C878-46C3-9E52-3CB6CE171C5E}"/>
              </a:ext>
            </a:extLst>
          </p:cNvPr>
          <p:cNvSpPr txBox="1"/>
          <p:nvPr/>
        </p:nvSpPr>
        <p:spPr>
          <a:xfrm>
            <a:off x="7496503" y="3884711"/>
            <a:ext cx="1576552" cy="523220"/>
          </a:xfrm>
          <a:prstGeom prst="rect">
            <a:avLst/>
          </a:prstGeom>
          <a:noFill/>
        </p:spPr>
        <p:txBody>
          <a:bodyPr wrap="square" rtlCol="0">
            <a:spAutoFit/>
          </a:bodyPr>
          <a:lstStyle/>
          <a:p>
            <a:r>
              <a:rPr lang="en-US" sz="1400" dirty="0"/>
              <a:t>Alarm Control button</a:t>
            </a:r>
            <a:endParaRPr lang="en-NG" sz="1400" dirty="0"/>
          </a:p>
        </p:txBody>
      </p:sp>
      <p:cxnSp>
        <p:nvCxnSpPr>
          <p:cNvPr id="17" name="Straight Arrow Connector 16">
            <a:extLst>
              <a:ext uri="{FF2B5EF4-FFF2-40B4-BE49-F238E27FC236}">
                <a16:creationId xmlns:a16="http://schemas.microsoft.com/office/drawing/2014/main" id="{252118DA-D615-47D7-8526-B89367D57783}"/>
              </a:ext>
            </a:extLst>
          </p:cNvPr>
          <p:cNvCxnSpPr>
            <a:cxnSpLocks/>
          </p:cNvCxnSpPr>
          <p:nvPr/>
        </p:nvCxnSpPr>
        <p:spPr>
          <a:xfrm>
            <a:off x="6534807" y="1915510"/>
            <a:ext cx="1442545" cy="450497"/>
          </a:xfrm>
          <a:prstGeom prst="straightConnector1">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E7B26DF5-902C-48C5-97F5-DC4EC7450D1E}"/>
              </a:ext>
            </a:extLst>
          </p:cNvPr>
          <p:cNvSpPr txBox="1"/>
          <p:nvPr/>
        </p:nvSpPr>
        <p:spPr>
          <a:xfrm>
            <a:off x="7895896" y="2132079"/>
            <a:ext cx="1502980" cy="523220"/>
          </a:xfrm>
          <a:prstGeom prst="rect">
            <a:avLst/>
          </a:prstGeom>
          <a:noFill/>
        </p:spPr>
        <p:txBody>
          <a:bodyPr wrap="square" rtlCol="0">
            <a:spAutoFit/>
          </a:bodyPr>
          <a:lstStyle/>
          <a:p>
            <a:r>
              <a:rPr lang="en-US" sz="1400" dirty="0"/>
              <a:t>System detail button</a:t>
            </a:r>
            <a:endParaRPr lang="en-NG" sz="1400" dirty="0"/>
          </a:p>
        </p:txBody>
      </p:sp>
      <p:sp>
        <p:nvSpPr>
          <p:cNvPr id="22" name="TextBox 21">
            <a:extLst>
              <a:ext uri="{FF2B5EF4-FFF2-40B4-BE49-F238E27FC236}">
                <a16:creationId xmlns:a16="http://schemas.microsoft.com/office/drawing/2014/main" id="{A77C560A-2BE8-4A73-B2C7-454756D6BE5B}"/>
              </a:ext>
            </a:extLst>
          </p:cNvPr>
          <p:cNvSpPr txBox="1"/>
          <p:nvPr/>
        </p:nvSpPr>
        <p:spPr>
          <a:xfrm>
            <a:off x="2333296" y="2038347"/>
            <a:ext cx="1584436" cy="523220"/>
          </a:xfrm>
          <a:prstGeom prst="rect">
            <a:avLst/>
          </a:prstGeom>
          <a:noFill/>
        </p:spPr>
        <p:txBody>
          <a:bodyPr wrap="square" rtlCol="0">
            <a:spAutoFit/>
          </a:bodyPr>
          <a:lstStyle/>
          <a:p>
            <a:r>
              <a:rPr lang="en-US" sz="1400" dirty="0"/>
              <a:t>Push Notification widget</a:t>
            </a:r>
            <a:endParaRPr lang="en-NG" sz="1400" dirty="0"/>
          </a:p>
        </p:txBody>
      </p:sp>
    </p:spTree>
    <p:extLst>
      <p:ext uri="{BB962C8B-B14F-4D97-AF65-F5344CB8AC3E}">
        <p14:creationId xmlns:p14="http://schemas.microsoft.com/office/powerpoint/2010/main" val="368246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C6DC-BAFD-431C-889B-951486BF1120}"/>
              </a:ext>
            </a:extLst>
          </p:cNvPr>
          <p:cNvSpPr>
            <a:spLocks noGrp="1"/>
          </p:cNvSpPr>
          <p:nvPr>
            <p:ph type="title"/>
          </p:nvPr>
        </p:nvSpPr>
        <p:spPr/>
        <p:txBody>
          <a:bodyPr/>
          <a:lstStyle/>
          <a:p>
            <a:r>
              <a:rPr lang="en-US" dirty="0"/>
              <a:t>Web Page Schematic</a:t>
            </a:r>
            <a:endParaRPr lang="en-NG" dirty="0"/>
          </a:p>
        </p:txBody>
      </p:sp>
      <p:pic>
        <p:nvPicPr>
          <p:cNvPr id="9" name="Content Placeholder 8">
            <a:extLst>
              <a:ext uri="{FF2B5EF4-FFF2-40B4-BE49-F238E27FC236}">
                <a16:creationId xmlns:a16="http://schemas.microsoft.com/office/drawing/2014/main" id="{626A7501-DACF-4531-BC34-A4C59B55C6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1083" y="2371161"/>
            <a:ext cx="6551659" cy="3303128"/>
          </a:xfrm>
        </p:spPr>
      </p:pic>
    </p:spTree>
    <p:extLst>
      <p:ext uri="{BB962C8B-B14F-4D97-AF65-F5344CB8AC3E}">
        <p14:creationId xmlns:p14="http://schemas.microsoft.com/office/powerpoint/2010/main" val="1413946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3FEC-6BFF-4E29-9F91-5A7586F09B14}"/>
              </a:ext>
            </a:extLst>
          </p:cNvPr>
          <p:cNvSpPr>
            <a:spLocks noGrp="1"/>
          </p:cNvSpPr>
          <p:nvPr>
            <p:ph type="title"/>
          </p:nvPr>
        </p:nvSpPr>
        <p:spPr>
          <a:xfrm>
            <a:off x="1505104" y="509811"/>
            <a:ext cx="8911687" cy="1280890"/>
          </a:xfrm>
        </p:spPr>
        <p:txBody>
          <a:bodyPr/>
          <a:lstStyle/>
          <a:p>
            <a:pPr algn="ctr"/>
            <a:r>
              <a:rPr lang="en-US" dirty="0"/>
              <a:t>PROJECT COSTING</a:t>
            </a:r>
            <a:endParaRPr lang="en-NG" dirty="0"/>
          </a:p>
        </p:txBody>
      </p:sp>
      <p:sp>
        <p:nvSpPr>
          <p:cNvPr id="3" name="Content Placeholder 2">
            <a:extLst>
              <a:ext uri="{FF2B5EF4-FFF2-40B4-BE49-F238E27FC236}">
                <a16:creationId xmlns:a16="http://schemas.microsoft.com/office/drawing/2014/main" id="{26483CED-195C-4B33-8484-CB4EAAAFA0B5}"/>
              </a:ext>
            </a:extLst>
          </p:cNvPr>
          <p:cNvSpPr>
            <a:spLocks noGrp="1"/>
          </p:cNvSpPr>
          <p:nvPr>
            <p:ph idx="1"/>
          </p:nvPr>
        </p:nvSpPr>
        <p:spPr>
          <a:xfrm>
            <a:off x="2589212" y="2133599"/>
            <a:ext cx="8915400" cy="4401207"/>
          </a:xfrm>
        </p:spPr>
        <p:txBody>
          <a:bodyPr/>
          <a:lstStyle/>
          <a:p>
            <a:pPr marL="36900" indent="0">
              <a:lnSpc>
                <a:spcPct val="150000"/>
              </a:lnSpc>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NG" dirty="0"/>
          </a:p>
        </p:txBody>
      </p:sp>
      <p:graphicFrame>
        <p:nvGraphicFramePr>
          <p:cNvPr id="4" name="Table 3">
            <a:extLst>
              <a:ext uri="{FF2B5EF4-FFF2-40B4-BE49-F238E27FC236}">
                <a16:creationId xmlns:a16="http://schemas.microsoft.com/office/drawing/2014/main" id="{E1197B2E-90AA-4D00-93B5-C0CC5CB675B6}"/>
              </a:ext>
            </a:extLst>
          </p:cNvPr>
          <p:cNvGraphicFramePr>
            <a:graphicFrameLocks noGrp="1"/>
          </p:cNvGraphicFramePr>
          <p:nvPr>
            <p:extLst>
              <p:ext uri="{D42A27DB-BD31-4B8C-83A1-F6EECF244321}">
                <p14:modId xmlns:p14="http://schemas.microsoft.com/office/powerpoint/2010/main" val="1951903255"/>
              </p:ext>
            </p:extLst>
          </p:nvPr>
        </p:nvGraphicFramePr>
        <p:xfrm>
          <a:off x="2010104" y="1868214"/>
          <a:ext cx="6471744" cy="2438734"/>
        </p:xfrm>
        <a:graphic>
          <a:graphicData uri="http://schemas.openxmlformats.org/drawingml/2006/table">
            <a:tbl>
              <a:tblPr bandRow="1">
                <a:tableStyleId>{85BE263C-DBD7-4A20-BB59-AAB30ACAA65A}</a:tableStyleId>
              </a:tblPr>
              <a:tblGrid>
                <a:gridCol w="242289">
                  <a:extLst>
                    <a:ext uri="{9D8B030D-6E8A-4147-A177-3AD203B41FA5}">
                      <a16:colId xmlns:a16="http://schemas.microsoft.com/office/drawing/2014/main" val="2349016440"/>
                    </a:ext>
                  </a:extLst>
                </a:gridCol>
                <a:gridCol w="2598880">
                  <a:extLst>
                    <a:ext uri="{9D8B030D-6E8A-4147-A177-3AD203B41FA5}">
                      <a16:colId xmlns:a16="http://schemas.microsoft.com/office/drawing/2014/main" val="3761373252"/>
                    </a:ext>
                  </a:extLst>
                </a:gridCol>
                <a:gridCol w="3630575">
                  <a:extLst>
                    <a:ext uri="{9D8B030D-6E8A-4147-A177-3AD203B41FA5}">
                      <a16:colId xmlns:a16="http://schemas.microsoft.com/office/drawing/2014/main" val="112516811"/>
                    </a:ext>
                  </a:extLst>
                </a:gridCol>
              </a:tblGrid>
              <a:tr h="301666">
                <a:tc>
                  <a:txBody>
                    <a:bodyPr/>
                    <a:lstStyle/>
                    <a:p>
                      <a:pPr algn="ctr">
                        <a:lnSpc>
                          <a:spcPct val="150000"/>
                        </a:lnSpc>
                        <a:spcAft>
                          <a:spcPts val="800"/>
                        </a:spcAft>
                      </a:pPr>
                      <a:r>
                        <a:rPr lang="en-US" sz="1200">
                          <a:effectLst/>
                        </a:rPr>
                        <a:t> </a:t>
                      </a:r>
                      <a:endParaRPr lang="en-N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Components </a:t>
                      </a:r>
                      <a:endParaRPr lang="en-NG"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Prices (N)</a:t>
                      </a:r>
                      <a:endParaRPr lang="en-NG"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3537241"/>
                  </a:ext>
                </a:extLst>
              </a:tr>
              <a:tr h="413262">
                <a:tc>
                  <a:txBody>
                    <a:bodyPr/>
                    <a:lstStyle/>
                    <a:p>
                      <a:pPr algn="ctr">
                        <a:lnSpc>
                          <a:spcPct val="150000"/>
                        </a:lnSpc>
                        <a:spcAft>
                          <a:spcPts val="800"/>
                        </a:spcAft>
                      </a:pPr>
                      <a:r>
                        <a:rPr lang="en-US" sz="1200" dirty="0">
                          <a:effectLst/>
                        </a:rPr>
                        <a:t>1</a:t>
                      </a:r>
                      <a:endParaRPr lang="en-NG"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err="1">
                          <a:effectLst/>
                        </a:rPr>
                        <a:t>NodeMCU</a:t>
                      </a:r>
                      <a:r>
                        <a:rPr lang="en-US" sz="1200" dirty="0">
                          <a:effectLst/>
                        </a:rPr>
                        <a:t> </a:t>
                      </a:r>
                      <a:endParaRPr lang="en-NG"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2700</a:t>
                      </a:r>
                      <a:endParaRPr lang="en-NG"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9252105"/>
                  </a:ext>
                </a:extLst>
              </a:tr>
              <a:tr h="413262">
                <a:tc>
                  <a:txBody>
                    <a:bodyPr/>
                    <a:lstStyle/>
                    <a:p>
                      <a:pPr algn="ctr">
                        <a:lnSpc>
                          <a:spcPct val="150000"/>
                        </a:lnSpc>
                        <a:spcAft>
                          <a:spcPts val="800"/>
                        </a:spcAft>
                      </a:pPr>
                      <a:r>
                        <a:rPr lang="en-US" sz="1200">
                          <a:effectLst/>
                        </a:rPr>
                        <a:t>2</a:t>
                      </a:r>
                      <a:endParaRPr lang="en-N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Max9814</a:t>
                      </a:r>
                      <a:endParaRPr lang="en-NG"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5000</a:t>
                      </a:r>
                      <a:endParaRPr lang="en-NG"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1704391"/>
                  </a:ext>
                </a:extLst>
              </a:tr>
              <a:tr h="413915">
                <a:tc>
                  <a:txBody>
                    <a:bodyPr/>
                    <a:lstStyle/>
                    <a:p>
                      <a:pPr algn="ctr">
                        <a:lnSpc>
                          <a:spcPct val="150000"/>
                        </a:lnSpc>
                        <a:spcAft>
                          <a:spcPts val="800"/>
                        </a:spcAft>
                      </a:pPr>
                      <a:r>
                        <a:rPr lang="en-US" sz="1200" dirty="0">
                          <a:effectLst/>
                        </a:rPr>
                        <a:t>3</a:t>
                      </a:r>
                      <a:endParaRPr lang="en-NG"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Packaging/wires </a:t>
                      </a:r>
                      <a:endParaRPr lang="en-NG"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650</a:t>
                      </a:r>
                      <a:endParaRPr lang="en-NG"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5695295"/>
                  </a:ext>
                </a:extLst>
              </a:tr>
              <a:tr h="483367">
                <a:tc>
                  <a:txBody>
                    <a:bodyPr/>
                    <a:lstStyle/>
                    <a:p>
                      <a:pPr algn="ctr">
                        <a:lnSpc>
                          <a:spcPct val="150000"/>
                        </a:lnSpc>
                        <a:spcAft>
                          <a:spcPts val="800"/>
                        </a:spcAft>
                      </a:pPr>
                      <a:r>
                        <a:rPr lang="en-US" sz="1200">
                          <a:effectLst/>
                        </a:rPr>
                        <a:t>4</a:t>
                      </a:r>
                      <a:endParaRPr lang="en-N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a:effectLst/>
                        </a:rPr>
                        <a:t>Active buzzer </a:t>
                      </a:r>
                      <a:endParaRPr lang="en-N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350</a:t>
                      </a:r>
                      <a:endParaRPr lang="en-NG"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1535486"/>
                  </a:ext>
                </a:extLst>
              </a:tr>
              <a:tr h="413262">
                <a:tc>
                  <a:txBody>
                    <a:bodyPr/>
                    <a:lstStyle/>
                    <a:p>
                      <a:pPr algn="ctr">
                        <a:lnSpc>
                          <a:spcPct val="150000"/>
                        </a:lnSpc>
                        <a:spcAft>
                          <a:spcPts val="800"/>
                        </a:spcAft>
                      </a:pPr>
                      <a:r>
                        <a:rPr lang="en-US" sz="1200">
                          <a:effectLst/>
                        </a:rPr>
                        <a:t> </a:t>
                      </a:r>
                      <a:endParaRPr lang="en-N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Total </a:t>
                      </a:r>
                      <a:endParaRPr lang="en-NG"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dirty="0">
                          <a:effectLst/>
                        </a:rPr>
                        <a:t>8600</a:t>
                      </a:r>
                      <a:endParaRPr lang="en-NG"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541601"/>
                  </a:ext>
                </a:extLst>
              </a:tr>
            </a:tbl>
          </a:graphicData>
        </a:graphic>
      </p:graphicFrame>
    </p:spTree>
    <p:extLst>
      <p:ext uri="{BB962C8B-B14F-4D97-AF65-F5344CB8AC3E}">
        <p14:creationId xmlns:p14="http://schemas.microsoft.com/office/powerpoint/2010/main" val="3720990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8096-6817-4ED0-8FE9-7696B6A2690C}"/>
              </a:ext>
            </a:extLst>
          </p:cNvPr>
          <p:cNvSpPr>
            <a:spLocks noGrp="1"/>
          </p:cNvSpPr>
          <p:nvPr>
            <p:ph type="title"/>
          </p:nvPr>
        </p:nvSpPr>
        <p:spPr/>
        <p:txBody>
          <a:bodyPr/>
          <a:lstStyle/>
          <a:p>
            <a:r>
              <a:rPr lang="en-US" dirty="0"/>
              <a:t>LIMITATIONS</a:t>
            </a:r>
            <a:endParaRPr lang="en-NG" dirty="0"/>
          </a:p>
        </p:txBody>
      </p:sp>
      <p:sp>
        <p:nvSpPr>
          <p:cNvPr id="3" name="Content Placeholder 2">
            <a:extLst>
              <a:ext uri="{FF2B5EF4-FFF2-40B4-BE49-F238E27FC236}">
                <a16:creationId xmlns:a16="http://schemas.microsoft.com/office/drawing/2014/main" id="{5BF06C92-5D3E-4A22-A83C-D8F2D628DB09}"/>
              </a:ext>
            </a:extLst>
          </p:cNvPr>
          <p:cNvSpPr>
            <a:spLocks noGrp="1"/>
          </p:cNvSpPr>
          <p:nvPr>
            <p:ph idx="1"/>
          </p:nvPr>
        </p:nvSpPr>
        <p:spPr/>
        <p:txBody>
          <a:bodyPr/>
          <a:lstStyle/>
          <a:p>
            <a:pPr marL="342900" lvl="0" indent="-342900">
              <a:lnSpc>
                <a:spcPct val="150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project doesn't have the ability to differentiate between harmful and harmless noises, its notification is strictly based on threshold techniques</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This project has not been launched on the internet; the project is currently limited to a local server but can be scaled to the internet with additional costing. </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NG" dirty="0"/>
          </a:p>
        </p:txBody>
      </p:sp>
    </p:spTree>
    <p:extLst>
      <p:ext uri="{BB962C8B-B14F-4D97-AF65-F5344CB8AC3E}">
        <p14:creationId xmlns:p14="http://schemas.microsoft.com/office/powerpoint/2010/main" val="4130280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8EB5-589A-44CD-90C0-72F9CB89AC58}"/>
              </a:ext>
            </a:extLst>
          </p:cNvPr>
          <p:cNvSpPr>
            <a:spLocks noGrp="1"/>
          </p:cNvSpPr>
          <p:nvPr>
            <p:ph type="title"/>
          </p:nvPr>
        </p:nvSpPr>
        <p:spPr/>
        <p:txBody>
          <a:bodyPr>
            <a:normAutofit/>
          </a:bodyPr>
          <a:lstStyle/>
          <a:p>
            <a:r>
              <a:rPr lang="en-GB" dirty="0"/>
              <a:t>RECOMMENDATIONS</a:t>
            </a:r>
          </a:p>
        </p:txBody>
      </p:sp>
      <p:sp>
        <p:nvSpPr>
          <p:cNvPr id="3" name="Content Placeholder 2">
            <a:extLst>
              <a:ext uri="{FF2B5EF4-FFF2-40B4-BE49-F238E27FC236}">
                <a16:creationId xmlns:a16="http://schemas.microsoft.com/office/drawing/2014/main" id="{9F866232-3DBA-4C26-9511-079A75208D70}"/>
              </a:ext>
            </a:extLst>
          </p:cNvPr>
          <p:cNvSpPr>
            <a:spLocks noGrp="1"/>
          </p:cNvSpPr>
          <p:nvPr>
            <p:ph idx="1"/>
          </p:nvPr>
        </p:nvSpPr>
        <p:spPr>
          <a:xfrm>
            <a:off x="913795" y="1732449"/>
            <a:ext cx="10353762" cy="4284038"/>
          </a:xfrm>
        </p:spPr>
        <p:txBody>
          <a:bodyPr/>
          <a:lstStyle/>
          <a:p>
            <a:pPr marL="342900" lvl="0" indent="-342900">
              <a:lnSpc>
                <a:spcPct val="150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use of Sound classification would greatly improve the efficiency of the project.</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recommended that the system is attached to an independent power supply to enable 24/7 surveillance.</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is also recommended that the project is hosted to the world wide web to enable the system to be controlled in remote places.</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buNone/>
            </a:pPr>
            <a:endParaRPr lang="en-GB" dirty="0"/>
          </a:p>
        </p:txBody>
      </p:sp>
    </p:spTree>
    <p:extLst>
      <p:ext uri="{BB962C8B-B14F-4D97-AF65-F5344CB8AC3E}">
        <p14:creationId xmlns:p14="http://schemas.microsoft.com/office/powerpoint/2010/main" val="393502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91F2-FB7E-41B9-8169-3BBE08DF7335}"/>
              </a:ext>
            </a:extLst>
          </p:cNvPr>
          <p:cNvSpPr>
            <a:spLocks noGrp="1"/>
          </p:cNvSpPr>
          <p:nvPr>
            <p:ph type="ctrTitle"/>
          </p:nvPr>
        </p:nvSpPr>
        <p:spPr>
          <a:xfrm>
            <a:off x="2020280" y="3042745"/>
            <a:ext cx="8180010" cy="1205593"/>
          </a:xfrm>
        </p:spPr>
        <p:txBody>
          <a:bodyPr>
            <a:noAutofit/>
          </a:bodyPr>
          <a:lstStyle/>
          <a:p>
            <a:pPr algn="ctr"/>
            <a:r>
              <a:rPr lang="en-US" sz="3200" dirty="0"/>
              <a:t>ENGR. ASIEGBU NNAEMEKA</a:t>
            </a:r>
          </a:p>
        </p:txBody>
      </p:sp>
      <p:graphicFrame>
        <p:nvGraphicFramePr>
          <p:cNvPr id="4" name="Diagram 3">
            <a:extLst>
              <a:ext uri="{FF2B5EF4-FFF2-40B4-BE49-F238E27FC236}">
                <a16:creationId xmlns:a16="http://schemas.microsoft.com/office/drawing/2014/main" id="{DBECB8B3-1753-442B-B5F2-0DC796FBD254}"/>
              </a:ext>
            </a:extLst>
          </p:cNvPr>
          <p:cNvGraphicFramePr/>
          <p:nvPr>
            <p:extLst>
              <p:ext uri="{D42A27DB-BD31-4B8C-83A1-F6EECF244321}">
                <p14:modId xmlns:p14="http://schemas.microsoft.com/office/powerpoint/2010/main" val="579255106"/>
              </p:ext>
            </p:extLst>
          </p:nvPr>
        </p:nvGraphicFramePr>
        <p:xfrm>
          <a:off x="1841066" y="1749971"/>
          <a:ext cx="8485348" cy="773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0667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F363-C35B-40C5-A0CF-16DC779C04A0}"/>
              </a:ext>
            </a:extLst>
          </p:cNvPr>
          <p:cNvSpPr>
            <a:spLocks noGrp="1"/>
          </p:cNvSpPr>
          <p:nvPr>
            <p:ph type="title"/>
          </p:nvPr>
        </p:nvSpPr>
        <p:spPr/>
        <p:txBody>
          <a:bodyPr/>
          <a:lstStyle/>
          <a:p>
            <a:r>
              <a:rPr lang="en-US" dirty="0"/>
              <a:t>CONCLUSION</a:t>
            </a:r>
            <a:endParaRPr lang="en-NG" dirty="0"/>
          </a:p>
        </p:txBody>
      </p:sp>
      <p:sp>
        <p:nvSpPr>
          <p:cNvPr id="3" name="Content Placeholder 2">
            <a:extLst>
              <a:ext uri="{FF2B5EF4-FFF2-40B4-BE49-F238E27FC236}">
                <a16:creationId xmlns:a16="http://schemas.microsoft.com/office/drawing/2014/main" id="{2920E9CF-CDFA-4AA2-8A9D-22FD1EDFE538}"/>
              </a:ext>
            </a:extLst>
          </p:cNvPr>
          <p:cNvSpPr>
            <a:spLocks noGrp="1"/>
          </p:cNvSpPr>
          <p:nvPr>
            <p:ph idx="1"/>
          </p:nvPr>
        </p:nvSpPr>
        <p:spPr/>
        <p:txBody>
          <a:bodyPr>
            <a:normAutofit fontScale="85000" lnSpcReduction="10000"/>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reliable, efficient and cost-effective alarm system that can detect, warn and notify users of a possible intrusion or harmless visit was designed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costructed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Bef>
                <a:spcPts val="80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is divided into three subsystems which includes the sound detection subsystem, alarm subsystem and notification system. </a:t>
            </a:r>
          </a:p>
          <a:p>
            <a:pPr>
              <a:lnSpc>
                <a:spcPct val="200000"/>
              </a:lnSpc>
              <a:spcBef>
                <a:spcPts val="80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sound detection subsystem consists basically of the MAX9814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NodeMCU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detecting sound in the environment, the alarm system includes an active buzzer interfaced with the sound detection systems and lastly, the notification system which also serves as a means of controlling and monitoring system over the internet.</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NG" dirty="0"/>
          </a:p>
        </p:txBody>
      </p:sp>
    </p:spTree>
    <p:extLst>
      <p:ext uri="{BB962C8B-B14F-4D97-AF65-F5344CB8AC3E}">
        <p14:creationId xmlns:p14="http://schemas.microsoft.com/office/powerpoint/2010/main" val="3136271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9D87-02DE-4F2C-A55E-40C988DBE400}"/>
              </a:ext>
            </a:extLst>
          </p:cNvPr>
          <p:cNvSpPr>
            <a:spLocks noGrp="1"/>
          </p:cNvSpPr>
          <p:nvPr>
            <p:ph type="ctrTitle"/>
          </p:nvPr>
        </p:nvSpPr>
        <p:spPr>
          <a:xfrm>
            <a:off x="1552904" y="654270"/>
            <a:ext cx="9664262" cy="4595647"/>
          </a:xfrm>
        </p:spPr>
        <p:txBody>
          <a:bodyPr>
            <a:normAutofit/>
          </a:bodyPr>
          <a:lstStyle/>
          <a:p>
            <a:pPr algn="ctr"/>
            <a:r>
              <a:rPr lang="en-GB" sz="5400" b="1" dirty="0">
                <a:latin typeface="+mj-lt"/>
              </a:rPr>
              <a:t>THANK </a:t>
            </a:r>
            <a:r>
              <a:rPr lang="en-GB" b="1" dirty="0"/>
              <a:t>YOU </a:t>
            </a:r>
            <a:br>
              <a:rPr lang="en-GB" b="1" dirty="0"/>
            </a:br>
            <a:r>
              <a:rPr lang="en-GB" b="1" dirty="0"/>
              <a:t>FOR </a:t>
            </a:r>
            <a:br>
              <a:rPr lang="en-GB" b="1" dirty="0"/>
            </a:br>
            <a:r>
              <a:rPr lang="en-GB" b="1" dirty="0"/>
              <a:t>LISTENING!</a:t>
            </a:r>
            <a:endParaRPr lang="en-NG" dirty="0"/>
          </a:p>
        </p:txBody>
      </p:sp>
    </p:spTree>
    <p:extLst>
      <p:ext uri="{BB962C8B-B14F-4D97-AF65-F5344CB8AC3E}">
        <p14:creationId xmlns:p14="http://schemas.microsoft.com/office/powerpoint/2010/main" val="74928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F9A4-6D8B-4351-91C2-82594D004424}"/>
              </a:ext>
            </a:extLst>
          </p:cNvPr>
          <p:cNvSpPr>
            <a:spLocks noGrp="1"/>
          </p:cNvSpPr>
          <p:nvPr>
            <p:ph type="title"/>
          </p:nvPr>
        </p:nvSpPr>
        <p:spPr>
          <a:xfrm>
            <a:off x="1939159" y="624110"/>
            <a:ext cx="9565453" cy="1007621"/>
          </a:xfrm>
        </p:spPr>
        <p:txBody>
          <a:bodyPr/>
          <a:lstStyle/>
          <a:p>
            <a:r>
              <a:rPr lang="en-US" dirty="0"/>
              <a:t>CONTENTS</a:t>
            </a:r>
          </a:p>
        </p:txBody>
      </p:sp>
      <p:sp>
        <p:nvSpPr>
          <p:cNvPr id="3" name="Content Placeholder 2">
            <a:extLst>
              <a:ext uri="{FF2B5EF4-FFF2-40B4-BE49-F238E27FC236}">
                <a16:creationId xmlns:a16="http://schemas.microsoft.com/office/drawing/2014/main" id="{A120B766-7742-483D-8EBD-CE04855FF3D5}"/>
              </a:ext>
            </a:extLst>
          </p:cNvPr>
          <p:cNvSpPr>
            <a:spLocks noGrp="1"/>
          </p:cNvSpPr>
          <p:nvPr>
            <p:ph idx="1"/>
          </p:nvPr>
        </p:nvSpPr>
        <p:spPr>
          <a:xfrm>
            <a:off x="1939159" y="1700918"/>
            <a:ext cx="8797160" cy="4835684"/>
          </a:xfrm>
        </p:spPr>
        <p:txBody>
          <a:bodyPr>
            <a:normAutofit fontScale="85000" lnSpcReduction="20000"/>
          </a:bodyPr>
          <a:lstStyle/>
          <a:p>
            <a:r>
              <a:rPr lang="en-US" sz="2000" dirty="0"/>
              <a:t>Introduction</a:t>
            </a:r>
          </a:p>
          <a:p>
            <a:pPr lvl="1"/>
            <a:r>
              <a:rPr lang="en-US" sz="1800" dirty="0"/>
              <a:t>Problem Statement</a:t>
            </a:r>
          </a:p>
          <a:p>
            <a:pPr lvl="1"/>
            <a:r>
              <a:rPr lang="en-US" sz="1800" dirty="0"/>
              <a:t>Aim/Objectives </a:t>
            </a:r>
          </a:p>
          <a:p>
            <a:pPr lvl="1"/>
            <a:r>
              <a:rPr lang="en-US" sz="1800" dirty="0"/>
              <a:t>Scope of Study</a:t>
            </a:r>
          </a:p>
          <a:p>
            <a:r>
              <a:rPr lang="en-US" sz="2000" dirty="0"/>
              <a:t>Literature Review</a:t>
            </a:r>
          </a:p>
          <a:p>
            <a:r>
              <a:rPr lang="en-US" sz="2000" dirty="0"/>
              <a:t>Methodology</a:t>
            </a:r>
            <a:endParaRPr lang="en-US" sz="2200" dirty="0"/>
          </a:p>
          <a:p>
            <a:r>
              <a:rPr lang="en-GB" sz="2000" dirty="0"/>
              <a:t>Major components and technologies employed</a:t>
            </a:r>
          </a:p>
          <a:p>
            <a:r>
              <a:rPr lang="en-US" sz="2200" dirty="0"/>
              <a:t>Project working principle</a:t>
            </a:r>
          </a:p>
          <a:p>
            <a:pPr lvl="1"/>
            <a:r>
              <a:rPr lang="en-US" sz="1800" dirty="0"/>
              <a:t>Block diagram and Flow chart </a:t>
            </a:r>
          </a:p>
          <a:p>
            <a:r>
              <a:rPr lang="en-US" sz="2000" dirty="0"/>
              <a:t>System implementation </a:t>
            </a:r>
          </a:p>
          <a:p>
            <a:pPr lvl="1"/>
            <a:r>
              <a:rPr lang="en-US" sz="1800" dirty="0"/>
              <a:t>Hardware system</a:t>
            </a:r>
          </a:p>
          <a:p>
            <a:pPr lvl="1"/>
            <a:r>
              <a:rPr lang="en-US" sz="1800" dirty="0"/>
              <a:t>Software system</a:t>
            </a:r>
          </a:p>
          <a:p>
            <a:r>
              <a:rPr lang="en-US" sz="2000" dirty="0"/>
              <a:t>Costing, Limitations and recommendations.</a:t>
            </a:r>
          </a:p>
          <a:p>
            <a:r>
              <a:rPr lang="en-US" sz="2000" dirty="0"/>
              <a:t>Conclusion</a:t>
            </a:r>
          </a:p>
          <a:p>
            <a:endParaRPr lang="en-US" dirty="0"/>
          </a:p>
        </p:txBody>
      </p:sp>
    </p:spTree>
    <p:extLst>
      <p:ext uri="{BB962C8B-B14F-4D97-AF65-F5344CB8AC3E}">
        <p14:creationId xmlns:p14="http://schemas.microsoft.com/office/powerpoint/2010/main" val="262405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4E80-1656-4B57-8A93-5865DC3E5EE5}"/>
              </a:ext>
            </a:extLst>
          </p:cNvPr>
          <p:cNvSpPr>
            <a:spLocks noGrp="1"/>
          </p:cNvSpPr>
          <p:nvPr>
            <p:ph type="title"/>
          </p:nvPr>
        </p:nvSpPr>
        <p:spPr>
          <a:xfrm>
            <a:off x="1895529" y="497986"/>
            <a:ext cx="8911687" cy="944559"/>
          </a:xfrm>
        </p:spPr>
        <p:txBody>
          <a:bodyPr/>
          <a:lstStyle/>
          <a:p>
            <a:r>
              <a:rPr lang="en-US" dirty="0"/>
              <a:t>INTRODUCTION</a:t>
            </a:r>
          </a:p>
        </p:txBody>
      </p:sp>
      <p:sp>
        <p:nvSpPr>
          <p:cNvPr id="3" name="Content Placeholder 2">
            <a:extLst>
              <a:ext uri="{FF2B5EF4-FFF2-40B4-BE49-F238E27FC236}">
                <a16:creationId xmlns:a16="http://schemas.microsoft.com/office/drawing/2014/main" id="{9CC3D4DA-4FEC-43D2-B2E3-5BA6B9BC2D06}"/>
              </a:ext>
            </a:extLst>
          </p:cNvPr>
          <p:cNvSpPr>
            <a:spLocks noGrp="1"/>
          </p:cNvSpPr>
          <p:nvPr>
            <p:ph idx="1"/>
          </p:nvPr>
        </p:nvSpPr>
        <p:spPr>
          <a:xfrm>
            <a:off x="1625657" y="1663262"/>
            <a:ext cx="9451429" cy="3767959"/>
          </a:xfrm>
        </p:spPr>
        <p:txBody>
          <a:bodyPr>
            <a:normAutofit/>
          </a:bodyPr>
          <a:lstStyle/>
          <a:p>
            <a:r>
              <a:rPr lang="en-US" sz="1600" dirty="0">
                <a:effectLst/>
                <a:latin typeface="+mj-lt"/>
                <a:ea typeface="Calibri" panose="020F0502020204030204" pitchFamily="34" charset="0"/>
              </a:rPr>
              <a:t>The issue of security of life and property in the society</a:t>
            </a:r>
            <a:r>
              <a:rPr lang="en-US" sz="1600" dirty="0">
                <a:effectLst/>
                <a:latin typeface="Times New Roman" panose="02020603050405020304" pitchFamily="18" charset="0"/>
                <a:ea typeface="Calibri" panose="020F0502020204030204" pitchFamily="34" charset="0"/>
              </a:rPr>
              <a:t>.</a:t>
            </a:r>
          </a:p>
          <a:p>
            <a:r>
              <a:rPr lang="en-US" sz="1600" dirty="0"/>
              <a:t>According to a survey </a:t>
            </a:r>
            <a:r>
              <a:rPr lang="en-US" sz="1600" dirty="0">
                <a:effectLst/>
              </a:rPr>
              <a:t>burglary rate in Nigeria as of 2013 was 1.5 cases per 100,000 up from 1.2 cases per 100,000 the previous year.</a:t>
            </a:r>
          </a:p>
          <a:p>
            <a:r>
              <a:rPr lang="en-US" sz="1600" dirty="0">
                <a:effectLst/>
              </a:rPr>
              <a:t>This is partly due to the fact that most homes have not adopted home security systems due to the inflating cost of acquiring and maintaining an effective security system.</a:t>
            </a:r>
          </a:p>
          <a:p>
            <a:r>
              <a:rPr lang="en-US" sz="1600" dirty="0">
                <a:effectLst/>
                <a:latin typeface="+mj-lt"/>
                <a:ea typeface="Calibri" panose="020F0502020204030204" pitchFamily="34" charset="0"/>
              </a:rPr>
              <a:t>This project proposes a low cost sound detection security system which provides acoustic surveillance, allowing users have a compact system which can be placed at strategic and concealed areas of the household, while still working effectively.</a:t>
            </a:r>
          </a:p>
          <a:p>
            <a:endParaRPr lang="en-US" sz="1600" dirty="0">
              <a:latin typeface="+mj-lt"/>
            </a:endParaRPr>
          </a:p>
        </p:txBody>
      </p:sp>
    </p:spTree>
    <p:extLst>
      <p:ext uri="{BB962C8B-B14F-4D97-AF65-F5344CB8AC3E}">
        <p14:creationId xmlns:p14="http://schemas.microsoft.com/office/powerpoint/2010/main" val="1096849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C2BAD41-7FF7-4A4D-96E4-00CD6316F2BF}"/>
              </a:ext>
            </a:extLst>
          </p:cNvPr>
          <p:cNvSpPr>
            <a:spLocks noGrp="1"/>
          </p:cNvSpPr>
          <p:nvPr>
            <p:ph type="title"/>
          </p:nvPr>
        </p:nvSpPr>
        <p:spPr>
          <a:xfrm>
            <a:off x="1876097" y="277269"/>
            <a:ext cx="8430335" cy="731724"/>
          </a:xfrm>
        </p:spPr>
        <p:txBody>
          <a:bodyPr/>
          <a:lstStyle/>
          <a:p>
            <a:r>
              <a:rPr lang="en-US" dirty="0"/>
              <a:t>BURGLARY IN NIGERIA</a:t>
            </a:r>
            <a:endParaRPr lang="en-NG" dirty="0"/>
          </a:p>
        </p:txBody>
      </p:sp>
      <p:pic>
        <p:nvPicPr>
          <p:cNvPr id="5" name="Content Placeholder 4">
            <a:extLst>
              <a:ext uri="{FF2B5EF4-FFF2-40B4-BE49-F238E27FC236}">
                <a16:creationId xmlns:a16="http://schemas.microsoft.com/office/drawing/2014/main" id="{2F91D25C-6D6B-454E-83CD-A3DF510136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2593" y="1379482"/>
            <a:ext cx="5017588" cy="4248808"/>
          </a:xfrm>
        </p:spPr>
      </p:pic>
      <p:pic>
        <p:nvPicPr>
          <p:cNvPr id="7" name="Picture 6">
            <a:extLst>
              <a:ext uri="{FF2B5EF4-FFF2-40B4-BE49-F238E27FC236}">
                <a16:creationId xmlns:a16="http://schemas.microsoft.com/office/drawing/2014/main" id="{D408F842-E4B2-4699-B29F-7B7583E5E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400" y="1379483"/>
            <a:ext cx="5216994" cy="4414345"/>
          </a:xfrm>
          <a:prstGeom prst="rect">
            <a:avLst/>
          </a:prstGeom>
        </p:spPr>
      </p:pic>
    </p:spTree>
    <p:extLst>
      <p:ext uri="{BB962C8B-B14F-4D97-AF65-F5344CB8AC3E}">
        <p14:creationId xmlns:p14="http://schemas.microsoft.com/office/powerpoint/2010/main" val="221385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AD3A-49A2-499F-98FA-18C62C776740}"/>
              </a:ext>
            </a:extLst>
          </p:cNvPr>
          <p:cNvSpPr>
            <a:spLocks noGrp="1"/>
          </p:cNvSpPr>
          <p:nvPr>
            <p:ph type="title"/>
          </p:nvPr>
        </p:nvSpPr>
        <p:spPr>
          <a:xfrm>
            <a:off x="2234487" y="534933"/>
            <a:ext cx="8911687" cy="1057384"/>
          </a:xfrm>
        </p:spPr>
        <p:txBody>
          <a:bodyPr/>
          <a:lstStyle/>
          <a:p>
            <a:r>
              <a:rPr lang="en-US" dirty="0"/>
              <a:t>PROBLEM STATEMENT</a:t>
            </a:r>
          </a:p>
        </p:txBody>
      </p:sp>
      <p:sp>
        <p:nvSpPr>
          <p:cNvPr id="3" name="Content Placeholder 2">
            <a:extLst>
              <a:ext uri="{FF2B5EF4-FFF2-40B4-BE49-F238E27FC236}">
                <a16:creationId xmlns:a16="http://schemas.microsoft.com/office/drawing/2014/main" id="{D25F9239-804D-4E87-B4BE-FFB7C1C2C15A}"/>
              </a:ext>
            </a:extLst>
          </p:cNvPr>
          <p:cNvSpPr>
            <a:spLocks noGrp="1"/>
          </p:cNvSpPr>
          <p:nvPr>
            <p:ph idx="1"/>
          </p:nvPr>
        </p:nvSpPr>
        <p:spPr>
          <a:xfrm>
            <a:off x="2234487" y="1905000"/>
            <a:ext cx="8915400" cy="3777622"/>
          </a:xfrm>
        </p:spPr>
        <p:txBody>
          <a:bodyPr/>
          <a:lstStyle/>
          <a:p>
            <a:pPr lvl="0"/>
            <a:r>
              <a:rPr lang="en-US" sz="1800" dirty="0">
                <a:effectLst/>
              </a:rPr>
              <a:t>The use of some of these security systems may be seen as luxury due to the inflating cost of acquiring these systems.</a:t>
            </a:r>
          </a:p>
          <a:p>
            <a:pPr lvl="0"/>
            <a:r>
              <a:rPr lang="en-US" sz="1800" dirty="0">
                <a:effectLst/>
              </a:rPr>
              <a:t>During poor climatic conditions that lead to poor illumination and other phenomenon that could distort sensor data, information obtained about the possible danger might be insufficient.</a:t>
            </a:r>
          </a:p>
          <a:p>
            <a:pPr lvl="0"/>
            <a:r>
              <a:rPr lang="en-US" sz="1800" dirty="0">
                <a:effectLst/>
              </a:rPr>
              <a:t>Due to the fact that most of the security systems are dependent on the consistence of power supply, the need for a low power system capable of being battery powered is much needed in a country like Nigeria.</a:t>
            </a:r>
            <a:endParaRPr lang="en-US" dirty="0"/>
          </a:p>
        </p:txBody>
      </p:sp>
    </p:spTree>
    <p:extLst>
      <p:ext uri="{BB962C8B-B14F-4D97-AF65-F5344CB8AC3E}">
        <p14:creationId xmlns:p14="http://schemas.microsoft.com/office/powerpoint/2010/main" val="2313569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B119-34F1-4752-AF25-578B3F0467F9}"/>
              </a:ext>
            </a:extLst>
          </p:cNvPr>
          <p:cNvSpPr>
            <a:spLocks noGrp="1"/>
          </p:cNvSpPr>
          <p:nvPr>
            <p:ph type="title"/>
          </p:nvPr>
        </p:nvSpPr>
        <p:spPr>
          <a:xfrm>
            <a:off x="2592925" y="624110"/>
            <a:ext cx="8911687" cy="999738"/>
          </a:xfrm>
        </p:spPr>
        <p:txBody>
          <a:bodyPr/>
          <a:lstStyle/>
          <a:p>
            <a:r>
              <a:rPr lang="en-US" dirty="0"/>
              <a:t>AIMS/OBJECTIVE</a:t>
            </a:r>
          </a:p>
        </p:txBody>
      </p:sp>
      <p:sp>
        <p:nvSpPr>
          <p:cNvPr id="3" name="Content Placeholder 2">
            <a:extLst>
              <a:ext uri="{FF2B5EF4-FFF2-40B4-BE49-F238E27FC236}">
                <a16:creationId xmlns:a16="http://schemas.microsoft.com/office/drawing/2014/main" id="{FBEDFE02-C506-42FC-99BA-C7D66238B882}"/>
              </a:ext>
            </a:extLst>
          </p:cNvPr>
          <p:cNvSpPr>
            <a:spLocks noGrp="1"/>
          </p:cNvSpPr>
          <p:nvPr>
            <p:ph idx="1"/>
          </p:nvPr>
        </p:nvSpPr>
        <p:spPr>
          <a:xfrm>
            <a:off x="2589212" y="1623848"/>
            <a:ext cx="8915400" cy="4287374"/>
          </a:xfrm>
        </p:spPr>
        <p:txBody>
          <a:bodyPr>
            <a:normAutofit/>
          </a:bodyPr>
          <a:lstStyle/>
          <a:p>
            <a:pP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project is aimed at the design and construction of a reliable alarm system that can detect, warn and notify users of a possible intrusion or harmless visit.</a:t>
            </a:r>
            <a:endParaRPr lang="en-NG"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would be achieved through the following specific objectives.</a:t>
            </a:r>
            <a:endParaRPr lang="en-NG"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Construction of a sound detection system which picks up/detects sounds around the system.</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Implement an alarm system that is triggered when the sound detected exceeds a certain threshold.</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Design a notification system.</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Design a means of controlling and monitoring the system over the internet.</a:t>
            </a: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NG"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494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EDE8-47C3-47B1-8B16-B88B440E40DA}"/>
              </a:ext>
            </a:extLst>
          </p:cNvPr>
          <p:cNvSpPr>
            <a:spLocks noGrp="1"/>
          </p:cNvSpPr>
          <p:nvPr>
            <p:ph type="title"/>
          </p:nvPr>
        </p:nvSpPr>
        <p:spPr/>
        <p:txBody>
          <a:bodyPr/>
          <a:lstStyle/>
          <a:p>
            <a:r>
              <a:rPr lang="en-US" dirty="0"/>
              <a:t>SCOPE OF PROJECT</a:t>
            </a:r>
          </a:p>
        </p:txBody>
      </p:sp>
      <p:sp>
        <p:nvSpPr>
          <p:cNvPr id="3" name="Content Placeholder 2">
            <a:extLst>
              <a:ext uri="{FF2B5EF4-FFF2-40B4-BE49-F238E27FC236}">
                <a16:creationId xmlns:a16="http://schemas.microsoft.com/office/drawing/2014/main" id="{EB9D6A09-E9E5-42AD-AAD7-EF7C26A5BF61}"/>
              </a:ext>
            </a:extLst>
          </p:cNvPr>
          <p:cNvSpPr>
            <a:spLocks noGrp="1"/>
          </p:cNvSpPr>
          <p:nvPr>
            <p:ph idx="1"/>
          </p:nvPr>
        </p:nvSpPr>
        <p:spPr/>
        <p:txBody>
          <a:bodyPr/>
          <a:lstStyle/>
          <a:p>
            <a:r>
              <a:rPr lang="en-US" dirty="0">
                <a:effectLst/>
              </a:rPr>
              <a:t>The project deals with the construction and design of sound detection notification system for intruder/visitor alert system. </a:t>
            </a:r>
          </a:p>
          <a:p>
            <a:r>
              <a:rPr lang="en-US" dirty="0">
                <a:effectLst/>
              </a:rPr>
              <a:t>The system would only employ acoustic means of surveillance without the use of machine learning techniques like sound classification.</a:t>
            </a:r>
          </a:p>
          <a:p>
            <a:endParaRPr lang="en-US" dirty="0">
              <a:effectLst/>
            </a:endParaRPr>
          </a:p>
          <a:p>
            <a:endParaRPr lang="en-US" dirty="0"/>
          </a:p>
        </p:txBody>
      </p:sp>
    </p:spTree>
    <p:extLst>
      <p:ext uri="{BB962C8B-B14F-4D97-AF65-F5344CB8AC3E}">
        <p14:creationId xmlns:p14="http://schemas.microsoft.com/office/powerpoint/2010/main" val="5977604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3255</TotalTime>
  <Words>1607</Words>
  <Application>Microsoft Office PowerPoint</Application>
  <PresentationFormat>Widescreen</PresentationFormat>
  <Paragraphs>165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Century Gothic</vt:lpstr>
      <vt:lpstr>Symbol</vt:lpstr>
      <vt:lpstr>Times New Roman</vt:lpstr>
      <vt:lpstr>Wingdings 3</vt:lpstr>
      <vt:lpstr>Wisp</vt:lpstr>
      <vt:lpstr>AN UNDERGRADUATE PROJECT PRESENTED TO THE DEPARTMENT OF ELECTRONIC ENGINEERING. </vt:lpstr>
      <vt:lpstr>SOUND DETECTION NOTIFICATION SYSTEM FOR INTRUDER/VISITOR ALERT</vt:lpstr>
      <vt:lpstr>ENGR. ASIEGBU NNAEMEKA</vt:lpstr>
      <vt:lpstr>CONTENTS</vt:lpstr>
      <vt:lpstr>INTRODUCTION</vt:lpstr>
      <vt:lpstr>BURGLARY IN NIGERIA</vt:lpstr>
      <vt:lpstr>PROBLEM STATEMENT</vt:lpstr>
      <vt:lpstr>AIMS/OBJECTIVE</vt:lpstr>
      <vt:lpstr>SCOPE OF PROJECT</vt:lpstr>
      <vt:lpstr>LITERATURE REVIEW</vt:lpstr>
      <vt:lpstr>METHODOLOGY</vt:lpstr>
      <vt:lpstr>MAJOR COMPONENTS AND TECHNOLGIES EMPLOYED </vt:lpstr>
      <vt:lpstr>MAJOR COMPONENTS AND TECHNOLGIES EMPLOYED </vt:lpstr>
      <vt:lpstr>PROJECT WORKING PRINCIPLE</vt:lpstr>
      <vt:lpstr>PROJECT WORKING PRINCIPLE (CONT’D)</vt:lpstr>
      <vt:lpstr>BLOCK DIAGRAM OF THE SYSTEM</vt:lpstr>
      <vt:lpstr> FLOWCHART OF THE SYSTEM</vt:lpstr>
      <vt:lpstr>SYSTEM IMPLEMENTATION</vt:lpstr>
      <vt:lpstr>AUDIO DETECTION SYSTEM</vt:lpstr>
      <vt:lpstr>CONTROL/AUTOMATION SYSTEM</vt:lpstr>
      <vt:lpstr>ALARM SYSTEM</vt:lpstr>
      <vt:lpstr>FULL HARDWARE SYSTEM SCHEMATIC</vt:lpstr>
      <vt:lpstr>SYSTEM IMPLEMENTATION</vt:lpstr>
      <vt:lpstr>SOFTWARE BLOCK DIAGRAM</vt:lpstr>
      <vt:lpstr>BLYNK IOT APP SCHEMATIC</vt:lpstr>
      <vt:lpstr>Web Page Schematic</vt:lpstr>
      <vt:lpstr>PROJECT COSTING</vt:lpstr>
      <vt:lpstr>LIMITATIONS</vt:lpstr>
      <vt:lpstr>RECOMMENDATIONS</vt:lpstr>
      <vt:lpstr>CONCLUSION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SOUND DETECTION NOTIFICATION SYSTEM FOR INTRUDER/VISITOR</dc:title>
  <dc:creator>Alexius Nwala</dc:creator>
  <cp:lastModifiedBy>Alexius</cp:lastModifiedBy>
  <cp:revision>87</cp:revision>
  <dcterms:created xsi:type="dcterms:W3CDTF">2020-03-13T15:25:03Z</dcterms:created>
  <dcterms:modified xsi:type="dcterms:W3CDTF">2021-07-07T12:17:22Z</dcterms:modified>
</cp:coreProperties>
</file>