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70" r:id="rId2"/>
    <p:sldId id="261" r:id="rId3"/>
    <p:sldId id="262" r:id="rId4"/>
    <p:sldId id="264" r:id="rId5"/>
    <p:sldId id="256" r:id="rId6"/>
    <p:sldId id="265" r:id="rId7"/>
    <p:sldId id="257" r:id="rId8"/>
    <p:sldId id="266" r:id="rId9"/>
    <p:sldId id="267" r:id="rId10"/>
    <p:sldId id="258" r:id="rId11"/>
    <p:sldId id="268" r:id="rId12"/>
    <p:sldId id="260" r:id="rId13"/>
    <p:sldId id="272"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73680" autoAdjust="0"/>
  </p:normalViewPr>
  <p:slideViewPr>
    <p:cSldViewPr snapToGrid="0">
      <p:cViewPr>
        <p:scale>
          <a:sx n="61" d="100"/>
          <a:sy n="61" d="100"/>
        </p:scale>
        <p:origin x="871"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8543F-4C94-4806-8F26-ED1CAED65C76}"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51768-BFCC-4F78-95C9-08D8E47B4329}" type="slidenum">
              <a:rPr lang="en-US" smtClean="0"/>
              <a:t>‹#›</a:t>
            </a:fld>
            <a:endParaRPr lang="en-US"/>
          </a:p>
        </p:txBody>
      </p:sp>
    </p:spTree>
    <p:extLst>
      <p:ext uri="{BB962C8B-B14F-4D97-AF65-F5344CB8AC3E}">
        <p14:creationId xmlns:p14="http://schemas.microsoft.com/office/powerpoint/2010/main" val="128726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Script here</a:t>
            </a:r>
          </a:p>
        </p:txBody>
      </p:sp>
      <p:sp>
        <p:nvSpPr>
          <p:cNvPr id="4" name="Slide Number Placeholder 3"/>
          <p:cNvSpPr>
            <a:spLocks noGrp="1"/>
          </p:cNvSpPr>
          <p:nvPr>
            <p:ph type="sldNum" sz="quarter" idx="5"/>
          </p:nvPr>
        </p:nvSpPr>
        <p:spPr/>
        <p:txBody>
          <a:bodyPr/>
          <a:lstStyle/>
          <a:p>
            <a:fld id="{38151768-BFCC-4F78-95C9-08D8E47B4329}" type="slidenum">
              <a:rPr lang="en-US" smtClean="0"/>
              <a:t>2</a:t>
            </a:fld>
            <a:endParaRPr lang="en-US"/>
          </a:p>
        </p:txBody>
      </p:sp>
    </p:spTree>
    <p:extLst>
      <p:ext uri="{BB962C8B-B14F-4D97-AF65-F5344CB8AC3E}">
        <p14:creationId xmlns:p14="http://schemas.microsoft.com/office/powerpoint/2010/main" val="223666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Script here</a:t>
            </a:r>
          </a:p>
          <a:p>
            <a:endParaRPr lang="en-US" dirty="0"/>
          </a:p>
        </p:txBody>
      </p:sp>
      <p:sp>
        <p:nvSpPr>
          <p:cNvPr id="4" name="Slide Number Placeholder 3"/>
          <p:cNvSpPr>
            <a:spLocks noGrp="1"/>
          </p:cNvSpPr>
          <p:nvPr>
            <p:ph type="sldNum" sz="quarter" idx="5"/>
          </p:nvPr>
        </p:nvSpPr>
        <p:spPr/>
        <p:txBody>
          <a:bodyPr/>
          <a:lstStyle/>
          <a:p>
            <a:fld id="{38151768-BFCC-4F78-95C9-08D8E47B4329}" type="slidenum">
              <a:rPr lang="en-US" smtClean="0"/>
              <a:t>3</a:t>
            </a:fld>
            <a:endParaRPr lang="en-US"/>
          </a:p>
        </p:txBody>
      </p:sp>
    </p:spTree>
    <p:extLst>
      <p:ext uri="{BB962C8B-B14F-4D97-AF65-F5344CB8AC3E}">
        <p14:creationId xmlns:p14="http://schemas.microsoft.com/office/powerpoint/2010/main" val="152986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Script here</a:t>
            </a:r>
          </a:p>
          <a:p>
            <a:endParaRPr lang="en-US" dirty="0"/>
          </a:p>
        </p:txBody>
      </p:sp>
      <p:sp>
        <p:nvSpPr>
          <p:cNvPr id="4" name="Slide Number Placeholder 3"/>
          <p:cNvSpPr>
            <a:spLocks noGrp="1"/>
          </p:cNvSpPr>
          <p:nvPr>
            <p:ph type="sldNum" sz="quarter" idx="5"/>
          </p:nvPr>
        </p:nvSpPr>
        <p:spPr/>
        <p:txBody>
          <a:bodyPr/>
          <a:lstStyle/>
          <a:p>
            <a:fld id="{38151768-BFCC-4F78-95C9-08D8E47B4329}" type="slidenum">
              <a:rPr lang="en-US" smtClean="0"/>
              <a:t>4</a:t>
            </a:fld>
            <a:endParaRPr lang="en-US"/>
          </a:p>
        </p:txBody>
      </p:sp>
    </p:spTree>
    <p:extLst>
      <p:ext uri="{BB962C8B-B14F-4D97-AF65-F5344CB8AC3E}">
        <p14:creationId xmlns:p14="http://schemas.microsoft.com/office/powerpoint/2010/main" val="83215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This is a plot comparing the convective and inspiral time scales</a:t>
            </a:r>
          </a:p>
          <a:p>
            <a:pPr marL="171450" indent="-171450">
              <a:buFontTx/>
              <a:buChar char="-"/>
            </a:pPr>
            <a:r>
              <a:rPr lang="en-US" sz="1200" dirty="0"/>
              <a:t>The convective time-scale is the solid blue line, the inspiral time-scales are the dotted lines, and the dot where the inspiral time-scale ends is the shredding radius, so beyond that point the secondary doesn’t exist</a:t>
            </a:r>
          </a:p>
          <a:p>
            <a:pPr marL="171450" indent="-171450">
              <a:buFontTx/>
              <a:buChar char="-"/>
            </a:pPr>
            <a:r>
              <a:rPr lang="en-US" sz="1200" dirty="0"/>
              <a:t>On the x-axis is the radius, so how far you are into the star; on the y-axis is the time in seconds</a:t>
            </a:r>
          </a:p>
          <a:p>
            <a:pPr marL="171450" indent="-171450">
              <a:buFontTx/>
              <a:buChar char="-"/>
            </a:pPr>
            <a:r>
              <a:rPr lang="en-US" sz="1200" dirty="0"/>
              <a:t>If the convective time-scale is greater than the inspiral time-scale, convection cannot move anything, because the orbit of the secondary will have decayed before energy can be transported to the surface</a:t>
            </a:r>
          </a:p>
          <a:p>
            <a:pPr marL="171450" indent="-171450">
              <a:buFontTx/>
              <a:buChar char="-"/>
            </a:pPr>
            <a:r>
              <a:rPr lang="en-US" sz="1200" dirty="0"/>
              <a:t>If the inspiral time-scale is greater than the convective time-scale, convection is able to move some energy to the surface, though the exact amount depends on other factors</a:t>
            </a:r>
          </a:p>
        </p:txBody>
      </p:sp>
      <p:sp>
        <p:nvSpPr>
          <p:cNvPr id="4" name="Slide Number Placeholder 3"/>
          <p:cNvSpPr>
            <a:spLocks noGrp="1"/>
          </p:cNvSpPr>
          <p:nvPr>
            <p:ph type="sldNum" sz="quarter" idx="5"/>
          </p:nvPr>
        </p:nvSpPr>
        <p:spPr/>
        <p:txBody>
          <a:bodyPr/>
          <a:lstStyle/>
          <a:p>
            <a:fld id="{38151768-BFCC-4F78-95C9-08D8E47B4329}" type="slidenum">
              <a:rPr lang="en-US" smtClean="0"/>
              <a:t>5</a:t>
            </a:fld>
            <a:endParaRPr lang="en-US"/>
          </a:p>
        </p:txBody>
      </p:sp>
    </p:spTree>
    <p:extLst>
      <p:ext uri="{BB962C8B-B14F-4D97-AF65-F5344CB8AC3E}">
        <p14:creationId xmlns:p14="http://schemas.microsoft.com/office/powerpoint/2010/main" val="235864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Script here</a:t>
            </a:r>
          </a:p>
          <a:p>
            <a:endParaRPr lang="en-US" dirty="0"/>
          </a:p>
        </p:txBody>
      </p:sp>
      <p:sp>
        <p:nvSpPr>
          <p:cNvPr id="4" name="Slide Number Placeholder 3"/>
          <p:cNvSpPr>
            <a:spLocks noGrp="1"/>
          </p:cNvSpPr>
          <p:nvPr>
            <p:ph type="sldNum" sz="quarter" idx="5"/>
          </p:nvPr>
        </p:nvSpPr>
        <p:spPr/>
        <p:txBody>
          <a:bodyPr/>
          <a:lstStyle/>
          <a:p>
            <a:fld id="{38151768-BFCC-4F78-95C9-08D8E47B4329}" type="slidenum">
              <a:rPr lang="en-US" smtClean="0"/>
              <a:t>6</a:t>
            </a:fld>
            <a:endParaRPr lang="en-US"/>
          </a:p>
        </p:txBody>
      </p:sp>
    </p:spTree>
    <p:extLst>
      <p:ext uri="{BB962C8B-B14F-4D97-AF65-F5344CB8AC3E}">
        <p14:creationId xmlns:p14="http://schemas.microsoft.com/office/powerpoint/2010/main" val="138783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This is a plot comparing the drag and maximum luminosities</a:t>
            </a:r>
          </a:p>
          <a:p>
            <a:pPr marL="171450" indent="-171450">
              <a:buFontTx/>
              <a:buChar char="-"/>
            </a:pPr>
            <a:r>
              <a:rPr lang="en-US" sz="1200" dirty="0"/>
              <a:t>On the x-axis is the radius; on the y-axis is the luminosity in ergs per second</a:t>
            </a:r>
          </a:p>
          <a:p>
            <a:pPr marL="171450" indent="-171450">
              <a:buFontTx/>
              <a:buChar char="-"/>
            </a:pPr>
            <a:r>
              <a:rPr lang="en-US" sz="1200" dirty="0"/>
              <a:t>If the maximum luminosity is greater than the drag luminosity, convection is able to remove all energy from the drag luminosity</a:t>
            </a:r>
          </a:p>
          <a:p>
            <a:pPr marL="171450" indent="-171450">
              <a:buFontTx/>
              <a:buChar char="-"/>
            </a:pPr>
            <a:r>
              <a:rPr lang="en-US" sz="1200" dirty="0"/>
              <a:t>If the drag luminosity is greater than the maximum luminosity, convection is able to remove some energy up to the maximum</a:t>
            </a:r>
          </a:p>
        </p:txBody>
      </p:sp>
      <p:sp>
        <p:nvSpPr>
          <p:cNvPr id="4" name="Slide Number Placeholder 3"/>
          <p:cNvSpPr>
            <a:spLocks noGrp="1"/>
          </p:cNvSpPr>
          <p:nvPr>
            <p:ph type="sldNum" sz="quarter" idx="5"/>
          </p:nvPr>
        </p:nvSpPr>
        <p:spPr/>
        <p:txBody>
          <a:bodyPr/>
          <a:lstStyle/>
          <a:p>
            <a:fld id="{38151768-BFCC-4F78-95C9-08D8E47B4329}" type="slidenum">
              <a:rPr lang="en-US" smtClean="0"/>
              <a:t>7</a:t>
            </a:fld>
            <a:endParaRPr lang="en-US"/>
          </a:p>
        </p:txBody>
      </p:sp>
    </p:spTree>
    <p:extLst>
      <p:ext uri="{BB962C8B-B14F-4D97-AF65-F5344CB8AC3E}">
        <p14:creationId xmlns:p14="http://schemas.microsoft.com/office/powerpoint/2010/main" val="249747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here</a:t>
            </a:r>
          </a:p>
        </p:txBody>
      </p:sp>
      <p:sp>
        <p:nvSpPr>
          <p:cNvPr id="4" name="Slide Number Placeholder 3"/>
          <p:cNvSpPr>
            <a:spLocks noGrp="1"/>
          </p:cNvSpPr>
          <p:nvPr>
            <p:ph type="sldNum" sz="quarter" idx="5"/>
          </p:nvPr>
        </p:nvSpPr>
        <p:spPr/>
        <p:txBody>
          <a:bodyPr/>
          <a:lstStyle/>
          <a:p>
            <a:fld id="{38151768-BFCC-4F78-95C9-08D8E47B4329}" type="slidenum">
              <a:rPr lang="en-US" smtClean="0"/>
              <a:t>8</a:t>
            </a:fld>
            <a:endParaRPr lang="en-US"/>
          </a:p>
        </p:txBody>
      </p:sp>
    </p:spTree>
    <p:extLst>
      <p:ext uri="{BB962C8B-B14F-4D97-AF65-F5344CB8AC3E}">
        <p14:creationId xmlns:p14="http://schemas.microsoft.com/office/powerpoint/2010/main" val="3970406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This is a plot comparing the binding and change in orbital energy</a:t>
            </a:r>
          </a:p>
          <a:p>
            <a:pPr marL="171450" indent="-171450">
              <a:buFontTx/>
              <a:buChar char="-"/>
            </a:pPr>
            <a:r>
              <a:rPr lang="en-US" sz="1200" dirty="0"/>
              <a:t>On the x-axis is the radius; on the y-axis is energy in ergs</a:t>
            </a:r>
          </a:p>
          <a:p>
            <a:pPr marL="171450" indent="-171450">
              <a:buFontTx/>
              <a:buChar char="-"/>
            </a:pPr>
            <a:r>
              <a:rPr lang="en-US" sz="1200" dirty="0"/>
              <a:t>If the binding energy is greater than the change in orbital energy at the shredding radius, the secondary will shred during inspiral before enough energy is transferred to unbind the envelope of the primary</a:t>
            </a:r>
          </a:p>
          <a:p>
            <a:pPr marL="171450" indent="-171450">
              <a:buFontTx/>
              <a:buChar char="-"/>
            </a:pPr>
            <a:r>
              <a:rPr lang="en-US" sz="1200" dirty="0"/>
              <a:t>If the change in orbital energy is greater than the binding energy at the shredding radius, enough energy is transferred to unbind the envelope</a:t>
            </a:r>
          </a:p>
        </p:txBody>
      </p:sp>
      <p:sp>
        <p:nvSpPr>
          <p:cNvPr id="4" name="Slide Number Placeholder 3"/>
          <p:cNvSpPr>
            <a:spLocks noGrp="1"/>
          </p:cNvSpPr>
          <p:nvPr>
            <p:ph type="sldNum" sz="quarter" idx="5"/>
          </p:nvPr>
        </p:nvSpPr>
        <p:spPr/>
        <p:txBody>
          <a:bodyPr/>
          <a:lstStyle/>
          <a:p>
            <a:fld id="{38151768-BFCC-4F78-95C9-08D8E47B4329}" type="slidenum">
              <a:rPr lang="en-US" smtClean="0"/>
              <a:t>10</a:t>
            </a:fld>
            <a:endParaRPr lang="en-US"/>
          </a:p>
        </p:txBody>
      </p:sp>
    </p:spTree>
    <p:extLst>
      <p:ext uri="{BB962C8B-B14F-4D97-AF65-F5344CB8AC3E}">
        <p14:creationId xmlns:p14="http://schemas.microsoft.com/office/powerpoint/2010/main" val="56872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that on the last slide, the ejection efficiencies for 50M and 25M were a little weird – wanted to touch on why that is</a:t>
            </a:r>
          </a:p>
          <a:p>
            <a:pPr marL="171450" indent="-171450">
              <a:buFontTx/>
              <a:buChar char="-"/>
            </a:pPr>
            <a:r>
              <a:rPr lang="en-US" dirty="0"/>
              <a:t>For both of these, for lower masses, the secondary reaches the shredding radius very quickly after it enters the convective zone, so efficiency is low</a:t>
            </a:r>
          </a:p>
        </p:txBody>
      </p:sp>
      <p:sp>
        <p:nvSpPr>
          <p:cNvPr id="4" name="Slide Number Placeholder 3"/>
          <p:cNvSpPr>
            <a:spLocks noGrp="1"/>
          </p:cNvSpPr>
          <p:nvPr>
            <p:ph type="sldNum" sz="quarter" idx="5"/>
          </p:nvPr>
        </p:nvSpPr>
        <p:spPr/>
        <p:txBody>
          <a:bodyPr/>
          <a:lstStyle/>
          <a:p>
            <a:fld id="{38151768-BFCC-4F78-95C9-08D8E47B4329}" type="slidenum">
              <a:rPr lang="en-US" smtClean="0"/>
              <a:t>13</a:t>
            </a:fld>
            <a:endParaRPr lang="en-US"/>
          </a:p>
        </p:txBody>
      </p:sp>
    </p:spTree>
    <p:extLst>
      <p:ext uri="{BB962C8B-B14F-4D97-AF65-F5344CB8AC3E}">
        <p14:creationId xmlns:p14="http://schemas.microsoft.com/office/powerpoint/2010/main" val="246083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EF3611-DC31-4723-8033-13F23C09CD9F}"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51469-8520-448E-A028-2BBE18F284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36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F3611-DC31-4723-8033-13F23C09CD9F}"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11790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F3611-DC31-4723-8033-13F23C09CD9F}"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169506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F3611-DC31-4723-8033-13F23C09CD9F}"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278483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F3611-DC31-4723-8033-13F23C09CD9F}" type="datetimeFigureOut">
              <a:rPr lang="en-US" smtClean="0"/>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51469-8520-448E-A028-2BBE18F284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5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F3611-DC31-4723-8033-13F23C09CD9F}"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254503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F3611-DC31-4723-8033-13F23C09CD9F}" type="datetimeFigureOut">
              <a:rPr lang="en-US" smtClean="0"/>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35019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EF3611-DC31-4723-8033-13F23C09CD9F}" type="datetimeFigureOut">
              <a:rPr lang="en-US" smtClean="0"/>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332048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EF3611-DC31-4723-8033-13F23C09CD9F}" type="datetimeFigureOut">
              <a:rPr lang="en-US" smtClean="0"/>
              <a:t>7/31/2019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374806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EF3611-DC31-4723-8033-13F23C09CD9F}" type="datetimeFigureOut">
              <a:rPr lang="en-US" smtClean="0"/>
              <a:t>7/31/2019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A51469-8520-448E-A028-2BBE18F28461}" type="slidenum">
              <a:rPr lang="en-US" smtClean="0"/>
              <a:t>‹#›</a:t>
            </a:fld>
            <a:endParaRPr lang="en-US"/>
          </a:p>
        </p:txBody>
      </p:sp>
    </p:spTree>
    <p:extLst>
      <p:ext uri="{BB962C8B-B14F-4D97-AF65-F5344CB8AC3E}">
        <p14:creationId xmlns:p14="http://schemas.microsoft.com/office/powerpoint/2010/main" val="163197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F3611-DC31-4723-8033-13F23C09CD9F}" type="datetimeFigureOut">
              <a:rPr lang="en-US" smtClean="0"/>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51469-8520-448E-A028-2BBE18F28461}" type="slidenum">
              <a:rPr lang="en-US" smtClean="0"/>
              <a:t>‹#›</a:t>
            </a:fld>
            <a:endParaRPr lang="en-US"/>
          </a:p>
        </p:txBody>
      </p:sp>
    </p:spTree>
    <p:extLst>
      <p:ext uri="{BB962C8B-B14F-4D97-AF65-F5344CB8AC3E}">
        <p14:creationId xmlns:p14="http://schemas.microsoft.com/office/powerpoint/2010/main" val="32151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EF3611-DC31-4723-8033-13F23C09CD9F}" type="datetimeFigureOut">
              <a:rPr lang="en-US" smtClean="0"/>
              <a:t>7/31/2019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A51469-8520-448E-A028-2BBE18F284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725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DE9A-BFA3-4788-97F9-0BC49F340C95}"/>
              </a:ext>
            </a:extLst>
          </p:cNvPr>
          <p:cNvSpPr>
            <a:spLocks noGrp="1"/>
          </p:cNvSpPr>
          <p:nvPr>
            <p:ph type="ctrTitle"/>
          </p:nvPr>
        </p:nvSpPr>
        <p:spPr/>
        <p:txBody>
          <a:bodyPr>
            <a:normAutofit/>
          </a:bodyPr>
          <a:lstStyle/>
          <a:p>
            <a:r>
              <a:rPr lang="en-US" sz="5400" dirty="0">
                <a:solidFill>
                  <a:schemeClr val="tx2"/>
                </a:solidFill>
              </a:rPr>
              <a:t>THE ROLE OF CONVECTION IN COMMON ENVELOPE INTERACTIONS FOR MASSIVE STARS</a:t>
            </a:r>
          </a:p>
        </p:txBody>
      </p:sp>
      <p:sp>
        <p:nvSpPr>
          <p:cNvPr id="3" name="Subtitle 2">
            <a:extLst>
              <a:ext uri="{FF2B5EF4-FFF2-40B4-BE49-F238E27FC236}">
                <a16:creationId xmlns:a16="http://schemas.microsoft.com/office/drawing/2014/main" id="{FD218526-CFF5-4905-8752-8D8AFA849BAA}"/>
              </a:ext>
            </a:extLst>
          </p:cNvPr>
          <p:cNvSpPr>
            <a:spLocks noGrp="1"/>
          </p:cNvSpPr>
          <p:nvPr>
            <p:ph type="subTitle" idx="1"/>
          </p:nvPr>
        </p:nvSpPr>
        <p:spPr/>
        <p:txBody>
          <a:bodyPr/>
          <a:lstStyle/>
          <a:p>
            <a:r>
              <a:rPr lang="en-US" cap="none" spc="0" dirty="0">
                <a:solidFill>
                  <a:schemeClr val="accent2"/>
                </a:solidFill>
              </a:rPr>
              <a:t>Em Flynn</a:t>
            </a:r>
          </a:p>
          <a:p>
            <a:r>
              <a:rPr lang="en-US" cap="none" spc="0" dirty="0">
                <a:solidFill>
                  <a:schemeClr val="accent2"/>
                </a:solidFill>
              </a:rPr>
              <a:t>Mentors: Emily Wilson &amp; Dr. Jason Nordhaus</a:t>
            </a:r>
          </a:p>
        </p:txBody>
      </p:sp>
      <p:pic>
        <p:nvPicPr>
          <p:cNvPr id="7" name="Picture 6" descr="A close up of a logo&#10;&#10;Description automatically generated">
            <a:extLst>
              <a:ext uri="{FF2B5EF4-FFF2-40B4-BE49-F238E27FC236}">
                <a16:creationId xmlns:a16="http://schemas.microsoft.com/office/drawing/2014/main" id="{21AD2D0B-AFB3-402C-8CBA-3C5D4837F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8" y="107421"/>
            <a:ext cx="5209288" cy="921834"/>
          </a:xfrm>
          <a:prstGeom prst="rect">
            <a:avLst/>
          </a:prstGeom>
        </p:spPr>
      </p:pic>
      <p:pic>
        <p:nvPicPr>
          <p:cNvPr id="9" name="Picture 8" descr="A close up of a logo&#10;&#10;Description automatically generated">
            <a:extLst>
              <a:ext uri="{FF2B5EF4-FFF2-40B4-BE49-F238E27FC236}">
                <a16:creationId xmlns:a16="http://schemas.microsoft.com/office/drawing/2014/main" id="{F3DAF323-A385-4E74-9AAD-49BDE8D7FC5D}"/>
              </a:ext>
            </a:extLst>
          </p:cNvPr>
          <p:cNvPicPr>
            <a:picLocks noChangeAspect="1"/>
          </p:cNvPicPr>
          <p:nvPr/>
        </p:nvPicPr>
        <p:blipFill rotWithShape="1">
          <a:blip r:embed="rId3">
            <a:extLst>
              <a:ext uri="{28A0092B-C50C-407E-A947-70E740481C1C}">
                <a14:useLocalDpi xmlns:a14="http://schemas.microsoft.com/office/drawing/2010/main" val="0"/>
              </a:ext>
            </a:extLst>
          </a:blip>
          <a:srcRect l="12368" t="21445" r="13069" b="19654"/>
          <a:stretch/>
        </p:blipFill>
        <p:spPr>
          <a:xfrm>
            <a:off x="8446477" y="0"/>
            <a:ext cx="3745523" cy="1143000"/>
          </a:xfrm>
          <a:prstGeom prst="rect">
            <a:avLst/>
          </a:prstGeom>
        </p:spPr>
      </p:pic>
    </p:spTree>
    <p:extLst>
      <p:ext uri="{BB962C8B-B14F-4D97-AF65-F5344CB8AC3E}">
        <p14:creationId xmlns:p14="http://schemas.microsoft.com/office/powerpoint/2010/main" val="29984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7E7036-21DD-40CA-B49A-8250A491F0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779" y="229446"/>
            <a:ext cx="3965687" cy="2653583"/>
          </a:xfrm>
          <a:prstGeom prst="rect">
            <a:avLst/>
          </a:prstGeom>
        </p:spPr>
      </p:pic>
      <p:pic>
        <p:nvPicPr>
          <p:cNvPr id="16" name="Picture 15">
            <a:extLst>
              <a:ext uri="{FF2B5EF4-FFF2-40B4-BE49-F238E27FC236}">
                <a16:creationId xmlns:a16="http://schemas.microsoft.com/office/drawing/2014/main" id="{13C75BAA-57BC-4CD2-9AF0-93BB139E89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05811" y="247030"/>
            <a:ext cx="3980376" cy="2653583"/>
          </a:xfrm>
          <a:prstGeom prst="rect">
            <a:avLst/>
          </a:prstGeom>
        </p:spPr>
      </p:pic>
      <p:pic>
        <p:nvPicPr>
          <p:cNvPr id="17" name="Picture 16">
            <a:extLst>
              <a:ext uri="{FF2B5EF4-FFF2-40B4-BE49-F238E27FC236}">
                <a16:creationId xmlns:a16="http://schemas.microsoft.com/office/drawing/2014/main" id="{E4742D62-C980-44B9-B4CD-92B9DCED5D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086186" y="247030"/>
            <a:ext cx="3980376" cy="2653583"/>
          </a:xfrm>
          <a:prstGeom prst="rect">
            <a:avLst/>
          </a:prstGeom>
        </p:spPr>
      </p:pic>
      <p:pic>
        <p:nvPicPr>
          <p:cNvPr id="18" name="Picture 17">
            <a:extLst>
              <a:ext uri="{FF2B5EF4-FFF2-40B4-BE49-F238E27FC236}">
                <a16:creationId xmlns:a16="http://schemas.microsoft.com/office/drawing/2014/main" id="{4AF339D2-EAD6-47C9-A8A7-AD5E82EEBD9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5434" y="3013677"/>
            <a:ext cx="3980375" cy="2653583"/>
          </a:xfrm>
          <a:prstGeom prst="rect">
            <a:avLst/>
          </a:prstGeom>
        </p:spPr>
      </p:pic>
      <p:pic>
        <p:nvPicPr>
          <p:cNvPr id="19" name="Picture 18">
            <a:extLst>
              <a:ext uri="{FF2B5EF4-FFF2-40B4-BE49-F238E27FC236}">
                <a16:creationId xmlns:a16="http://schemas.microsoft.com/office/drawing/2014/main" id="{525E5301-4C33-4450-B56F-DBBB3D23395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05810" y="2978509"/>
            <a:ext cx="3980374" cy="2653583"/>
          </a:xfrm>
          <a:prstGeom prst="rect">
            <a:avLst/>
          </a:prstGeom>
        </p:spPr>
      </p:pic>
      <p:pic>
        <p:nvPicPr>
          <p:cNvPr id="20" name="Picture 19">
            <a:extLst>
              <a:ext uri="{FF2B5EF4-FFF2-40B4-BE49-F238E27FC236}">
                <a16:creationId xmlns:a16="http://schemas.microsoft.com/office/drawing/2014/main" id="{2CF02172-FDD4-4B6E-BABD-29C9C4182B2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086184" y="2960923"/>
            <a:ext cx="3980376" cy="2653583"/>
          </a:xfrm>
          <a:prstGeom prst="rect">
            <a:avLst/>
          </a:prstGeom>
        </p:spPr>
      </p:pic>
    </p:spTree>
    <p:extLst>
      <p:ext uri="{BB962C8B-B14F-4D97-AF65-F5344CB8AC3E}">
        <p14:creationId xmlns:p14="http://schemas.microsoft.com/office/powerpoint/2010/main" val="65543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824-7AFE-43A7-AFB4-DC0FA7092CF0}"/>
              </a:ext>
            </a:extLst>
          </p:cNvPr>
          <p:cNvSpPr>
            <a:spLocks noGrp="1"/>
          </p:cNvSpPr>
          <p:nvPr>
            <p:ph type="title"/>
          </p:nvPr>
        </p:nvSpPr>
        <p:spPr/>
        <p:txBody>
          <a:bodyPr/>
          <a:lstStyle/>
          <a:p>
            <a:r>
              <a:rPr lang="en-US" dirty="0"/>
              <a:t>Ejection Efficiency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E80F4A-B695-4212-8A3A-DCC9124DB49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𝛼</m:t>
                              </m:r>
                            </m:e>
                          </m:acc>
                        </m:e>
                        <m:sub>
                          <m:r>
                            <a:rPr lang="en-US" i="1">
                              <a:latin typeface="Cambria Math" panose="02040503050406030204" pitchFamily="18" charset="0"/>
                            </a:rPr>
                            <m:t>𝑒𝑓𝑓</m:t>
                          </m:r>
                        </m:sub>
                      </m:sSub>
                      <m:r>
                        <a:rPr lang="en-US" i="1">
                          <a:latin typeface="Cambria Math" panose="02040503050406030204" pitchFamily="18" charset="0"/>
                        </a:rPr>
                        <m:t>=</m:t>
                      </m:r>
                      <m:f>
                        <m:fPr>
                          <m:ctrlPr>
                            <a:rPr lang="en-US" i="1">
                              <a:latin typeface="Cambria Math" panose="02040503050406030204" pitchFamily="18" charset="0"/>
                            </a:rPr>
                          </m:ctrlPr>
                        </m:fPr>
                        <m:num>
                          <m:nary>
                            <m:naryPr>
                              <m:limLoc m:val="subSup"/>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sub>
                            <m: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𝑒𝑓𝑓</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r>
                                <m:rPr>
                                  <m:sty m:val="p"/>
                                </m:rPr>
                                <a:rPr lang="en-US">
                                  <a:latin typeface="Cambria Math" panose="02040503050406030204" pitchFamily="18" charset="0"/>
                                </a:rPr>
                                <m:t>d</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𝑜𝑟𝑏</m:t>
                                  </m:r>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e>
                          </m:nary>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𝑜𝑟𝑏</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𝑜𝑟𝑏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m:t>
                          </m:r>
                        </m:den>
                      </m:f>
                    </m:oMath>
                  </m:oMathPara>
                </a14:m>
                <a:endParaRPr lang="en-US" sz="220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𝑒𝑓𝑓</m:t>
                        </m:r>
                      </m:sub>
                    </m:sSub>
                  </m:oMath>
                </a14:m>
                <a:r>
                  <a:rPr lang="en-US" dirty="0"/>
                  <a:t> is set as either 0 (in the convective region) or 1 (all other places)</a:t>
                </a:r>
                <a:endParaRPr lang="en-US" sz="2600" dirty="0"/>
              </a:p>
              <a:p>
                <a:r>
                  <a:rPr lang="en-US" dirty="0"/>
                  <a:t>Multiply that by the change in orbital energy</a:t>
                </a:r>
                <a:endParaRPr lang="en-US" sz="2600" dirty="0"/>
              </a:p>
              <a:p>
                <a:r>
                  <a:rPr lang="en-US" dirty="0"/>
                  <a:t>Integrate from the initial position (surface) to the final position of the secondary</a:t>
                </a:r>
              </a:p>
              <a:p>
                <a:pPr lvl="1"/>
                <a:r>
                  <a:rPr lang="en-US" dirty="0"/>
                  <a:t>Either the shredding radius or where the change in orbital energy = the binding energy, whichever is bigger</a:t>
                </a:r>
                <a:endParaRPr lang="en-US" sz="2200" dirty="0"/>
              </a:p>
              <a:p>
                <a:r>
                  <a:rPr lang="en-US" dirty="0"/>
                  <a:t>Divide by the change in energy between those two locations</a:t>
                </a:r>
                <a:endParaRPr lang="en-US" sz="2600" dirty="0"/>
              </a:p>
            </p:txBody>
          </p:sp>
        </mc:Choice>
        <mc:Fallback xmlns="">
          <p:sp>
            <p:nvSpPr>
              <p:cNvPr id="3" name="Content Placeholder 2">
                <a:extLst>
                  <a:ext uri="{FF2B5EF4-FFF2-40B4-BE49-F238E27FC236}">
                    <a16:creationId xmlns:a16="http://schemas.microsoft.com/office/drawing/2014/main" id="{5BE80F4A-B695-4212-8A3A-DCC9124DB494}"/>
                  </a:ext>
                </a:extLst>
              </p:cNvPr>
              <p:cNvSpPr>
                <a:spLocks noGrp="1" noRot="1" noChangeAspect="1" noMove="1" noResize="1" noEditPoints="1" noAdjustHandles="1" noChangeArrowheads="1" noChangeShapeType="1" noTextEdit="1"/>
              </p:cNvSpPr>
              <p:nvPr>
                <p:ph idx="1"/>
              </p:nvPr>
            </p:nvSpPr>
            <p:spPr>
              <a:blipFill>
                <a:blip r:embed="rId2"/>
                <a:stretch>
                  <a:fillRect l="-606"/>
                </a:stretch>
              </a:blipFill>
            </p:spPr>
            <p:txBody>
              <a:bodyPr/>
              <a:lstStyle/>
              <a:p>
                <a:r>
                  <a:rPr lang="en-US">
                    <a:noFill/>
                  </a:rPr>
                  <a:t> </a:t>
                </a:r>
              </a:p>
            </p:txBody>
          </p:sp>
        </mc:Fallback>
      </mc:AlternateContent>
    </p:spTree>
    <p:extLst>
      <p:ext uri="{BB962C8B-B14F-4D97-AF65-F5344CB8AC3E}">
        <p14:creationId xmlns:p14="http://schemas.microsoft.com/office/powerpoint/2010/main" val="336012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posing for the camera&#10;&#10;Description automatically generated">
            <a:extLst>
              <a:ext uri="{FF2B5EF4-FFF2-40B4-BE49-F238E27FC236}">
                <a16:creationId xmlns:a16="http://schemas.microsoft.com/office/drawing/2014/main" id="{DFF3EBAE-E857-4B40-A2AD-9E7D3E768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3" y="1130550"/>
            <a:ext cx="11678394" cy="3582122"/>
          </a:xfrm>
          <a:prstGeom prst="rect">
            <a:avLst/>
          </a:prstGeom>
        </p:spPr>
      </p:pic>
    </p:spTree>
    <p:extLst>
      <p:ext uri="{BB962C8B-B14F-4D97-AF65-F5344CB8AC3E}">
        <p14:creationId xmlns:p14="http://schemas.microsoft.com/office/powerpoint/2010/main" val="423679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7E7036-21DD-40CA-B49A-8250A491F0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5436" y="229446"/>
            <a:ext cx="3980375" cy="2653583"/>
          </a:xfrm>
          <a:prstGeom prst="rect">
            <a:avLst/>
          </a:prstGeom>
        </p:spPr>
      </p:pic>
      <p:pic>
        <p:nvPicPr>
          <p:cNvPr id="16" name="Picture 15">
            <a:extLst>
              <a:ext uri="{FF2B5EF4-FFF2-40B4-BE49-F238E27FC236}">
                <a16:creationId xmlns:a16="http://schemas.microsoft.com/office/drawing/2014/main" id="{13C75BAA-57BC-4CD2-9AF0-93BB139E89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05811" y="247030"/>
            <a:ext cx="3980377" cy="2653584"/>
          </a:xfrm>
          <a:prstGeom prst="rect">
            <a:avLst/>
          </a:prstGeom>
        </p:spPr>
      </p:pic>
      <p:pic>
        <p:nvPicPr>
          <p:cNvPr id="17" name="Picture 16">
            <a:extLst>
              <a:ext uri="{FF2B5EF4-FFF2-40B4-BE49-F238E27FC236}">
                <a16:creationId xmlns:a16="http://schemas.microsoft.com/office/drawing/2014/main" id="{E4742D62-C980-44B9-B4CD-92B9DCED5D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086186" y="247030"/>
            <a:ext cx="3980377" cy="2653584"/>
          </a:xfrm>
          <a:prstGeom prst="rect">
            <a:avLst/>
          </a:prstGeom>
        </p:spPr>
      </p:pic>
      <p:pic>
        <p:nvPicPr>
          <p:cNvPr id="18" name="Picture 17">
            <a:extLst>
              <a:ext uri="{FF2B5EF4-FFF2-40B4-BE49-F238E27FC236}">
                <a16:creationId xmlns:a16="http://schemas.microsoft.com/office/drawing/2014/main" id="{4AF339D2-EAD6-47C9-A8A7-AD5E82EEBD9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5434" y="2948354"/>
            <a:ext cx="3980375" cy="2713891"/>
          </a:xfrm>
          <a:prstGeom prst="rect">
            <a:avLst/>
          </a:prstGeom>
        </p:spPr>
      </p:pic>
      <p:pic>
        <p:nvPicPr>
          <p:cNvPr id="19" name="Picture 18">
            <a:extLst>
              <a:ext uri="{FF2B5EF4-FFF2-40B4-BE49-F238E27FC236}">
                <a16:creationId xmlns:a16="http://schemas.microsoft.com/office/drawing/2014/main" id="{525E5301-4C33-4450-B56F-DBBB3D23395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05809" y="2948354"/>
            <a:ext cx="3980376" cy="2713893"/>
          </a:xfrm>
          <a:prstGeom prst="rect">
            <a:avLst/>
          </a:prstGeom>
        </p:spPr>
      </p:pic>
      <p:pic>
        <p:nvPicPr>
          <p:cNvPr id="20" name="Picture 19">
            <a:extLst>
              <a:ext uri="{FF2B5EF4-FFF2-40B4-BE49-F238E27FC236}">
                <a16:creationId xmlns:a16="http://schemas.microsoft.com/office/drawing/2014/main" id="{2CF02172-FDD4-4B6E-BABD-29C9C4182B2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086184" y="2960923"/>
            <a:ext cx="3980377" cy="2653584"/>
          </a:xfrm>
          <a:prstGeom prst="rect">
            <a:avLst/>
          </a:prstGeom>
        </p:spPr>
      </p:pic>
    </p:spTree>
    <p:extLst>
      <p:ext uri="{BB962C8B-B14F-4D97-AF65-F5344CB8AC3E}">
        <p14:creationId xmlns:p14="http://schemas.microsoft.com/office/powerpoint/2010/main" val="83829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3F62-C814-433A-BAC2-28A7A4F6C1F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CDAF867-36B9-43F9-94E5-2A721243AF67}"/>
              </a:ext>
            </a:extLst>
          </p:cNvPr>
          <p:cNvSpPr>
            <a:spLocks noGrp="1"/>
          </p:cNvSpPr>
          <p:nvPr>
            <p:ph idx="1"/>
          </p:nvPr>
        </p:nvSpPr>
        <p:spPr/>
        <p:txBody>
          <a:bodyPr/>
          <a:lstStyle/>
          <a:p>
            <a:r>
              <a:rPr lang="en-US" dirty="0"/>
              <a:t>Expand to 60Msun – 100Msun stars</a:t>
            </a:r>
          </a:p>
          <a:p>
            <a:r>
              <a:rPr lang="en-US" dirty="0"/>
              <a:t>Applications: gravitational waves</a:t>
            </a:r>
          </a:p>
          <a:p>
            <a:pPr lvl="1"/>
            <a:r>
              <a:rPr lang="en-US" dirty="0"/>
              <a:t>Massive stars become black holes, neutron stars</a:t>
            </a:r>
          </a:p>
          <a:p>
            <a:pPr lvl="1"/>
            <a:r>
              <a:rPr lang="en-US" dirty="0"/>
              <a:t>Black holes/neutron stars close together cause gravitational waves</a:t>
            </a:r>
          </a:p>
          <a:p>
            <a:pPr lvl="1"/>
            <a:r>
              <a:rPr lang="en-US" dirty="0"/>
              <a:t>Binary systems cause black holes/neutron stars to be close</a:t>
            </a:r>
          </a:p>
          <a:p>
            <a:pPr lvl="1"/>
            <a:r>
              <a:rPr lang="en-US" dirty="0"/>
              <a:t>Lower efficiency means closer</a:t>
            </a:r>
          </a:p>
        </p:txBody>
      </p:sp>
    </p:spTree>
    <p:extLst>
      <p:ext uri="{BB962C8B-B14F-4D97-AF65-F5344CB8AC3E}">
        <p14:creationId xmlns:p14="http://schemas.microsoft.com/office/powerpoint/2010/main" val="59887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9F2B-4960-4DB0-A5DE-AB2FEFE4E441}"/>
              </a:ext>
            </a:extLst>
          </p:cNvPr>
          <p:cNvSpPr>
            <a:spLocks noGrp="1"/>
          </p:cNvSpPr>
          <p:nvPr>
            <p:ph type="title"/>
          </p:nvPr>
        </p:nvSpPr>
        <p:spPr/>
        <p:txBody>
          <a:bodyPr/>
          <a:lstStyle/>
          <a:p>
            <a:r>
              <a:rPr lang="en-US" dirty="0"/>
              <a:t>References &amp; Acknowledgements</a:t>
            </a:r>
          </a:p>
        </p:txBody>
      </p:sp>
      <p:sp>
        <p:nvSpPr>
          <p:cNvPr id="3" name="Content Placeholder 2">
            <a:extLst>
              <a:ext uri="{FF2B5EF4-FFF2-40B4-BE49-F238E27FC236}">
                <a16:creationId xmlns:a16="http://schemas.microsoft.com/office/drawing/2014/main" id="{0F146EAA-251F-49C5-9D92-05F629FAD7B5}"/>
              </a:ext>
            </a:extLst>
          </p:cNvPr>
          <p:cNvSpPr>
            <a:spLocks noGrp="1"/>
          </p:cNvSpPr>
          <p:nvPr>
            <p:ph idx="1"/>
          </p:nvPr>
        </p:nvSpPr>
        <p:spPr/>
        <p:txBody>
          <a:bodyPr/>
          <a:lstStyle/>
          <a:p>
            <a:r>
              <a:rPr lang="en-US" dirty="0"/>
              <a:t>Irrgang, A. (n.d.). Animations: Runaway Stars [GIF Image]. Retrieved July 29, 2019, from https://www.sternwarte.uni-erlangen.de/~irrgang/animations/runaways/index.html. </a:t>
            </a:r>
          </a:p>
          <a:p>
            <a:r>
              <a:rPr lang="en-US" dirty="0"/>
              <a:t>Wilson, E. &amp; Nordhaus, J. (2019). The role of convection in determining the ejection efficiency of common envelope interactions. </a:t>
            </a:r>
            <a:r>
              <a:rPr lang="en-US" i="1" dirty="0"/>
              <a:t>Monthly Notices of the Royal Astronomical Society, 485</a:t>
            </a:r>
            <a:r>
              <a:rPr lang="en-US" dirty="0"/>
              <a:t>(4), 4492-4501. https://doi.org/10.1093/mnras/stz601</a:t>
            </a:r>
          </a:p>
          <a:p>
            <a:endParaRPr lang="en-US" dirty="0"/>
          </a:p>
          <a:p>
            <a:r>
              <a:rPr lang="en-US" dirty="0"/>
              <a:t>Thanks to Dr. Bonnie Jacob and all of the mentors for the NTID REU.</a:t>
            </a:r>
          </a:p>
          <a:p>
            <a:r>
              <a:rPr lang="en-US" dirty="0"/>
              <a:t>This material is based upon work supported by the National Science Foundation under Grant No.1659299, the National Aeronautics and Space Administration under Grant Nos. HST AR-15044 and HST AR-14563, and the National Technical Institute for the Deaf under Grant No. SPDI-15992.</a:t>
            </a:r>
          </a:p>
        </p:txBody>
      </p:sp>
    </p:spTree>
    <p:extLst>
      <p:ext uri="{BB962C8B-B14F-4D97-AF65-F5344CB8AC3E}">
        <p14:creationId xmlns:p14="http://schemas.microsoft.com/office/powerpoint/2010/main" val="258290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FB6F-F042-48A2-93E8-270ABA1BC01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F62BEE-8924-47FE-B9BF-138637F75F6B}"/>
              </a:ext>
            </a:extLst>
          </p:cNvPr>
          <p:cNvSpPr>
            <a:spLocks noGrp="1"/>
          </p:cNvSpPr>
          <p:nvPr>
            <p:ph idx="1"/>
          </p:nvPr>
        </p:nvSpPr>
        <p:spPr>
          <a:xfrm>
            <a:off x="838200" y="1825625"/>
            <a:ext cx="7305675" cy="4351338"/>
          </a:xfrm>
        </p:spPr>
        <p:txBody>
          <a:bodyPr>
            <a:normAutofit/>
          </a:bodyPr>
          <a:lstStyle/>
          <a:p>
            <a:r>
              <a:rPr lang="en-US" dirty="0"/>
              <a:t>Common envelopes</a:t>
            </a:r>
            <a:endParaRPr lang="en-US" sz="2600" dirty="0"/>
          </a:p>
          <a:p>
            <a:pPr lvl="1"/>
            <a:r>
              <a:rPr lang="en-US" dirty="0"/>
              <a:t>Binary systems</a:t>
            </a:r>
          </a:p>
          <a:p>
            <a:pPr lvl="1"/>
            <a:r>
              <a:rPr lang="en-US" dirty="0"/>
              <a:t>Secondary star enters primary</a:t>
            </a:r>
          </a:p>
          <a:p>
            <a:r>
              <a:rPr lang="en-US" dirty="0"/>
              <a:t>Convection: energy transfer from molecule movement</a:t>
            </a:r>
          </a:p>
          <a:p>
            <a:r>
              <a:rPr lang="en-US" dirty="0"/>
              <a:t>Ejection efficiency</a:t>
            </a:r>
            <a:endParaRPr lang="en-US" sz="2600" dirty="0"/>
          </a:p>
          <a:p>
            <a:pPr lvl="1"/>
            <a:r>
              <a:rPr lang="en-US" dirty="0"/>
              <a:t>Orbital energy: energy released as the secondary travels through the primary</a:t>
            </a:r>
            <a:endParaRPr lang="en-US" sz="2200" dirty="0"/>
          </a:p>
          <a:p>
            <a:pPr lvl="1"/>
            <a:r>
              <a:rPr lang="en-US" dirty="0"/>
              <a:t>Percentage of orbital energy available to unbind the common envelope</a:t>
            </a:r>
            <a:endParaRPr lang="en-US" sz="2200" dirty="0"/>
          </a:p>
          <a:p>
            <a:pPr lvl="1"/>
            <a:r>
              <a:rPr lang="en-US" dirty="0"/>
              <a:t>Set constant based on observations of common envelope systems</a:t>
            </a:r>
          </a:p>
          <a:p>
            <a:r>
              <a:rPr lang="en-US" dirty="0"/>
              <a:t>Massive stars: at least 8 times the mass of the Sun</a:t>
            </a:r>
            <a:endParaRPr lang="en-US" sz="2600" dirty="0"/>
          </a:p>
        </p:txBody>
      </p:sp>
      <p:pic>
        <p:nvPicPr>
          <p:cNvPr id="4" name="Picture 3">
            <a:extLst>
              <a:ext uri="{FF2B5EF4-FFF2-40B4-BE49-F238E27FC236}">
                <a16:creationId xmlns:a16="http://schemas.microsoft.com/office/drawing/2014/main" id="{EFFC5D66-1A04-45D1-87C2-9AB4D607E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100465"/>
            <a:ext cx="3048000" cy="2286000"/>
          </a:xfrm>
          <a:prstGeom prst="rect">
            <a:avLst/>
          </a:prstGeom>
        </p:spPr>
      </p:pic>
      <p:sp>
        <p:nvSpPr>
          <p:cNvPr id="5" name="Rectangle 4">
            <a:extLst>
              <a:ext uri="{FF2B5EF4-FFF2-40B4-BE49-F238E27FC236}">
                <a16:creationId xmlns:a16="http://schemas.microsoft.com/office/drawing/2014/main" id="{7C789B66-4E03-4F06-8076-76FB45D57F35}"/>
              </a:ext>
            </a:extLst>
          </p:cNvPr>
          <p:cNvSpPr/>
          <p:nvPr/>
        </p:nvSpPr>
        <p:spPr>
          <a:xfrm>
            <a:off x="8648700" y="4483300"/>
            <a:ext cx="3048000" cy="738664"/>
          </a:xfrm>
          <a:prstGeom prst="rect">
            <a:avLst/>
          </a:prstGeom>
        </p:spPr>
        <p:txBody>
          <a:bodyPr wrap="square">
            <a:spAutoFit/>
          </a:bodyPr>
          <a:lstStyle/>
          <a:p>
            <a:r>
              <a:rPr lang="en-US" sz="1400" dirty="0"/>
              <a:t>Source: https://www.sternwarte.uni-erlangen.de/~irrgang/animations/runaways/index.html</a:t>
            </a:r>
          </a:p>
        </p:txBody>
      </p:sp>
    </p:spTree>
    <p:extLst>
      <p:ext uri="{BB962C8B-B14F-4D97-AF65-F5344CB8AC3E}">
        <p14:creationId xmlns:p14="http://schemas.microsoft.com/office/powerpoint/2010/main" val="290675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96C9-A81F-40A4-AF74-B681E64751FC}"/>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06BC3F5-AF8C-458C-83FC-258B2C0C6CF6}"/>
              </a:ext>
            </a:extLst>
          </p:cNvPr>
          <p:cNvSpPr>
            <a:spLocks noGrp="1"/>
          </p:cNvSpPr>
          <p:nvPr>
            <p:ph idx="1"/>
          </p:nvPr>
        </p:nvSpPr>
        <p:spPr/>
        <p:txBody>
          <a:bodyPr/>
          <a:lstStyle/>
          <a:p>
            <a:r>
              <a:rPr lang="en-US" dirty="0"/>
              <a:t>Modules for Experiments in Stellar Astrophysics (MESA)</a:t>
            </a:r>
            <a:endParaRPr lang="en-US" sz="2600" dirty="0"/>
          </a:p>
          <a:p>
            <a:pPr lvl="1"/>
            <a:r>
              <a:rPr lang="en-US" dirty="0"/>
              <a:t>Interior can be found using complicated physics</a:t>
            </a:r>
            <a:endParaRPr lang="en-US" sz="2200" dirty="0"/>
          </a:p>
          <a:p>
            <a:r>
              <a:rPr lang="en-US" dirty="0"/>
              <a:t>Found convection zones</a:t>
            </a:r>
            <a:endParaRPr lang="en-US" sz="2600" dirty="0"/>
          </a:p>
          <a:p>
            <a:pPr lvl="1"/>
            <a:r>
              <a:rPr lang="en-US" dirty="0"/>
              <a:t>Area of common envelope where energy is transported to the surface through molecule movement</a:t>
            </a:r>
            <a:endParaRPr lang="en-US" sz="2200" dirty="0"/>
          </a:p>
          <a:p>
            <a:r>
              <a:rPr lang="en-US" dirty="0"/>
              <a:t>Used the location and size of the convection zones to estimate the ejection efficiency</a:t>
            </a:r>
            <a:endParaRPr lang="en-US" sz="2600" dirty="0"/>
          </a:p>
          <a:p>
            <a:r>
              <a:rPr lang="en-US" dirty="0"/>
              <a:t>Python, </a:t>
            </a:r>
            <a:r>
              <a:rPr lang="en-US" dirty="0" err="1"/>
              <a:t>Jupyter</a:t>
            </a:r>
            <a:r>
              <a:rPr lang="en-US" dirty="0"/>
              <a:t> Notebook for numerical analysis and plots</a:t>
            </a:r>
            <a:endParaRPr lang="en-US" sz="2600" dirty="0"/>
          </a:p>
        </p:txBody>
      </p:sp>
    </p:spTree>
    <p:extLst>
      <p:ext uri="{BB962C8B-B14F-4D97-AF65-F5344CB8AC3E}">
        <p14:creationId xmlns:p14="http://schemas.microsoft.com/office/powerpoint/2010/main" val="219192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BF45F1-2768-4D94-A021-E96C7C47185B}"/>
              </a:ext>
            </a:extLst>
          </p:cNvPr>
          <p:cNvSpPr>
            <a:spLocks noGrp="1"/>
          </p:cNvSpPr>
          <p:nvPr>
            <p:ph type="title"/>
          </p:nvPr>
        </p:nvSpPr>
        <p:spPr>
          <a:xfrm>
            <a:off x="1015216" y="286603"/>
            <a:ext cx="10058400" cy="1450757"/>
          </a:xfrm>
        </p:spPr>
        <p:txBody>
          <a:bodyPr/>
          <a:lstStyle/>
          <a:p>
            <a:r>
              <a:rPr lang="en-US" dirty="0"/>
              <a:t>Time-scale</a:t>
            </a:r>
          </a:p>
        </p:txBody>
      </p:sp>
      <p:sp>
        <p:nvSpPr>
          <p:cNvPr id="8" name="Text Placeholder 7">
            <a:extLst>
              <a:ext uri="{FF2B5EF4-FFF2-40B4-BE49-F238E27FC236}">
                <a16:creationId xmlns:a16="http://schemas.microsoft.com/office/drawing/2014/main" id="{8616A012-7FDD-4C39-85C2-C8F583A0B1F7}"/>
              </a:ext>
            </a:extLst>
          </p:cNvPr>
          <p:cNvSpPr>
            <a:spLocks noGrp="1"/>
          </p:cNvSpPr>
          <p:nvPr>
            <p:ph type="body" idx="1"/>
          </p:nvPr>
        </p:nvSpPr>
        <p:spPr>
          <a:xfrm>
            <a:off x="836612" y="1747057"/>
            <a:ext cx="5157787" cy="533400"/>
          </a:xfrm>
        </p:spPr>
        <p:txBody>
          <a:bodyPr/>
          <a:lstStyle/>
          <a:p>
            <a:r>
              <a:rPr lang="en-US" dirty="0"/>
              <a:t>Convective time-scale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655E1380-6DFF-48C3-A940-D88776E2A4A3}"/>
                  </a:ext>
                </a:extLst>
              </p:cNvPr>
              <p:cNvSpPr>
                <a:spLocks noGrp="1"/>
              </p:cNvSpPr>
              <p:nvPr>
                <p:ph sz="half" idx="2"/>
              </p:nvPr>
            </p:nvSpPr>
            <p:spPr>
              <a:xfrm>
                <a:off x="836612" y="2280457"/>
                <a:ext cx="3913187" cy="2019300"/>
              </a:xfrm>
            </p:spPr>
            <p:txBody>
              <a:bodyPr>
                <a:normAutofit/>
              </a:bodyPr>
              <a:lstStyle/>
              <a:p>
                <a:r>
                  <a:rPr lang="en-US" dirty="0"/>
                  <a:t>How long it takes for convection to carry energy to the surface</a:t>
                </a:r>
                <a:endParaRPr lang="en-US" sz="260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𝑐𝑜𝑛𝑣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𝑟</m:t>
                        </m:r>
                      </m:sub>
                      <m: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m:t>
                            </m:r>
                          </m:sub>
                        </m:s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𝑐𝑜𝑛𝑣</m:t>
                                </m:r>
                              </m:sub>
                            </m:sSub>
                          </m:den>
                        </m:f>
                        <m:r>
                          <m:rPr>
                            <m:sty m:val="p"/>
                          </m:rPr>
                          <a:rPr lang="en-US">
                            <a:latin typeface="Cambria Math" panose="02040503050406030204" pitchFamily="18" charset="0"/>
                          </a:rPr>
                          <m:t>d</m:t>
                        </m:r>
                        <m:r>
                          <a:rPr lang="en-US" i="1">
                            <a:latin typeface="Cambria Math" panose="02040503050406030204" pitchFamily="18" charset="0"/>
                          </a:rPr>
                          <m:t>𝑟</m:t>
                        </m:r>
                      </m:e>
                    </m:nary>
                  </m:oMath>
                </a14:m>
                <a:endParaRPr lang="en-US" sz="2200" dirty="0"/>
              </a:p>
            </p:txBody>
          </p:sp>
        </mc:Choice>
        <mc:Fallback>
          <p:sp>
            <p:nvSpPr>
              <p:cNvPr id="9" name="Content Placeholder 8">
                <a:extLst>
                  <a:ext uri="{FF2B5EF4-FFF2-40B4-BE49-F238E27FC236}">
                    <a16:creationId xmlns:a16="http://schemas.microsoft.com/office/drawing/2014/main" id="{655E1380-6DFF-48C3-A940-D88776E2A4A3}"/>
                  </a:ext>
                </a:extLst>
              </p:cNvPr>
              <p:cNvSpPr>
                <a:spLocks noGrp="1" noRot="1" noChangeAspect="1" noMove="1" noResize="1" noEditPoints="1" noAdjustHandles="1" noChangeArrowheads="1" noChangeShapeType="1" noTextEdit="1"/>
              </p:cNvSpPr>
              <p:nvPr>
                <p:ph sz="half" idx="2"/>
              </p:nvPr>
            </p:nvSpPr>
            <p:spPr>
              <a:xfrm>
                <a:off x="836612" y="2280457"/>
                <a:ext cx="3913187" cy="2019300"/>
              </a:xfrm>
              <a:blipFill>
                <a:blip r:embed="rId3"/>
                <a:stretch>
                  <a:fillRect l="-1558" t="-3021"/>
                </a:stretch>
              </a:blipFill>
            </p:spPr>
            <p:txBody>
              <a:bodyPr/>
              <a:lstStyle/>
              <a:p>
                <a:r>
                  <a:rPr lang="en-US">
                    <a:noFill/>
                  </a:rPr>
                  <a:t> </a:t>
                </a:r>
              </a:p>
            </p:txBody>
          </p:sp>
        </mc:Fallback>
      </mc:AlternateContent>
      <p:sp>
        <p:nvSpPr>
          <p:cNvPr id="10" name="Text Placeholder 9">
            <a:extLst>
              <a:ext uri="{FF2B5EF4-FFF2-40B4-BE49-F238E27FC236}">
                <a16:creationId xmlns:a16="http://schemas.microsoft.com/office/drawing/2014/main" id="{7FC4C67C-C38E-46E6-A55B-4246C1BC9344}"/>
              </a:ext>
            </a:extLst>
          </p:cNvPr>
          <p:cNvSpPr>
            <a:spLocks noGrp="1"/>
          </p:cNvSpPr>
          <p:nvPr>
            <p:ph type="body" sz="quarter" idx="3"/>
          </p:nvPr>
        </p:nvSpPr>
        <p:spPr>
          <a:xfrm>
            <a:off x="5187949" y="1747055"/>
            <a:ext cx="6164263" cy="533401"/>
          </a:xfrm>
        </p:spPr>
        <p:txBody>
          <a:bodyPr/>
          <a:lstStyle/>
          <a:p>
            <a:r>
              <a:rPr lang="en-US" dirty="0"/>
              <a:t>Inspiral time-scale</a:t>
            </a: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227DFE53-379E-4B31-8185-A7BD6CB8E74C}"/>
                  </a:ext>
                </a:extLst>
              </p:cNvPr>
              <p:cNvSpPr>
                <a:spLocks noGrp="1"/>
              </p:cNvSpPr>
              <p:nvPr>
                <p:ph sz="quarter" idx="4"/>
              </p:nvPr>
            </p:nvSpPr>
            <p:spPr>
              <a:xfrm>
                <a:off x="5187949" y="2280457"/>
                <a:ext cx="6164263" cy="2019300"/>
              </a:xfrm>
            </p:spPr>
            <p:txBody>
              <a:bodyPr>
                <a:normAutofit/>
              </a:bodyPr>
              <a:lstStyle/>
              <a:p>
                <a:r>
                  <a:rPr lang="en-US" dirty="0"/>
                  <a:t>How long it takes for the secondary to spiral into the primary (orbit to decay)</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𝑖𝑛𝑠𝑝𝑖𝑟𝑎𝑙</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sub>
                      <m: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𝑠h𝑟𝑒𝑑</m:t>
                            </m:r>
                          </m:sub>
                        </m:sSub>
                      </m:sup>
                      <m:e>
                        <m:f>
                          <m:fPr>
                            <m:ctrlPr>
                              <a:rPr lang="en-US" i="1">
                                <a:latin typeface="Cambria Math" panose="02040503050406030204" pitchFamily="18" charset="0"/>
                              </a:rPr>
                            </m:ctrlPr>
                          </m:fPr>
                          <m:num>
                            <m:d>
                              <m:dPr>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𝑀</m:t>
                                    </m:r>
                                  </m:num>
                                  <m:den>
                                    <m:r>
                                      <m:rPr>
                                        <m:sty m:val="p"/>
                                      </m:rPr>
                                      <a:rPr lang="en-US">
                                        <a:latin typeface="Cambria Math" panose="02040503050406030204" pitchFamily="18" charset="0"/>
                                      </a:rPr>
                                      <m:t>d</m:t>
                                    </m:r>
                                    <m:r>
                                      <a:rPr lang="en-US" i="1">
                                        <a:latin typeface="Cambria Math" panose="02040503050406030204" pitchFamily="18" charset="0"/>
                                      </a:rPr>
                                      <m:t>𝑟</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num>
                                  <m:den>
                                    <m:r>
                                      <a:rPr lang="en-US" i="1">
                                        <a:latin typeface="Cambria Math" panose="02040503050406030204" pitchFamily="18" charset="0"/>
                                      </a:rPr>
                                      <m:t>𝑟</m:t>
                                    </m:r>
                                  </m:den>
                                </m:f>
                              </m:e>
                            </m:d>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𝑟</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𝜙</m:t>
                                    </m:r>
                                  </m:sub>
                                  <m:sup>
                                    <m:r>
                                      <a:rPr lang="en-US" i="1">
                                        <a:latin typeface="Cambria Math" panose="02040503050406030204" pitchFamily="18" charset="0"/>
                                      </a:rPr>
                                      <m:t>2</m:t>
                                    </m:r>
                                  </m:sup>
                                </m:sSubSup>
                              </m:e>
                            </m:rad>
                          </m:num>
                          <m:den>
                            <m:r>
                              <a:rPr lang="en-US" i="1">
                                <a:latin typeface="Cambria Math" panose="02040503050406030204" pitchFamily="18" charset="0"/>
                              </a:rPr>
                              <m:t>4</m:t>
                            </m:r>
                            <m:r>
                              <a:rPr lang="en-US" i="1">
                                <a:latin typeface="Cambria Math" panose="02040503050406030204" pitchFamily="18" charset="0"/>
                              </a:rPr>
                              <m:t>𝜉𝜋</m:t>
                            </m:r>
                            <m:r>
                              <a:rPr lang="en-US" i="1">
                                <a:latin typeface="Cambria Math" panose="02040503050406030204" pitchFamily="18" charset="0"/>
                              </a:rPr>
                              <m:t>𝐺</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𝑟</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den>
                        </m:f>
                        <m:r>
                          <m:rPr>
                            <m:sty m:val="p"/>
                          </m:rPr>
                          <a:rPr lang="en-US">
                            <a:latin typeface="Cambria Math" panose="02040503050406030204" pitchFamily="18" charset="0"/>
                          </a:rPr>
                          <m:t>d</m:t>
                        </m:r>
                        <m:r>
                          <a:rPr lang="en-US" i="1">
                            <a:latin typeface="Cambria Math" panose="02040503050406030204" pitchFamily="18" charset="0"/>
                          </a:rPr>
                          <m:t>𝑟</m:t>
                        </m:r>
                      </m:e>
                    </m:nary>
                  </m:oMath>
                </a14:m>
                <a:endParaRPr lang="en-US" sz="2200" dirty="0"/>
              </a:p>
            </p:txBody>
          </p:sp>
        </mc:Choice>
        <mc:Fallback>
          <p:sp>
            <p:nvSpPr>
              <p:cNvPr id="11" name="Content Placeholder 10">
                <a:extLst>
                  <a:ext uri="{FF2B5EF4-FFF2-40B4-BE49-F238E27FC236}">
                    <a16:creationId xmlns:a16="http://schemas.microsoft.com/office/drawing/2014/main" id="{227DFE53-379E-4B31-8185-A7BD6CB8E74C}"/>
                  </a:ext>
                </a:extLst>
              </p:cNvPr>
              <p:cNvSpPr>
                <a:spLocks noGrp="1" noRot="1" noChangeAspect="1" noMove="1" noResize="1" noEditPoints="1" noAdjustHandles="1" noChangeArrowheads="1" noChangeShapeType="1" noTextEdit="1"/>
              </p:cNvSpPr>
              <p:nvPr>
                <p:ph sz="quarter" idx="4"/>
              </p:nvPr>
            </p:nvSpPr>
            <p:spPr>
              <a:xfrm>
                <a:off x="5187949" y="2280457"/>
                <a:ext cx="6164263" cy="2019300"/>
              </a:xfrm>
              <a:blipFill>
                <a:blip r:embed="rId4"/>
                <a:stretch>
                  <a:fillRect l="-989" t="-3021"/>
                </a:stretch>
              </a:blipFill>
            </p:spPr>
            <p:txBody>
              <a:bodyPr/>
              <a:lstStyle/>
              <a:p>
                <a:r>
                  <a:rPr lang="en-US">
                    <a:noFill/>
                  </a:rPr>
                  <a:t> </a:t>
                </a:r>
              </a:p>
            </p:txBody>
          </p:sp>
        </mc:Fallback>
      </mc:AlternateContent>
    </p:spTree>
    <p:extLst>
      <p:ext uri="{BB962C8B-B14F-4D97-AF65-F5344CB8AC3E}">
        <p14:creationId xmlns:p14="http://schemas.microsoft.com/office/powerpoint/2010/main" val="169336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7E7036-21DD-40CA-B49A-8250A491F0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5436" y="229446"/>
            <a:ext cx="3980375" cy="2653583"/>
          </a:xfrm>
          <a:prstGeom prst="rect">
            <a:avLst/>
          </a:prstGeom>
        </p:spPr>
      </p:pic>
      <p:pic>
        <p:nvPicPr>
          <p:cNvPr id="16" name="Picture 15">
            <a:extLst>
              <a:ext uri="{FF2B5EF4-FFF2-40B4-BE49-F238E27FC236}">
                <a16:creationId xmlns:a16="http://schemas.microsoft.com/office/drawing/2014/main" id="{13C75BAA-57BC-4CD2-9AF0-93BB139E89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05811" y="247030"/>
            <a:ext cx="3980377" cy="2653584"/>
          </a:xfrm>
          <a:prstGeom prst="rect">
            <a:avLst/>
          </a:prstGeom>
        </p:spPr>
      </p:pic>
      <p:pic>
        <p:nvPicPr>
          <p:cNvPr id="17" name="Picture 16">
            <a:extLst>
              <a:ext uri="{FF2B5EF4-FFF2-40B4-BE49-F238E27FC236}">
                <a16:creationId xmlns:a16="http://schemas.microsoft.com/office/drawing/2014/main" id="{E4742D62-C980-44B9-B4CD-92B9DCED5D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086186" y="247030"/>
            <a:ext cx="3980377" cy="2653584"/>
          </a:xfrm>
          <a:prstGeom prst="rect">
            <a:avLst/>
          </a:prstGeom>
        </p:spPr>
      </p:pic>
      <p:pic>
        <p:nvPicPr>
          <p:cNvPr id="18" name="Picture 17">
            <a:extLst>
              <a:ext uri="{FF2B5EF4-FFF2-40B4-BE49-F238E27FC236}">
                <a16:creationId xmlns:a16="http://schemas.microsoft.com/office/drawing/2014/main" id="{4AF339D2-EAD6-47C9-A8A7-AD5E82EEBD9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5434" y="2948354"/>
            <a:ext cx="3980375" cy="2713891"/>
          </a:xfrm>
          <a:prstGeom prst="rect">
            <a:avLst/>
          </a:prstGeom>
        </p:spPr>
      </p:pic>
      <p:pic>
        <p:nvPicPr>
          <p:cNvPr id="19" name="Picture 18">
            <a:extLst>
              <a:ext uri="{FF2B5EF4-FFF2-40B4-BE49-F238E27FC236}">
                <a16:creationId xmlns:a16="http://schemas.microsoft.com/office/drawing/2014/main" id="{525E5301-4C33-4450-B56F-DBBB3D23395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05809" y="2948354"/>
            <a:ext cx="3980376" cy="2713893"/>
          </a:xfrm>
          <a:prstGeom prst="rect">
            <a:avLst/>
          </a:prstGeom>
        </p:spPr>
      </p:pic>
      <p:pic>
        <p:nvPicPr>
          <p:cNvPr id="20" name="Picture 19">
            <a:extLst>
              <a:ext uri="{FF2B5EF4-FFF2-40B4-BE49-F238E27FC236}">
                <a16:creationId xmlns:a16="http://schemas.microsoft.com/office/drawing/2014/main" id="{2CF02172-FDD4-4B6E-BABD-29C9C4182B2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086184" y="2960923"/>
            <a:ext cx="3980377" cy="2653584"/>
          </a:xfrm>
          <a:prstGeom prst="rect">
            <a:avLst/>
          </a:prstGeom>
        </p:spPr>
      </p:pic>
    </p:spTree>
    <p:extLst>
      <p:ext uri="{BB962C8B-B14F-4D97-AF65-F5344CB8AC3E}">
        <p14:creationId xmlns:p14="http://schemas.microsoft.com/office/powerpoint/2010/main" val="393622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BF45F1-2768-4D94-A021-E96C7C47185B}"/>
              </a:ext>
            </a:extLst>
          </p:cNvPr>
          <p:cNvSpPr>
            <a:spLocks noGrp="1"/>
          </p:cNvSpPr>
          <p:nvPr>
            <p:ph type="title"/>
          </p:nvPr>
        </p:nvSpPr>
        <p:spPr/>
        <p:txBody>
          <a:bodyPr/>
          <a:lstStyle/>
          <a:p>
            <a:r>
              <a:rPr lang="en-US" dirty="0"/>
              <a:t>Luminosity</a:t>
            </a:r>
          </a:p>
        </p:txBody>
      </p:sp>
      <p:sp>
        <p:nvSpPr>
          <p:cNvPr id="8" name="Text Placeholder 7">
            <a:extLst>
              <a:ext uri="{FF2B5EF4-FFF2-40B4-BE49-F238E27FC236}">
                <a16:creationId xmlns:a16="http://schemas.microsoft.com/office/drawing/2014/main" id="{8616A012-7FDD-4C39-85C2-C8F583A0B1F7}"/>
              </a:ext>
            </a:extLst>
          </p:cNvPr>
          <p:cNvSpPr>
            <a:spLocks noGrp="1"/>
          </p:cNvSpPr>
          <p:nvPr>
            <p:ph type="body" idx="1"/>
          </p:nvPr>
        </p:nvSpPr>
        <p:spPr>
          <a:xfrm>
            <a:off x="836612" y="1753320"/>
            <a:ext cx="4348161" cy="533399"/>
          </a:xfrm>
        </p:spPr>
        <p:txBody>
          <a:bodyPr/>
          <a:lstStyle/>
          <a:p>
            <a:r>
              <a:rPr lang="en-US" dirty="0"/>
              <a:t>Maximum luminosity</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655E1380-6DFF-48C3-A940-D88776E2A4A3}"/>
                  </a:ext>
                </a:extLst>
              </p:cNvPr>
              <p:cNvSpPr>
                <a:spLocks noGrp="1"/>
              </p:cNvSpPr>
              <p:nvPr>
                <p:ph sz="half" idx="2"/>
              </p:nvPr>
            </p:nvSpPr>
            <p:spPr>
              <a:xfrm>
                <a:off x="836612" y="2286720"/>
                <a:ext cx="5256212" cy="2019300"/>
              </a:xfrm>
            </p:spPr>
            <p:txBody>
              <a:bodyPr>
                <a:normAutofit/>
              </a:bodyPr>
              <a:lstStyle/>
              <a:p>
                <a:r>
                  <a:rPr lang="en-US" dirty="0"/>
                  <a:t>Maximum luminosity accommodated by the convective envelope</a:t>
                </a:r>
                <a:endParaRPr lang="en-US" sz="260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𝑚𝑎𝑥</m:t>
                        </m:r>
                      </m:sub>
                    </m:sSub>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4</m:t>
                    </m:r>
                    <m:r>
                      <a:rPr lang="en-US" i="1">
                        <a:latin typeface="Cambria Math" panose="02040503050406030204" pitchFamily="18" charset="0"/>
                      </a:rPr>
                      <m:t>𝜋𝜌</m:t>
                    </m:r>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sSubSup>
                      <m:sSubSupPr>
                        <m:ctrlPr>
                          <a:rPr lang="en-US" i="1">
                            <a:latin typeface="Cambria Math" panose="02040503050406030204" pitchFamily="18" charset="0"/>
                          </a:rPr>
                        </m:ctrlPr>
                      </m:sSubSupPr>
                      <m:e>
                        <m:r>
                          <a:rPr lang="en-US" i="1">
                            <a:latin typeface="Cambria Math" panose="02040503050406030204" pitchFamily="18" charset="0"/>
                          </a:rPr>
                          <m:t>𝑐</m:t>
                        </m:r>
                      </m:e>
                      <m:sub>
                        <m:r>
                          <a:rPr lang="en-US" i="1">
                            <a:latin typeface="Cambria Math" panose="02040503050406030204" pitchFamily="18" charset="0"/>
                          </a:rPr>
                          <m:t>𝑠</m:t>
                        </m:r>
                      </m:sub>
                      <m:sup>
                        <m:r>
                          <a:rPr lang="en-US" i="1">
                            <a:latin typeface="Cambria Math" panose="02040503050406030204" pitchFamily="18" charset="0"/>
                          </a:rPr>
                          <m:t>3</m:t>
                        </m:r>
                      </m:sup>
                    </m:sSub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oMath>
                </a14:m>
                <a:endParaRPr lang="en-US" dirty="0"/>
              </a:p>
            </p:txBody>
          </p:sp>
        </mc:Choice>
        <mc:Fallback>
          <p:sp>
            <p:nvSpPr>
              <p:cNvPr id="9" name="Content Placeholder 8">
                <a:extLst>
                  <a:ext uri="{FF2B5EF4-FFF2-40B4-BE49-F238E27FC236}">
                    <a16:creationId xmlns:a16="http://schemas.microsoft.com/office/drawing/2014/main" id="{655E1380-6DFF-48C3-A940-D88776E2A4A3}"/>
                  </a:ext>
                </a:extLst>
              </p:cNvPr>
              <p:cNvSpPr>
                <a:spLocks noGrp="1" noRot="1" noChangeAspect="1" noMove="1" noResize="1" noEditPoints="1" noAdjustHandles="1" noChangeArrowheads="1" noChangeShapeType="1" noTextEdit="1"/>
              </p:cNvSpPr>
              <p:nvPr>
                <p:ph sz="half" idx="2"/>
              </p:nvPr>
            </p:nvSpPr>
            <p:spPr>
              <a:xfrm>
                <a:off x="836612" y="2286720"/>
                <a:ext cx="5256212" cy="2019300"/>
              </a:xfrm>
              <a:blipFill>
                <a:blip r:embed="rId3"/>
                <a:stretch>
                  <a:fillRect l="-1160" t="-3021"/>
                </a:stretch>
              </a:blipFill>
            </p:spPr>
            <p:txBody>
              <a:bodyPr/>
              <a:lstStyle/>
              <a:p>
                <a:r>
                  <a:rPr lang="en-US">
                    <a:noFill/>
                  </a:rPr>
                  <a:t> </a:t>
                </a:r>
              </a:p>
            </p:txBody>
          </p:sp>
        </mc:Fallback>
      </mc:AlternateContent>
      <p:sp>
        <p:nvSpPr>
          <p:cNvPr id="10" name="Text Placeholder 9">
            <a:extLst>
              <a:ext uri="{FF2B5EF4-FFF2-40B4-BE49-F238E27FC236}">
                <a16:creationId xmlns:a16="http://schemas.microsoft.com/office/drawing/2014/main" id="{7FC4C67C-C38E-46E6-A55B-4246C1BC9344}"/>
              </a:ext>
            </a:extLst>
          </p:cNvPr>
          <p:cNvSpPr>
            <a:spLocks noGrp="1"/>
          </p:cNvSpPr>
          <p:nvPr>
            <p:ph type="body" sz="quarter" idx="3"/>
          </p:nvPr>
        </p:nvSpPr>
        <p:spPr>
          <a:xfrm>
            <a:off x="6094412" y="1753318"/>
            <a:ext cx="6164263" cy="533401"/>
          </a:xfrm>
        </p:spPr>
        <p:txBody>
          <a:bodyPr/>
          <a:lstStyle/>
          <a:p>
            <a:r>
              <a:rPr lang="en-US" dirty="0"/>
              <a:t>Drag luminosity</a:t>
            </a: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227DFE53-379E-4B31-8185-A7BD6CB8E74C}"/>
                  </a:ext>
                </a:extLst>
              </p:cNvPr>
              <p:cNvSpPr>
                <a:spLocks noGrp="1"/>
              </p:cNvSpPr>
              <p:nvPr>
                <p:ph sz="quarter" idx="4"/>
              </p:nvPr>
            </p:nvSpPr>
            <p:spPr>
              <a:xfrm>
                <a:off x="6096000" y="2286720"/>
                <a:ext cx="5256212" cy="2019300"/>
              </a:xfrm>
            </p:spPr>
            <p:txBody>
              <a:bodyPr>
                <a:normAutofit/>
              </a:bodyPr>
              <a:lstStyle/>
              <a:p>
                <a:r>
                  <a:rPr lang="en-US" dirty="0"/>
                  <a:t>Luminosity generated by the inspiral of the secondary</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𝑑𝑟𝑎𝑔</m:t>
                        </m:r>
                      </m:sub>
                    </m:sSub>
                    <m:r>
                      <a:rPr lang="en-US" i="1">
                        <a:latin typeface="Cambria Math" panose="02040503050406030204" pitchFamily="18" charset="0"/>
                      </a:rPr>
                      <m:t>=</m:t>
                    </m:r>
                    <m:r>
                      <a:rPr lang="en-US" i="1">
                        <a:latin typeface="Cambria Math" panose="02040503050406030204" pitchFamily="18" charset="0"/>
                      </a:rPr>
                      <m:t>𝜉𝜋</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𝑎𝑐𝑐</m:t>
                        </m:r>
                      </m:sub>
                      <m:sup>
                        <m:r>
                          <a:rPr lang="en-US" i="1">
                            <a:latin typeface="Cambria Math" panose="02040503050406030204" pitchFamily="18" charset="0"/>
                          </a:rPr>
                          <m:t>2</m:t>
                        </m:r>
                      </m:sup>
                    </m:sSubSup>
                    <m:r>
                      <a:rPr lang="en-US" i="1">
                        <a:latin typeface="Cambria Math" panose="02040503050406030204" pitchFamily="18" charset="0"/>
                      </a:rPr>
                      <m:t>𝜌</m:t>
                    </m:r>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𝜙</m:t>
                        </m:r>
                      </m:sub>
                      <m:sup>
                        <m:r>
                          <a:rPr lang="en-US" i="1">
                            <a:latin typeface="Cambria Math" panose="02040503050406030204" pitchFamily="18" charset="0"/>
                          </a:rPr>
                          <m:t>3</m:t>
                        </m:r>
                      </m:sup>
                    </m:sSub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oMath>
                </a14:m>
                <a:endParaRPr lang="en-US" dirty="0"/>
              </a:p>
            </p:txBody>
          </p:sp>
        </mc:Choice>
        <mc:Fallback>
          <p:sp>
            <p:nvSpPr>
              <p:cNvPr id="11" name="Content Placeholder 10">
                <a:extLst>
                  <a:ext uri="{FF2B5EF4-FFF2-40B4-BE49-F238E27FC236}">
                    <a16:creationId xmlns:a16="http://schemas.microsoft.com/office/drawing/2014/main" id="{227DFE53-379E-4B31-8185-A7BD6CB8E74C}"/>
                  </a:ext>
                </a:extLst>
              </p:cNvPr>
              <p:cNvSpPr>
                <a:spLocks noGrp="1" noRot="1" noChangeAspect="1" noMove="1" noResize="1" noEditPoints="1" noAdjustHandles="1" noChangeArrowheads="1" noChangeShapeType="1" noTextEdit="1"/>
              </p:cNvSpPr>
              <p:nvPr>
                <p:ph sz="quarter" idx="4"/>
              </p:nvPr>
            </p:nvSpPr>
            <p:spPr>
              <a:xfrm>
                <a:off x="6096000" y="2286720"/>
                <a:ext cx="5256212" cy="2019300"/>
              </a:xfrm>
              <a:blipFill>
                <a:blip r:embed="rId4"/>
                <a:stretch>
                  <a:fillRect l="-1160" t="-3021"/>
                </a:stretch>
              </a:blipFill>
            </p:spPr>
            <p:txBody>
              <a:bodyPr/>
              <a:lstStyle/>
              <a:p>
                <a:r>
                  <a:rPr lang="en-US">
                    <a:noFill/>
                  </a:rPr>
                  <a:t> </a:t>
                </a:r>
              </a:p>
            </p:txBody>
          </p:sp>
        </mc:Fallback>
      </mc:AlternateContent>
    </p:spTree>
    <p:extLst>
      <p:ext uri="{BB962C8B-B14F-4D97-AF65-F5344CB8AC3E}">
        <p14:creationId xmlns:p14="http://schemas.microsoft.com/office/powerpoint/2010/main" val="126356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F7E7036-21DD-40CA-B49A-8250A491F0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5436" y="229446"/>
            <a:ext cx="3980374" cy="2653583"/>
          </a:xfrm>
          <a:prstGeom prst="rect">
            <a:avLst/>
          </a:prstGeom>
        </p:spPr>
      </p:pic>
      <p:pic>
        <p:nvPicPr>
          <p:cNvPr id="16" name="Picture 15">
            <a:extLst>
              <a:ext uri="{FF2B5EF4-FFF2-40B4-BE49-F238E27FC236}">
                <a16:creationId xmlns:a16="http://schemas.microsoft.com/office/drawing/2014/main" id="{13C75BAA-57BC-4CD2-9AF0-93BB139E89D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05811" y="247030"/>
            <a:ext cx="3980376" cy="2653584"/>
          </a:xfrm>
          <a:prstGeom prst="rect">
            <a:avLst/>
          </a:prstGeom>
        </p:spPr>
      </p:pic>
      <p:pic>
        <p:nvPicPr>
          <p:cNvPr id="17" name="Picture 16">
            <a:extLst>
              <a:ext uri="{FF2B5EF4-FFF2-40B4-BE49-F238E27FC236}">
                <a16:creationId xmlns:a16="http://schemas.microsoft.com/office/drawing/2014/main" id="{E4742D62-C980-44B9-B4CD-92B9DCED5D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086186" y="247030"/>
            <a:ext cx="3980376" cy="2653584"/>
          </a:xfrm>
          <a:prstGeom prst="rect">
            <a:avLst/>
          </a:prstGeom>
        </p:spPr>
      </p:pic>
      <p:pic>
        <p:nvPicPr>
          <p:cNvPr id="18" name="Picture 17">
            <a:extLst>
              <a:ext uri="{FF2B5EF4-FFF2-40B4-BE49-F238E27FC236}">
                <a16:creationId xmlns:a16="http://schemas.microsoft.com/office/drawing/2014/main" id="{4AF339D2-EAD6-47C9-A8A7-AD5E82EEBD9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25434" y="2986265"/>
            <a:ext cx="3980375" cy="2673239"/>
          </a:xfrm>
          <a:prstGeom prst="rect">
            <a:avLst/>
          </a:prstGeom>
        </p:spPr>
      </p:pic>
      <p:pic>
        <p:nvPicPr>
          <p:cNvPr id="19" name="Picture 18">
            <a:extLst>
              <a:ext uri="{FF2B5EF4-FFF2-40B4-BE49-F238E27FC236}">
                <a16:creationId xmlns:a16="http://schemas.microsoft.com/office/drawing/2014/main" id="{525E5301-4C33-4450-B56F-DBBB3D23395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05809" y="2978509"/>
            <a:ext cx="3980376" cy="2653583"/>
          </a:xfrm>
          <a:prstGeom prst="rect">
            <a:avLst/>
          </a:prstGeom>
        </p:spPr>
      </p:pic>
      <p:pic>
        <p:nvPicPr>
          <p:cNvPr id="20" name="Picture 19">
            <a:extLst>
              <a:ext uri="{FF2B5EF4-FFF2-40B4-BE49-F238E27FC236}">
                <a16:creationId xmlns:a16="http://schemas.microsoft.com/office/drawing/2014/main" id="{2CF02172-FDD4-4B6E-BABD-29C9C4182B2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086184" y="2960923"/>
            <a:ext cx="3980376" cy="2653584"/>
          </a:xfrm>
          <a:prstGeom prst="rect">
            <a:avLst/>
          </a:prstGeom>
        </p:spPr>
      </p:pic>
    </p:spTree>
    <p:extLst>
      <p:ext uri="{BB962C8B-B14F-4D97-AF65-F5344CB8AC3E}">
        <p14:creationId xmlns:p14="http://schemas.microsoft.com/office/powerpoint/2010/main" val="77333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C03458-8539-4B46-A862-DE991628335B}"/>
              </a:ext>
            </a:extLst>
          </p:cNvPr>
          <p:cNvPicPr>
            <a:picLocks noChangeAspect="1"/>
          </p:cNvPicPr>
          <p:nvPr/>
        </p:nvPicPr>
        <p:blipFill rotWithShape="1">
          <a:blip r:embed="rId3">
            <a:extLst>
              <a:ext uri="{28A0092B-C50C-407E-A947-70E740481C1C}">
                <a14:useLocalDpi xmlns:a14="http://schemas.microsoft.com/office/drawing/2010/main" val="0"/>
              </a:ext>
            </a:extLst>
          </a:blip>
          <a:srcRect l="1127" r="2400" b="3067"/>
          <a:stretch/>
        </p:blipFill>
        <p:spPr>
          <a:xfrm>
            <a:off x="970936" y="145991"/>
            <a:ext cx="9901656" cy="4898959"/>
          </a:xfrm>
          <a:prstGeom prst="rect">
            <a:avLst/>
          </a:prstGeom>
        </p:spPr>
      </p:pic>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84610C9-0112-4676-8EEE-916B84F7DF88}"/>
                  </a:ext>
                </a:extLst>
              </p:cNvPr>
              <p:cNvSpPr/>
              <p:nvPr/>
            </p:nvSpPr>
            <p:spPr>
              <a:xfrm>
                <a:off x="1058618" y="5040623"/>
                <a:ext cx="10475594" cy="1266885"/>
              </a:xfrm>
              <a:prstGeom prst="rect">
                <a:avLst/>
              </a:prstGeom>
            </p:spPr>
            <p:txBody>
              <a:bodyPr wrap="square">
                <a:spAutoFit/>
              </a:bodyPr>
              <a:lstStyle/>
              <a:p>
                <a:pPr marL="285750" indent="-285750">
                  <a:buFont typeface="Arial" panose="020B0604020202020204" pitchFamily="34" charset="0"/>
                  <a:buChar char="•"/>
                </a:pPr>
                <a:r>
                  <a:rPr lang="en-US" dirty="0"/>
                  <a:t>Remove limited energy: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𝑐𝑜𝑛𝑣</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𝑖𝑛𝑠𝑝𝑖𝑟𝑎𝑙</m:t>
                        </m:r>
                      </m:sub>
                    </m:sSub>
                    <m:r>
                      <a:rPr lang="en-US" i="1">
                        <a:latin typeface="Cambria Math" panose="02040503050406030204" pitchFamily="18" charset="0"/>
                      </a:rPr>
                      <m:t> </m:t>
                    </m:r>
                  </m:oMath>
                </a14:m>
                <a:r>
                  <a:rPr lang="en-US" dirty="0"/>
                  <a:t>&amp;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𝑚𝑎𝑥</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𝑑𝑟𝑎𝑔</m:t>
                        </m:r>
                      </m:sub>
                    </m:sSub>
                  </m:oMath>
                </a14:m>
                <a:endParaRPr lang="en-US" dirty="0"/>
              </a:p>
              <a:p>
                <a:pPr marL="285750" indent="-285750">
                  <a:buFont typeface="Arial" panose="020B0604020202020204" pitchFamily="34" charset="0"/>
                  <a:buChar char="•"/>
                </a:pPr>
                <a:r>
                  <a:rPr lang="en-US" dirty="0"/>
                  <a:t>Remove all energy: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𝑐𝑜𝑛𝑣</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𝑖𝑛𝑠𝑝𝑖𝑟𝑎𝑙</m:t>
                        </m:r>
                      </m:sub>
                    </m:sSub>
                  </m:oMath>
                </a14:m>
                <a:r>
                  <a:rPr lang="en-US" dirty="0"/>
                  <a:t> &amp;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𝑚𝑎𝑥</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𝑑𝑟𝑎𝑔</m:t>
                        </m:r>
                      </m:sub>
                    </m:sSub>
                  </m:oMath>
                </a14:m>
                <a:endParaRPr lang="en-US" dirty="0"/>
              </a:p>
              <a:p>
                <a:pPr marL="285750" indent="-285750">
                  <a:buFont typeface="Arial" panose="020B0604020202020204" pitchFamily="34" charset="0"/>
                  <a:buChar char="•"/>
                </a:pPr>
                <a:r>
                  <a:rPr lang="en-US" dirty="0"/>
                  <a:t>Remove no energy: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𝑐𝑜𝑛𝑣</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𝑖𝑛𝑠𝑝𝑖𝑟𝑎𝑙</m:t>
                        </m:r>
                      </m:sub>
                    </m:sSub>
                  </m:oMath>
                </a14:m>
                <a:endParaRPr lang="en-US" dirty="0"/>
              </a:p>
              <a:p>
                <a:pPr marL="285750" indent="-285750">
                  <a:buFont typeface="Arial" panose="020B0604020202020204" pitchFamily="34" charset="0"/>
                  <a:buChar char="•"/>
                </a:pPr>
                <a:r>
                  <a:rPr lang="en-US" dirty="0"/>
                  <a:t>As the mass of the secondary increases, it’s harder for energy to be removed</a:t>
                </a:r>
              </a:p>
            </p:txBody>
          </p:sp>
        </mc:Choice>
        <mc:Fallback>
          <p:sp>
            <p:nvSpPr>
              <p:cNvPr id="9" name="Rectangle 8">
                <a:extLst>
                  <a:ext uri="{FF2B5EF4-FFF2-40B4-BE49-F238E27FC236}">
                    <a16:creationId xmlns:a16="http://schemas.microsoft.com/office/drawing/2014/main" id="{484610C9-0112-4676-8EEE-916B84F7DF88}"/>
                  </a:ext>
                </a:extLst>
              </p:cNvPr>
              <p:cNvSpPr>
                <a:spLocks noRot="1" noChangeAspect="1" noMove="1" noResize="1" noEditPoints="1" noAdjustHandles="1" noChangeArrowheads="1" noChangeShapeType="1" noTextEdit="1"/>
              </p:cNvSpPr>
              <p:nvPr/>
            </p:nvSpPr>
            <p:spPr>
              <a:xfrm>
                <a:off x="1058618" y="5040623"/>
                <a:ext cx="10475594" cy="1266885"/>
              </a:xfrm>
              <a:prstGeom prst="rect">
                <a:avLst/>
              </a:prstGeom>
              <a:blipFill>
                <a:blip r:embed="rId4"/>
                <a:stretch>
                  <a:fillRect l="-407" t="-2404" b="-6731"/>
                </a:stretch>
              </a:blipFill>
            </p:spPr>
            <p:txBody>
              <a:bodyPr/>
              <a:lstStyle/>
              <a:p>
                <a:r>
                  <a:rPr lang="en-US">
                    <a:noFill/>
                  </a:rPr>
                  <a:t> </a:t>
                </a:r>
              </a:p>
            </p:txBody>
          </p:sp>
        </mc:Fallback>
      </mc:AlternateContent>
    </p:spTree>
    <p:extLst>
      <p:ext uri="{BB962C8B-B14F-4D97-AF65-F5344CB8AC3E}">
        <p14:creationId xmlns:p14="http://schemas.microsoft.com/office/powerpoint/2010/main" val="247938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BF45F1-2768-4D94-A021-E96C7C47185B}"/>
              </a:ext>
            </a:extLst>
          </p:cNvPr>
          <p:cNvSpPr>
            <a:spLocks noGrp="1"/>
          </p:cNvSpPr>
          <p:nvPr>
            <p:ph type="title"/>
          </p:nvPr>
        </p:nvSpPr>
        <p:spPr/>
        <p:txBody>
          <a:bodyPr/>
          <a:lstStyle/>
          <a:p>
            <a:r>
              <a:rPr lang="en-US" dirty="0"/>
              <a:t>Energy</a:t>
            </a:r>
          </a:p>
        </p:txBody>
      </p:sp>
      <p:sp>
        <p:nvSpPr>
          <p:cNvPr id="8" name="Text Placeholder 7">
            <a:extLst>
              <a:ext uri="{FF2B5EF4-FFF2-40B4-BE49-F238E27FC236}">
                <a16:creationId xmlns:a16="http://schemas.microsoft.com/office/drawing/2014/main" id="{8616A012-7FDD-4C39-85C2-C8F583A0B1F7}"/>
              </a:ext>
            </a:extLst>
          </p:cNvPr>
          <p:cNvSpPr>
            <a:spLocks noGrp="1"/>
          </p:cNvSpPr>
          <p:nvPr>
            <p:ph type="body" idx="1"/>
          </p:nvPr>
        </p:nvSpPr>
        <p:spPr>
          <a:xfrm>
            <a:off x="836612" y="1753320"/>
            <a:ext cx="4348161" cy="533399"/>
          </a:xfrm>
        </p:spPr>
        <p:txBody>
          <a:bodyPr/>
          <a:lstStyle/>
          <a:p>
            <a:r>
              <a:rPr lang="en-US" dirty="0"/>
              <a:t>Binding energy</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655E1380-6DFF-48C3-A940-D88776E2A4A3}"/>
                  </a:ext>
                </a:extLst>
              </p:cNvPr>
              <p:cNvSpPr>
                <a:spLocks noGrp="1"/>
              </p:cNvSpPr>
              <p:nvPr>
                <p:ph sz="half" idx="2"/>
              </p:nvPr>
            </p:nvSpPr>
            <p:spPr>
              <a:xfrm>
                <a:off x="836612" y="2286720"/>
                <a:ext cx="5256212" cy="2019300"/>
              </a:xfrm>
            </p:spPr>
            <p:txBody>
              <a:bodyPr>
                <a:normAutofit/>
              </a:bodyPr>
              <a:lstStyle/>
              <a:p>
                <a:r>
                  <a:rPr lang="en-US" dirty="0"/>
                  <a:t>Amount of energy it would take to remove the common envelope </a:t>
                </a:r>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𝑏𝑖𝑛𝑑</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𝑀</m:t>
                        </m:r>
                      </m:sub>
                      <m:sup>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𝑜</m:t>
                            </m:r>
                          </m:sub>
                        </m:sSub>
                      </m:sup>
                      <m:e>
                        <m:f>
                          <m:fPr>
                            <m:ctrlPr>
                              <a:rPr lang="en-US" i="1">
                                <a:latin typeface="Cambria Math" panose="02040503050406030204" pitchFamily="18" charset="0"/>
                              </a:rPr>
                            </m:ctrlPr>
                          </m:fPr>
                          <m:num>
                            <m:r>
                              <a:rPr lang="en-US" i="1">
                                <a:latin typeface="Cambria Math" panose="02040503050406030204" pitchFamily="18" charset="0"/>
                              </a:rPr>
                              <m:t>𝐺𝑀</m:t>
                            </m:r>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num>
                          <m:den>
                            <m:r>
                              <a:rPr lang="en-US" i="1">
                                <a:latin typeface="Cambria Math" panose="02040503050406030204" pitchFamily="18" charset="0"/>
                              </a:rPr>
                              <m:t>𝑟</m:t>
                            </m:r>
                          </m:den>
                        </m:f>
                        <m:r>
                          <m:rPr>
                            <m:sty m:val="p"/>
                          </m:rPr>
                          <a:rPr lang="en-US">
                            <a:latin typeface="Cambria Math" panose="02040503050406030204" pitchFamily="18" charset="0"/>
                          </a:rPr>
                          <m:t>d</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e>
                    </m:nary>
                  </m:oMath>
                </a14:m>
                <a:endParaRPr lang="en-US" dirty="0"/>
              </a:p>
            </p:txBody>
          </p:sp>
        </mc:Choice>
        <mc:Fallback>
          <p:sp>
            <p:nvSpPr>
              <p:cNvPr id="9" name="Content Placeholder 8">
                <a:extLst>
                  <a:ext uri="{FF2B5EF4-FFF2-40B4-BE49-F238E27FC236}">
                    <a16:creationId xmlns:a16="http://schemas.microsoft.com/office/drawing/2014/main" id="{655E1380-6DFF-48C3-A940-D88776E2A4A3}"/>
                  </a:ext>
                </a:extLst>
              </p:cNvPr>
              <p:cNvSpPr>
                <a:spLocks noGrp="1" noRot="1" noChangeAspect="1" noMove="1" noResize="1" noEditPoints="1" noAdjustHandles="1" noChangeArrowheads="1" noChangeShapeType="1" noTextEdit="1"/>
              </p:cNvSpPr>
              <p:nvPr>
                <p:ph sz="half" idx="2"/>
              </p:nvPr>
            </p:nvSpPr>
            <p:spPr>
              <a:xfrm>
                <a:off x="836612" y="2286720"/>
                <a:ext cx="5256212" cy="2019300"/>
              </a:xfrm>
              <a:blipFill>
                <a:blip r:embed="rId2"/>
                <a:stretch>
                  <a:fillRect l="-1160" t="-3021"/>
                </a:stretch>
              </a:blipFill>
            </p:spPr>
            <p:txBody>
              <a:bodyPr/>
              <a:lstStyle/>
              <a:p>
                <a:r>
                  <a:rPr lang="en-US">
                    <a:noFill/>
                  </a:rPr>
                  <a:t> </a:t>
                </a:r>
              </a:p>
            </p:txBody>
          </p:sp>
        </mc:Fallback>
      </mc:AlternateContent>
      <p:sp>
        <p:nvSpPr>
          <p:cNvPr id="10" name="Text Placeholder 9">
            <a:extLst>
              <a:ext uri="{FF2B5EF4-FFF2-40B4-BE49-F238E27FC236}">
                <a16:creationId xmlns:a16="http://schemas.microsoft.com/office/drawing/2014/main" id="{7FC4C67C-C38E-46E6-A55B-4246C1BC9344}"/>
              </a:ext>
            </a:extLst>
          </p:cNvPr>
          <p:cNvSpPr>
            <a:spLocks noGrp="1"/>
          </p:cNvSpPr>
          <p:nvPr>
            <p:ph type="body" sz="quarter" idx="3"/>
          </p:nvPr>
        </p:nvSpPr>
        <p:spPr>
          <a:xfrm>
            <a:off x="6094412" y="1753318"/>
            <a:ext cx="6164263" cy="533401"/>
          </a:xfrm>
        </p:spPr>
        <p:txBody>
          <a:bodyPr/>
          <a:lstStyle/>
          <a:p>
            <a:r>
              <a:rPr lang="en-US" dirty="0"/>
              <a:t>Change in orbital energy</a:t>
            </a:r>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227DFE53-379E-4B31-8185-A7BD6CB8E74C}"/>
                  </a:ext>
                </a:extLst>
              </p:cNvPr>
              <p:cNvSpPr>
                <a:spLocks noGrp="1"/>
              </p:cNvSpPr>
              <p:nvPr>
                <p:ph sz="quarter" idx="4"/>
              </p:nvPr>
            </p:nvSpPr>
            <p:spPr>
              <a:xfrm>
                <a:off x="6096000" y="2286720"/>
                <a:ext cx="5256212" cy="2019300"/>
              </a:xfrm>
            </p:spPr>
            <p:txBody>
              <a:bodyPr>
                <a:normAutofit/>
              </a:bodyPr>
              <a:lstStyle/>
              <a:p>
                <a:r>
                  <a:rPr lang="en-US" dirty="0"/>
                  <a:t>Energy released during inspiral</a:t>
                </a:r>
              </a:p>
              <a:p>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𝑜𝑟𝑏</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𝐺</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num>
                      <m:den>
                        <m:r>
                          <a:rPr lang="en-US" i="1">
                            <a:latin typeface="Cambria Math" panose="02040503050406030204" pitchFamily="18" charset="0"/>
                          </a:rPr>
                          <m:t>2</m:t>
                        </m:r>
                      </m:den>
                    </m:f>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d>
                              <m:dPr>
                                <m:begChr m:val="["/>
                                <m:endChr m:val="]"/>
                                <m:ctrlPr>
                                  <a:rPr lang="en-US" i="1">
                                    <a:latin typeface="Cambria Math" panose="02040503050406030204" pitchFamily="18" charset="0"/>
                                  </a:rPr>
                                </m:ctrlPr>
                              </m:dPr>
                              <m:e>
                                <m:r>
                                  <a:rPr lang="en-US" i="1">
                                    <a:latin typeface="Cambria Math" panose="02040503050406030204" pitchFamily="18" charset="0"/>
                                  </a:rPr>
                                  <m:t>𝑟</m:t>
                                </m:r>
                              </m:e>
                            </m:d>
                          </m:num>
                          <m:den>
                            <m:r>
                              <a:rPr lang="en-US" i="1">
                                <a:latin typeface="Cambria Math" panose="02040503050406030204" pitchFamily="18" charset="0"/>
                              </a:rPr>
                              <m:t>𝑟</m:t>
                            </m:r>
                          </m:den>
                        </m:f>
                      </m:e>
                    </m:d>
                  </m:oMath>
                </a14:m>
                <a:endParaRPr lang="en-US" dirty="0"/>
              </a:p>
            </p:txBody>
          </p:sp>
        </mc:Choice>
        <mc:Fallback>
          <p:sp>
            <p:nvSpPr>
              <p:cNvPr id="11" name="Content Placeholder 10">
                <a:extLst>
                  <a:ext uri="{FF2B5EF4-FFF2-40B4-BE49-F238E27FC236}">
                    <a16:creationId xmlns:a16="http://schemas.microsoft.com/office/drawing/2014/main" id="{227DFE53-379E-4B31-8185-A7BD6CB8E74C}"/>
                  </a:ext>
                </a:extLst>
              </p:cNvPr>
              <p:cNvSpPr>
                <a:spLocks noGrp="1" noRot="1" noChangeAspect="1" noMove="1" noResize="1" noEditPoints="1" noAdjustHandles="1" noChangeArrowheads="1" noChangeShapeType="1" noTextEdit="1"/>
              </p:cNvSpPr>
              <p:nvPr>
                <p:ph sz="quarter" idx="4"/>
              </p:nvPr>
            </p:nvSpPr>
            <p:spPr>
              <a:xfrm>
                <a:off x="6096000" y="2286720"/>
                <a:ext cx="5256212" cy="2019300"/>
              </a:xfrm>
              <a:blipFill>
                <a:blip r:embed="rId3"/>
                <a:stretch>
                  <a:fillRect l="-1160" t="-3021"/>
                </a:stretch>
              </a:blipFill>
            </p:spPr>
            <p:txBody>
              <a:bodyPr/>
              <a:lstStyle/>
              <a:p>
                <a:r>
                  <a:rPr lang="en-US">
                    <a:noFill/>
                  </a:rPr>
                  <a:t> </a:t>
                </a:r>
              </a:p>
            </p:txBody>
          </p:sp>
        </mc:Fallback>
      </mc:AlternateContent>
    </p:spTree>
    <p:extLst>
      <p:ext uri="{BB962C8B-B14F-4D97-AF65-F5344CB8AC3E}">
        <p14:creationId xmlns:p14="http://schemas.microsoft.com/office/powerpoint/2010/main" val="35416665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2975</TotalTime>
  <Words>968</Words>
  <Application>Microsoft Office PowerPoint</Application>
  <PresentationFormat>Widescreen</PresentationFormat>
  <Paragraphs>95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Retrospect</vt:lpstr>
      <vt:lpstr>THE ROLE OF CONVECTION IN COMMON ENVELOPE INTERACTIONS FOR MASSIVE STARS</vt:lpstr>
      <vt:lpstr>Introduction</vt:lpstr>
      <vt:lpstr>Methods</vt:lpstr>
      <vt:lpstr>Time-scale</vt:lpstr>
      <vt:lpstr>PowerPoint Presentation</vt:lpstr>
      <vt:lpstr>Luminosity</vt:lpstr>
      <vt:lpstr>PowerPoint Presentation</vt:lpstr>
      <vt:lpstr>PowerPoint Presentation</vt:lpstr>
      <vt:lpstr>Energy</vt:lpstr>
      <vt:lpstr>PowerPoint Presentation</vt:lpstr>
      <vt:lpstr>Ejection Efficiency</vt:lpstr>
      <vt:lpstr>PowerPoint Presentation</vt:lpstr>
      <vt:lpstr>PowerPoint Presentation</vt:lpstr>
      <vt:lpstr>Future Work</vt:lpstr>
      <vt:lpstr>References &amp; 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 Flynn</dc:creator>
  <cp:lastModifiedBy>Em Flynn</cp:lastModifiedBy>
  <cp:revision>113</cp:revision>
  <dcterms:created xsi:type="dcterms:W3CDTF">2019-07-25T14:36:10Z</dcterms:created>
  <dcterms:modified xsi:type="dcterms:W3CDTF">2019-07-31T14:55:18Z</dcterms:modified>
</cp:coreProperties>
</file>