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38" d="100"/>
          <a:sy n="38" d="100"/>
        </p:scale>
        <p:origin x="264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202D37F-9924-4877-99A5-C487366B4E1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868B360-F84E-4809-A6D3-5D0A0C67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53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D37F-9924-4877-99A5-C487366B4E1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B360-F84E-4809-A6D3-5D0A0C67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D37F-9924-4877-99A5-C487366B4E1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B360-F84E-4809-A6D3-5D0A0C67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1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D37F-9924-4877-99A5-C487366B4E1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B360-F84E-4809-A6D3-5D0A0C67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30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D37F-9924-4877-99A5-C487366B4E1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B360-F84E-4809-A6D3-5D0A0C67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73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D37F-9924-4877-99A5-C487366B4E1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B360-F84E-4809-A6D3-5D0A0C67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66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D37F-9924-4877-99A5-C487366B4E1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B360-F84E-4809-A6D3-5D0A0C67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46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D37F-9924-4877-99A5-C487366B4E1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B360-F84E-4809-A6D3-5D0A0C67C4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88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D37F-9924-4877-99A5-C487366B4E1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B360-F84E-4809-A6D3-5D0A0C67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D37F-9924-4877-99A5-C487366B4E1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B360-F84E-4809-A6D3-5D0A0C67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D37F-9924-4877-99A5-C487366B4E1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B360-F84E-4809-A6D3-5D0A0C67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8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D37F-9924-4877-99A5-C487366B4E1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B360-F84E-4809-A6D3-5D0A0C67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3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D37F-9924-4877-99A5-C487366B4E1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B360-F84E-4809-A6D3-5D0A0C67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8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D37F-9924-4877-99A5-C487366B4E1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B360-F84E-4809-A6D3-5D0A0C67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5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D37F-9924-4877-99A5-C487366B4E1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B360-F84E-4809-A6D3-5D0A0C67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5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D37F-9924-4877-99A5-C487366B4E1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B360-F84E-4809-A6D3-5D0A0C67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9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D37F-9924-4877-99A5-C487366B4E1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B360-F84E-4809-A6D3-5D0A0C67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02D37F-9924-4877-99A5-C487366B4E1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68B360-F84E-4809-A6D3-5D0A0C67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5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e5yyIcq40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AC58-029A-4996-8497-AC5E50017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5615" y="1964267"/>
            <a:ext cx="8434510" cy="2421464"/>
          </a:xfrm>
        </p:spPr>
        <p:txBody>
          <a:bodyPr>
            <a:normAutofit fontScale="90000"/>
          </a:bodyPr>
          <a:lstStyle/>
          <a:p>
            <a:r>
              <a:rPr lang="en-US" dirty="0"/>
              <a:t>The Role of Convection in Common Envelope Interactions for Massive Stars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4C8C2-19AA-454F-8175-671332052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 Flynn</a:t>
            </a:r>
          </a:p>
          <a:p>
            <a:r>
              <a:rPr lang="en-US" dirty="0"/>
              <a:t>Mentor(S): Dr. Jason Nordhaus, Emily Wilson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E4C496-0744-49E6-A0E8-CAFBBCCF7136}"/>
              </a:ext>
            </a:extLst>
          </p:cNvPr>
          <p:cNvSpPr txBox="1">
            <a:spLocks/>
          </p:cNvSpPr>
          <p:nvPr/>
        </p:nvSpPr>
        <p:spPr>
          <a:xfrm>
            <a:off x="3962399" y="1493308"/>
            <a:ext cx="7197726" cy="941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July 12, 2019</a:t>
            </a:r>
          </a:p>
        </p:txBody>
      </p:sp>
    </p:spTree>
    <p:extLst>
      <p:ext uri="{BB962C8B-B14F-4D97-AF65-F5344CB8AC3E}">
        <p14:creationId xmlns:p14="http://schemas.microsoft.com/office/powerpoint/2010/main" val="421491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AF7F-2E60-43CD-B06A-A05796A2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DA34-6312-4B9A-9AAF-6053B2D0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772398" cy="3649133"/>
          </a:xfrm>
        </p:spPr>
        <p:txBody>
          <a:bodyPr>
            <a:noAutofit/>
          </a:bodyPr>
          <a:lstStyle/>
          <a:p>
            <a:r>
              <a:rPr lang="en-US" sz="2000" dirty="0"/>
              <a:t>Binary system – two stars, one larger (primary) and one smaller (secondary)</a:t>
            </a:r>
          </a:p>
          <a:p>
            <a:r>
              <a:rPr lang="en-US" sz="2000" dirty="0"/>
              <a:t>Interaction produces common envelope</a:t>
            </a:r>
          </a:p>
          <a:p>
            <a:r>
              <a:rPr lang="en-US" sz="2000" dirty="0"/>
              <a:t>Convective zone – area of common envelope where energy is transported to the surface through molecule movement</a:t>
            </a:r>
          </a:p>
          <a:p>
            <a:r>
              <a:rPr lang="en-US" sz="2000" dirty="0"/>
              <a:t>Ejection efficiency – percentage of orbital energy available to unbind the common envelope</a:t>
            </a:r>
          </a:p>
          <a:p>
            <a:r>
              <a:rPr lang="en-US" sz="2000" dirty="0"/>
              <a:t>Convection carries energy away from the system, lowering the ejection efficiency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CC4DE-F7AE-42F7-9804-EBB734D64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80" y="2823633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6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999A-A272-42CE-A3B6-CCE747F0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50980"/>
            <a:ext cx="10131425" cy="145626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D58B-BD0C-45E4-813D-EFA3BEC0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07247"/>
            <a:ext cx="10131425" cy="4475610"/>
          </a:xfrm>
        </p:spPr>
        <p:txBody>
          <a:bodyPr>
            <a:noAutofit/>
          </a:bodyPr>
          <a:lstStyle/>
          <a:p>
            <a:r>
              <a:rPr lang="en-US" sz="2000" dirty="0"/>
              <a:t>Time-scale plots</a:t>
            </a:r>
          </a:p>
          <a:p>
            <a:pPr lvl="1"/>
            <a:r>
              <a:rPr lang="en-US" sz="2000" dirty="0"/>
              <a:t>Convective time-scale – how long it takes for convection to happen</a:t>
            </a:r>
          </a:p>
          <a:p>
            <a:pPr lvl="1"/>
            <a:r>
              <a:rPr lang="en-US" sz="2000" dirty="0"/>
              <a:t>Inspiral time-scale – how long it takes for the secondary to spiral into the primary</a:t>
            </a:r>
          </a:p>
          <a:p>
            <a:r>
              <a:rPr lang="en-US" sz="2000" dirty="0"/>
              <a:t>Luminosity</a:t>
            </a:r>
          </a:p>
          <a:p>
            <a:pPr lvl="1"/>
            <a:r>
              <a:rPr lang="en-US" sz="2000" dirty="0"/>
              <a:t>Max – maximum power accommodated by the convective envelope</a:t>
            </a:r>
          </a:p>
          <a:p>
            <a:pPr lvl="1"/>
            <a:r>
              <a:rPr lang="en-US" sz="2000" dirty="0"/>
              <a:t>Drag luminosity – luminosity generated by the inspiral of the secondary</a:t>
            </a:r>
          </a:p>
          <a:p>
            <a:r>
              <a:rPr lang="en-US" sz="2000" dirty="0"/>
              <a:t>Energy plots</a:t>
            </a:r>
          </a:p>
          <a:p>
            <a:pPr lvl="1"/>
            <a:r>
              <a:rPr lang="en-US" sz="2000" dirty="0"/>
              <a:t>Binding energy – how much energy it would take to remove the envelope</a:t>
            </a:r>
          </a:p>
          <a:p>
            <a:pPr lvl="1"/>
            <a:r>
              <a:rPr lang="en-US" sz="2000" dirty="0"/>
              <a:t>Change in orbital energy – energy released during inspiral</a:t>
            </a:r>
          </a:p>
          <a:p>
            <a:r>
              <a:rPr lang="en-US" sz="2000" dirty="0"/>
              <a:t>Shredding radius – point at which the secondary is </a:t>
            </a:r>
            <a:r>
              <a:rPr lang="en-US" sz="2000" dirty="0">
                <a:hlinkClick r:id="rId2"/>
              </a:rPr>
              <a:t>shredded</a:t>
            </a:r>
            <a:r>
              <a:rPr lang="en-US" sz="2000" dirty="0"/>
              <a:t> by the gravity of the primary</a:t>
            </a:r>
          </a:p>
        </p:txBody>
      </p:sp>
    </p:spTree>
    <p:extLst>
      <p:ext uri="{BB962C8B-B14F-4D97-AF65-F5344CB8AC3E}">
        <p14:creationId xmlns:p14="http://schemas.microsoft.com/office/powerpoint/2010/main" val="229506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7A49-580E-41FD-8DFB-BA40745E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time-scale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6076865-09AC-4EBF-984B-39DEE961C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7" y="2002008"/>
            <a:ext cx="6608173" cy="4455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43544F-F266-465F-9A5A-E9DB20DFE2CB}"/>
              </a:ext>
            </a:extLst>
          </p:cNvPr>
          <p:cNvSpPr txBox="1"/>
          <p:nvPr/>
        </p:nvSpPr>
        <p:spPr>
          <a:xfrm>
            <a:off x="7581900" y="2002008"/>
            <a:ext cx="42100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(50M) line: convective time-scale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lines: inspiral time-scales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Dots: shredding 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t_conv</a:t>
            </a:r>
            <a:r>
              <a:rPr lang="en-US" dirty="0"/>
              <a:t> &gt; </a:t>
            </a:r>
            <a:r>
              <a:rPr lang="en-US" dirty="0" err="1"/>
              <a:t>t_inspiral</a:t>
            </a:r>
            <a:r>
              <a:rPr lang="en-US" dirty="0"/>
              <a:t>: convection cannot move anything, because the star’s convective time-scale is greater than the time it takes for the secondary to move through the envelope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Else if </a:t>
            </a:r>
            <a:r>
              <a:rPr lang="en-US" dirty="0" err="1"/>
              <a:t>t_conv</a:t>
            </a:r>
            <a:r>
              <a:rPr lang="en-US" dirty="0"/>
              <a:t> &lt; </a:t>
            </a:r>
            <a:r>
              <a:rPr lang="en-US" dirty="0" err="1"/>
              <a:t>t_inspiral</a:t>
            </a:r>
            <a:r>
              <a:rPr lang="en-US" dirty="0"/>
              <a:t>: convection can move limited energy (depends on luminosity)</a:t>
            </a:r>
          </a:p>
        </p:txBody>
      </p:sp>
    </p:spTree>
    <p:extLst>
      <p:ext uri="{BB962C8B-B14F-4D97-AF65-F5344CB8AC3E}">
        <p14:creationId xmlns:p14="http://schemas.microsoft.com/office/powerpoint/2010/main" val="143011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3B95-C43F-41D4-9A18-3EA30AB7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Luminosity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097D952-AB89-4B81-93EC-4483698FD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927944"/>
            <a:ext cx="6617507" cy="437125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7B19E3-586A-4D20-8940-61421B4FAF85}"/>
              </a:ext>
            </a:extLst>
          </p:cNvPr>
          <p:cNvSpPr/>
          <p:nvPr/>
        </p:nvSpPr>
        <p:spPr>
          <a:xfrm>
            <a:off x="7480300" y="2065867"/>
            <a:ext cx="4483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(50M) line: maximum luminosity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lines: drag luminosity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Dots: shredding 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lum_max</a:t>
            </a:r>
            <a:r>
              <a:rPr lang="en-US" dirty="0"/>
              <a:t> &gt; </a:t>
            </a:r>
            <a:r>
              <a:rPr lang="en-US" dirty="0" err="1"/>
              <a:t>lum_drag</a:t>
            </a:r>
            <a:r>
              <a:rPr lang="en-US" dirty="0"/>
              <a:t>: convection can remove some liberated energy, but only up to </a:t>
            </a:r>
            <a:r>
              <a:rPr lang="en-US" dirty="0" err="1"/>
              <a:t>lum_drag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Else if </a:t>
            </a:r>
            <a:r>
              <a:rPr lang="en-US" dirty="0" err="1"/>
              <a:t>lum_max</a:t>
            </a:r>
            <a:r>
              <a:rPr lang="en-US" dirty="0"/>
              <a:t> &lt; </a:t>
            </a:r>
            <a:r>
              <a:rPr lang="en-US" dirty="0" err="1"/>
              <a:t>lum_drag</a:t>
            </a:r>
            <a:r>
              <a:rPr lang="en-US" dirty="0"/>
              <a:t>: convection can remove all liberated energy because the energy generated by the inspiral is greater than the maximum amount contained in the envelope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(Both dependent on time-scale)</a:t>
            </a:r>
          </a:p>
        </p:txBody>
      </p:sp>
    </p:spTree>
    <p:extLst>
      <p:ext uri="{BB962C8B-B14F-4D97-AF65-F5344CB8AC3E}">
        <p14:creationId xmlns:p14="http://schemas.microsoft.com/office/powerpoint/2010/main" val="401266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621D-A78B-4213-986E-AB915268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8459C04-5193-4684-81C0-81F1CC3C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" y="2065866"/>
            <a:ext cx="6602528" cy="42777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60AC4A-946C-457D-8555-B45F9460D414}"/>
              </a:ext>
            </a:extLst>
          </p:cNvPr>
          <p:cNvSpPr/>
          <p:nvPr/>
        </p:nvSpPr>
        <p:spPr>
          <a:xfrm>
            <a:off x="7416800" y="2065867"/>
            <a:ext cx="4483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(50M) line: binding energy for the primary 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lines: change in orbital energy during inspiral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Dots: shredding 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e_bind</a:t>
            </a:r>
            <a:r>
              <a:rPr lang="en-US" dirty="0"/>
              <a:t> &lt; </a:t>
            </a:r>
            <a:r>
              <a:rPr lang="en-US" dirty="0" err="1"/>
              <a:t>e_orb</a:t>
            </a:r>
            <a:r>
              <a:rPr lang="en-US" dirty="0"/>
              <a:t> at </a:t>
            </a:r>
            <a:r>
              <a:rPr lang="en-US" dirty="0" err="1"/>
              <a:t>r_shred</a:t>
            </a:r>
            <a:r>
              <a:rPr lang="en-US" dirty="0"/>
              <a:t>: enough energy is transferred to unbind the envelope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Else if </a:t>
            </a:r>
            <a:r>
              <a:rPr lang="en-US" dirty="0" err="1"/>
              <a:t>e_bind</a:t>
            </a:r>
            <a:r>
              <a:rPr lang="en-US" dirty="0"/>
              <a:t> &gt; </a:t>
            </a:r>
            <a:r>
              <a:rPr lang="en-US" dirty="0" err="1"/>
              <a:t>e_orb</a:t>
            </a:r>
            <a:r>
              <a:rPr lang="en-US" dirty="0"/>
              <a:t> at </a:t>
            </a:r>
            <a:r>
              <a:rPr lang="en-US" dirty="0" err="1"/>
              <a:t>r_shred</a:t>
            </a:r>
            <a:r>
              <a:rPr lang="en-US" dirty="0"/>
              <a:t>: secondary will shred during inspiral before enough energy is transferred to unbind the envelope of the primary</a:t>
            </a:r>
          </a:p>
        </p:txBody>
      </p:sp>
    </p:spTree>
    <p:extLst>
      <p:ext uri="{BB962C8B-B14F-4D97-AF65-F5344CB8AC3E}">
        <p14:creationId xmlns:p14="http://schemas.microsoft.com/office/powerpoint/2010/main" val="330110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F371-72E2-4842-9672-37CC1A03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Convective Zones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C0CE3-35A0-49D6-82B5-5E8E207EC8ED}"/>
              </a:ext>
            </a:extLst>
          </p:cNvPr>
          <p:cNvSpPr txBox="1"/>
          <p:nvPr/>
        </p:nvSpPr>
        <p:spPr>
          <a:xfrm>
            <a:off x="4699000" y="236708"/>
            <a:ext cx="728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all energy: </a:t>
            </a:r>
            <a:r>
              <a:rPr lang="en-US" dirty="0" err="1"/>
              <a:t>t_conv</a:t>
            </a:r>
            <a:r>
              <a:rPr lang="en-US" dirty="0"/>
              <a:t> &lt; </a:t>
            </a:r>
            <a:r>
              <a:rPr lang="en-US" dirty="0" err="1"/>
              <a:t>t_inspiral</a:t>
            </a:r>
            <a:r>
              <a:rPr lang="en-US" dirty="0"/>
              <a:t> &amp; </a:t>
            </a:r>
            <a:r>
              <a:rPr lang="en-US" dirty="0" err="1"/>
              <a:t>lum_max</a:t>
            </a:r>
            <a:r>
              <a:rPr lang="en-US" dirty="0"/>
              <a:t> &lt; </a:t>
            </a:r>
            <a:r>
              <a:rPr lang="en-US" dirty="0" err="1"/>
              <a:t>lum_drag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limited energy: </a:t>
            </a:r>
            <a:r>
              <a:rPr lang="en-US" dirty="0" err="1"/>
              <a:t>t_conv</a:t>
            </a:r>
            <a:r>
              <a:rPr lang="en-US" dirty="0"/>
              <a:t> &lt; </a:t>
            </a:r>
            <a:r>
              <a:rPr lang="en-US" dirty="0" err="1"/>
              <a:t>t_inspiral</a:t>
            </a:r>
            <a:r>
              <a:rPr lang="en-US" dirty="0"/>
              <a:t> &amp; </a:t>
            </a:r>
            <a:r>
              <a:rPr lang="en-US" dirty="0" err="1"/>
              <a:t>lum_max</a:t>
            </a:r>
            <a:r>
              <a:rPr lang="en-US" dirty="0"/>
              <a:t> &gt; </a:t>
            </a:r>
            <a:r>
              <a:rPr lang="en-US" dirty="0" err="1"/>
              <a:t>lum_drag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no energy: </a:t>
            </a:r>
            <a:r>
              <a:rPr lang="en-US" dirty="0" err="1"/>
              <a:t>t_conv</a:t>
            </a:r>
            <a:r>
              <a:rPr lang="en-US" dirty="0"/>
              <a:t> &gt; </a:t>
            </a:r>
            <a:r>
              <a:rPr lang="en-US" dirty="0" err="1"/>
              <a:t>t_inspiral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mass of the secondary increases, it’s harder for energy to be removed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3457315-DF4F-45E4-A086-42904A765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" y="1777739"/>
            <a:ext cx="9900921" cy="48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4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5911-EC59-43A3-B1B0-B9A3A735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4F30-DA8F-4F94-AC72-A86271D4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Calculate the ejection efficiency – how much energy is radiated into space</a:t>
            </a:r>
          </a:p>
          <a:p>
            <a:r>
              <a:rPr lang="en-US" sz="2000" dirty="0"/>
              <a:t>Compare to the small (&lt; 8M) stars from Wilson &amp; Nordhaus, 2019</a:t>
            </a:r>
          </a:p>
        </p:txBody>
      </p:sp>
    </p:spTree>
    <p:extLst>
      <p:ext uri="{BB962C8B-B14F-4D97-AF65-F5344CB8AC3E}">
        <p14:creationId xmlns:p14="http://schemas.microsoft.com/office/powerpoint/2010/main" val="137943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F6E0-A2E6-4415-9936-FA5F1B3F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B1D71-9481-45AC-A22F-F6063623A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8" y="4062048"/>
            <a:ext cx="4936519" cy="873564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487BD42-61EF-41FC-B4C4-72559E15B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91" y="3299929"/>
            <a:ext cx="6088519" cy="235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7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3074</TotalTime>
  <Words>509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The Role of Convection in Common Envelope Interactions for Massive Stars</vt:lpstr>
      <vt:lpstr>Background</vt:lpstr>
      <vt:lpstr>Project overview</vt:lpstr>
      <vt:lpstr>Comparative time-scale</vt:lpstr>
      <vt:lpstr>Luminosity</vt:lpstr>
      <vt:lpstr>Energy</vt:lpstr>
      <vt:lpstr>Convective Zones</vt:lpstr>
      <vt:lpstr>Next steps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Convection in Common Envelope Interactions for Massive Stars</dc:title>
  <dc:creator>Em Flynn</dc:creator>
  <cp:lastModifiedBy>Em Flynn</cp:lastModifiedBy>
  <cp:revision>70</cp:revision>
  <dcterms:created xsi:type="dcterms:W3CDTF">2019-06-20T16:32:17Z</dcterms:created>
  <dcterms:modified xsi:type="dcterms:W3CDTF">2019-07-26T12:21:45Z</dcterms:modified>
</cp:coreProperties>
</file>