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mbria" panose="02040503050406030204" pitchFamily="18" charset="0"/>
      <p:regular r:id="rId9"/>
      <p:bold r:id="rId10"/>
      <p:italic r:id="rId11"/>
      <p:boldItalic r:id="rId12"/>
    </p:embeddedFont>
    <p:embeddedFont>
      <p:font typeface="Open Sans" panose="020B06060305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E69884-2A00-4C6D-98CB-298E58299215}">
  <a:tblStyle styleId="{FBE69884-2A00-4C6D-98CB-298E582992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7"/>
  </p:normalViewPr>
  <p:slideViewPr>
    <p:cSldViewPr snapToGrid="0">
      <p:cViewPr varScale="1">
        <p:scale>
          <a:sx n="66" d="100"/>
          <a:sy n="66" d="100"/>
        </p:scale>
        <p:origin x="66" y="7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f18ce3f467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f18ce3f467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f18ce3f467_0_10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1f18ce3f467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18ce3f46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18ce3f46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18ce3f46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18ce3f46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18ce3f467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18ce3f467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18ce3f46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18ce3f46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2" name="Google Shape;52;p13"/>
          <p:cNvSpPr txBox="1">
            <a:spLocks noGrp="1"/>
          </p:cNvSpPr>
          <p:nvPr>
            <p:ph type="title"/>
          </p:nvPr>
        </p:nvSpPr>
        <p:spPr>
          <a:xfrm>
            <a:off x="457200" y="834727"/>
            <a:ext cx="8229600" cy="1389300"/>
          </a:xfrm>
          <a:prstGeom prst="rect">
            <a:avLst/>
          </a:prstGeom>
          <a:noFill/>
          <a:ln>
            <a:noFill/>
          </a:ln>
        </p:spPr>
        <p:txBody>
          <a:bodyPr spcFirstLastPara="1" wrap="square" lIns="91425" tIns="91425" rIns="91425" bIns="91425" anchor="b" anchorCtr="0">
            <a:normAutofit/>
          </a:bodyPr>
          <a:lstStyle>
            <a:lvl1pPr marL="0" marR="0" lvl="0" indent="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3" name="Google Shape;53;p13"/>
          <p:cNvSpPr txBox="1">
            <a:spLocks noGrp="1"/>
          </p:cNvSpPr>
          <p:nvPr>
            <p:ph type="body" idx="1"/>
          </p:nvPr>
        </p:nvSpPr>
        <p:spPr>
          <a:xfrm>
            <a:off x="457200" y="2195513"/>
            <a:ext cx="5038800" cy="10035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31250"/>
              </a:lnSpc>
              <a:spcBef>
                <a:spcPts val="0"/>
              </a:spcBef>
              <a:spcAft>
                <a:spcPts val="0"/>
              </a:spcAft>
              <a:buClr>
                <a:srgbClr val="9CBDD8"/>
              </a:buClr>
              <a:buSzPts val="18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4" name="Google Shape;54;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rmAutofit lnSpcReduction="20000"/>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7" name="Google Shape;57;p14"/>
          <p:cNvSpPr txBox="1">
            <a:spLocks noGrp="1"/>
          </p:cNvSpPr>
          <p:nvPr>
            <p:ph type="title"/>
          </p:nvPr>
        </p:nvSpPr>
        <p:spPr>
          <a:xfrm>
            <a:off x="457200" y="834727"/>
            <a:ext cx="8229600" cy="1389300"/>
          </a:xfrm>
          <a:prstGeom prst="rect">
            <a:avLst/>
          </a:prstGeom>
          <a:noFill/>
          <a:ln>
            <a:noFill/>
          </a:ln>
        </p:spPr>
        <p:txBody>
          <a:bodyPr spcFirstLastPara="1" wrap="square" lIns="91425" tIns="91425" rIns="91425" bIns="91425" anchor="b" anchorCtr="0">
            <a:normAutofit/>
          </a:bodyPr>
          <a:lstStyle>
            <a:lvl1pPr marL="0" marR="0" lvl="0" indent="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8" name="Google Shape;58;p14"/>
          <p:cNvSpPr txBox="1">
            <a:spLocks noGrp="1"/>
          </p:cNvSpPr>
          <p:nvPr>
            <p:ph type="body" idx="1"/>
          </p:nvPr>
        </p:nvSpPr>
        <p:spPr>
          <a:xfrm>
            <a:off x="457200" y="2195513"/>
            <a:ext cx="5038800" cy="10035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31250"/>
              </a:lnSpc>
              <a:spcBef>
                <a:spcPts val="0"/>
              </a:spcBef>
              <a:spcAft>
                <a:spcPts val="0"/>
              </a:spcAft>
              <a:buClr>
                <a:srgbClr val="9CBDD8"/>
              </a:buClr>
              <a:buSzPts val="18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9" name="Google Shape;59;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rmAutofit lnSpcReduction="20000"/>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84350" y="194000"/>
            <a:ext cx="91440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Make A Copy Of This Deck And Update The Red Ink Based On Your Notebook Results</a:t>
            </a:r>
            <a:endParaRPr sz="100" b="1">
              <a:solidFill>
                <a:srgbClr val="073763"/>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rmAutofit/>
          </a:bodyPr>
          <a:lstStyle/>
          <a:p>
            <a:pPr marL="0" marR="0" lvl="0" indent="0" algn="l" rtl="0">
              <a:lnSpc>
                <a:spcPct val="120000"/>
              </a:lnSpc>
              <a:spcBef>
                <a:spcPts val="0"/>
              </a:spcBef>
              <a:spcAft>
                <a:spcPts val="0"/>
              </a:spcAft>
              <a:buClr>
                <a:srgbClr val="FFFFFF"/>
              </a:buClr>
              <a:buFont typeface="Open Sans"/>
              <a:buNone/>
            </a:pPr>
            <a:r>
              <a:rPr lang="en"/>
              <a:t>Instructor Kick-off</a:t>
            </a:r>
            <a:endParaRPr sz="500"/>
          </a:p>
        </p:txBody>
      </p:sp>
      <p:sp>
        <p:nvSpPr>
          <p:cNvPr id="70" name="Google Shape;70;p1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sz="700"/>
              <a:t>9</a:t>
            </a:r>
            <a:r>
              <a:rPr lang="en" sz="700" b="0" i="0" u="none" strike="noStrike" cap="none">
                <a:solidFill>
                  <a:srgbClr val="7D97AD"/>
                </a:solidFill>
                <a:latin typeface="Open Sans"/>
                <a:ea typeface="Open Sans"/>
                <a:cs typeface="Open Sans"/>
                <a:sym typeface="Open Sans"/>
              </a:rPr>
              <a:t> Udacity.  All rights reserved.</a:t>
            </a:r>
            <a:endParaRPr sz="500"/>
          </a:p>
        </p:txBody>
      </p:sp>
      <p:pic>
        <p:nvPicPr>
          <p:cNvPr id="71" name="Google Shape;71;p16"/>
          <p:cNvPicPr preferRelativeResize="0"/>
          <p:nvPr/>
        </p:nvPicPr>
        <p:blipFill>
          <a:blip r:embed="rId3">
            <a:alphaModFix/>
          </a:blip>
          <a:stretch>
            <a:fillRect/>
          </a:stretch>
        </p:blipFill>
        <p:spPr>
          <a:xfrm>
            <a:off x="0" y="0"/>
            <a:ext cx="9161999" cy="5143501"/>
          </a:xfrm>
          <a:prstGeom prst="rect">
            <a:avLst/>
          </a:prstGeom>
          <a:noFill/>
          <a:ln>
            <a:noFill/>
          </a:ln>
        </p:spPr>
      </p:pic>
      <p:sp>
        <p:nvSpPr>
          <p:cNvPr id="72" name="Google Shape;72;p16"/>
          <p:cNvSpPr txBox="1"/>
          <p:nvPr/>
        </p:nvSpPr>
        <p:spPr>
          <a:xfrm>
            <a:off x="457200" y="834727"/>
            <a:ext cx="8229600" cy="13893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None/>
            </a:pPr>
            <a:r>
              <a:rPr lang="en" sz="4500">
                <a:solidFill>
                  <a:srgbClr val="FFFFFF"/>
                </a:solidFill>
                <a:latin typeface="Open Sans"/>
                <a:ea typeface="Open Sans"/>
                <a:cs typeface="Open Sans"/>
                <a:sym typeface="Open Sans"/>
              </a:rPr>
              <a:t>Analyze A/B Test Results</a:t>
            </a:r>
            <a:endParaRPr sz="5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118100" y="1020700"/>
            <a:ext cx="9076500" cy="1227998"/>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Total Variant Visitors: </a:t>
            </a:r>
            <a:r>
              <a:rPr lang="en-US" sz="2000" b="1" dirty="0">
                <a:solidFill>
                  <a:srgbClr val="FF0000"/>
                </a:solidFill>
                <a:highlight>
                  <a:schemeClr val="lt1"/>
                </a:highlight>
                <a:latin typeface="Cambria"/>
                <a:ea typeface="Cambria"/>
                <a:cs typeface="Cambria"/>
                <a:sym typeface="Cambria"/>
              </a:rPr>
              <a:t>69889</a:t>
            </a:r>
            <a:endParaRPr lang="en-US" sz="2000" dirty="0">
              <a:solidFill>
                <a:srgbClr val="FF0000"/>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US" sz="2000" b="1" dirty="0">
                <a:solidFill>
                  <a:srgbClr val="404040"/>
                </a:solidFill>
                <a:highlight>
                  <a:schemeClr val="lt1"/>
                </a:highlight>
                <a:latin typeface="Cambria"/>
                <a:ea typeface="Cambria"/>
                <a:cs typeface="Cambria"/>
                <a:sym typeface="Cambria"/>
              </a:rPr>
              <a:t>Total Control Participants:</a:t>
            </a:r>
            <a:r>
              <a:rPr lang="en-US"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35211</a:t>
            </a:r>
            <a:endParaRPr lang="en-US" sz="2000"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dirty="0">
                <a:solidFill>
                  <a:schemeClr val="dk1"/>
                </a:solidFill>
                <a:highlight>
                  <a:schemeClr val="lt1"/>
                </a:highlight>
                <a:latin typeface="Cambria"/>
                <a:ea typeface="Cambria"/>
                <a:cs typeface="Cambria"/>
                <a:sym typeface="Cambria"/>
              </a:rPr>
              <a:t>​</a:t>
            </a:r>
            <a:endParaRPr sz="2000" dirty="0">
              <a:solidFill>
                <a:schemeClr val="dk1"/>
              </a:solidFill>
              <a:highlight>
                <a:schemeClr val="lt1"/>
              </a:highlight>
              <a:latin typeface="Cambria"/>
              <a:ea typeface="Cambria"/>
              <a:cs typeface="Cambria"/>
              <a:sym typeface="Cambria"/>
            </a:endParaRPr>
          </a:p>
        </p:txBody>
      </p:sp>
      <p:sp>
        <p:nvSpPr>
          <p:cNvPr id="78" name="Google Shape;78;p17"/>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How Was The Experiment Implemented?​</a:t>
            </a:r>
            <a:endParaRPr sz="100" b="1">
              <a:solidFill>
                <a:srgbClr val="073763"/>
              </a:solidFill>
              <a:highlight>
                <a:schemeClr val="lt1"/>
              </a:highlight>
            </a:endParaRPr>
          </a:p>
        </p:txBody>
      </p:sp>
      <p:pic>
        <p:nvPicPr>
          <p:cNvPr id="3" name="Picture 2">
            <a:extLst>
              <a:ext uri="{FF2B5EF4-FFF2-40B4-BE49-F238E27FC236}">
                <a16:creationId xmlns:a16="http://schemas.microsoft.com/office/drawing/2014/main" id="{3FFE2C90-8D97-522D-3E7E-52618749517E}"/>
              </a:ext>
            </a:extLst>
          </p:cNvPr>
          <p:cNvPicPr>
            <a:picLocks noChangeAspect="1"/>
          </p:cNvPicPr>
          <p:nvPr/>
        </p:nvPicPr>
        <p:blipFill>
          <a:blip r:embed="rId3"/>
          <a:stretch>
            <a:fillRect/>
          </a:stretch>
        </p:blipFill>
        <p:spPr>
          <a:xfrm>
            <a:off x="1394263" y="2248698"/>
            <a:ext cx="5201376" cy="28948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Conversion Rates</a:t>
            </a:r>
            <a:endParaRPr sz="100" b="1">
              <a:solidFill>
                <a:srgbClr val="073763"/>
              </a:solidFill>
              <a:highlight>
                <a:schemeClr val="lt1"/>
              </a:highlight>
            </a:endParaRPr>
          </a:p>
        </p:txBody>
      </p:sp>
      <p:graphicFrame>
        <p:nvGraphicFramePr>
          <p:cNvPr id="85" name="Google Shape;85;p18"/>
          <p:cNvGraphicFramePr/>
          <p:nvPr>
            <p:extLst>
              <p:ext uri="{D42A27DB-BD31-4B8C-83A1-F6EECF244321}">
                <p14:modId xmlns:p14="http://schemas.microsoft.com/office/powerpoint/2010/main" val="2057570318"/>
              </p:ext>
            </p:extLst>
          </p:nvPr>
        </p:nvGraphicFramePr>
        <p:xfrm>
          <a:off x="825950" y="1122975"/>
          <a:ext cx="7239000" cy="1234350"/>
        </p:xfrm>
        <a:graphic>
          <a:graphicData uri="http://schemas.openxmlformats.org/drawingml/2006/table">
            <a:tbl>
              <a:tblPr>
                <a:noFill/>
                <a:tableStyleId>{FBE69884-2A00-4C6D-98CB-298E58299215}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U.S.</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U.K.</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CA</a:t>
                      </a:r>
                      <a:endParaRPr sz="1500" b="1"/>
                    </a:p>
                  </a:txBody>
                  <a:tcPr marL="91425" marR="91425" marT="91425" marB="91425">
                    <a:solidFill>
                      <a:srgbClr val="CFE2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b="1" dirty="0"/>
                        <a:t>Control</a:t>
                      </a:r>
                      <a:endParaRPr sz="1500" b="1" dirty="0"/>
                    </a:p>
                  </a:txBody>
                  <a:tcPr marL="91425" marR="91425" marT="91425" marB="91425">
                    <a:solidFill>
                      <a:srgbClr val="CFE2F3"/>
                    </a:solidFill>
                  </a:tcPr>
                </a:tc>
                <a:tc>
                  <a:txBody>
                    <a:bodyPr/>
                    <a:lstStyle/>
                    <a:p>
                      <a:pPr marL="0" lvl="0" indent="0" algn="l" rtl="0">
                        <a:spcBef>
                          <a:spcPts val="0"/>
                        </a:spcBef>
                        <a:spcAft>
                          <a:spcPts val="0"/>
                        </a:spcAft>
                        <a:buNone/>
                      </a:pPr>
                      <a:r>
                        <a:rPr lang="en" sz="1500" b="1" dirty="0">
                          <a:solidFill>
                            <a:srgbClr val="FF0000"/>
                          </a:solidFill>
                        </a:rPr>
                        <a:t>10.7%</a:t>
                      </a:r>
                      <a:endParaRPr sz="1500" b="1" dirty="0">
                        <a:solidFill>
                          <a:srgbClr val="FF0000"/>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10.2%</a:t>
                      </a:r>
                      <a:endParaRPr sz="1500" b="1" dirty="0"/>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9.4%</a:t>
                      </a:r>
                      <a:endParaRPr sz="1500" b="1" dirty="0"/>
                    </a:p>
                  </a:txBody>
                  <a:tcPr marL="91425" marR="91425" marT="91425" marB="91425">
                    <a:solidFill>
                      <a:srgbClr val="FFFFF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b="1" dirty="0"/>
                        <a:t>Treatment</a:t>
                      </a:r>
                      <a:endParaRPr sz="1500" b="1" dirty="0"/>
                    </a:p>
                  </a:txBody>
                  <a:tcPr marL="91425" marR="91425" marT="91425" marB="91425">
                    <a:solidFill>
                      <a:srgbClr val="CFE2F3"/>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15.8%</a:t>
                      </a:r>
                      <a:endParaRPr sz="1500" b="1" dirty="0"/>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14.9%</a:t>
                      </a:r>
                      <a:endParaRPr sz="1500" b="1" dirty="0"/>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15.4%</a:t>
                      </a:r>
                      <a:endParaRPr sz="1500" b="1" dirty="0"/>
                    </a:p>
                  </a:txBody>
                  <a:tcPr marL="91425" marR="91425" marT="91425" marB="91425">
                    <a:solidFill>
                      <a:srgbClr val="FFFFFF"/>
                    </a:solidFill>
                  </a:tcPr>
                </a:tc>
                <a:extLst>
                  <a:ext uri="{0D108BD9-81ED-4DB2-BD59-A6C34878D82A}">
                    <a16:rowId xmlns:a16="http://schemas.microsoft.com/office/drawing/2014/main" val="10002"/>
                  </a:ext>
                </a:extLst>
              </a:tr>
            </a:tbl>
          </a:graphicData>
        </a:graphic>
      </p:graphicFrame>
      <p:sp>
        <p:nvSpPr>
          <p:cNvPr id="86" name="Google Shape;86;p18"/>
          <p:cNvSpPr txBox="1"/>
          <p:nvPr/>
        </p:nvSpPr>
        <p:spPr>
          <a:xfrm>
            <a:off x="481400" y="2817975"/>
            <a:ext cx="8207100" cy="230829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Executive Summary: </a:t>
            </a:r>
            <a:r>
              <a:rPr lang="en" sz="2000" b="1" dirty="0">
                <a:solidFill>
                  <a:srgbClr val="FF0000"/>
                </a:solidFill>
                <a:highlight>
                  <a:schemeClr val="lt1"/>
                </a:highlight>
                <a:latin typeface="Cambria"/>
                <a:ea typeface="Cambria"/>
                <a:cs typeface="Cambria"/>
                <a:sym typeface="Cambria"/>
              </a:rPr>
              <a:t>These probabilities indicate that the </a:t>
            </a:r>
            <a:r>
              <a:rPr lang="en" sz="2000" b="1" i="1" dirty="0">
                <a:solidFill>
                  <a:srgbClr val="FF0000"/>
                </a:solidFill>
                <a:highlight>
                  <a:schemeClr val="lt1"/>
                </a:highlight>
                <a:latin typeface="Cambria"/>
                <a:ea typeface="Cambria"/>
                <a:cs typeface="Cambria"/>
                <a:sym typeface="Cambria"/>
              </a:rPr>
              <a:t>Treatment</a:t>
            </a:r>
            <a:r>
              <a:rPr lang="en" sz="2000" b="1" u="sng" dirty="0">
                <a:solidFill>
                  <a:srgbClr val="FF0000"/>
                </a:solidFill>
                <a:highlight>
                  <a:schemeClr val="lt1"/>
                </a:highlight>
                <a:latin typeface="Cambria"/>
                <a:ea typeface="Cambria"/>
                <a:cs typeface="Cambria"/>
                <a:sym typeface="Cambria"/>
              </a:rPr>
              <a:t> </a:t>
            </a:r>
            <a:r>
              <a:rPr lang="en" sz="2000" b="1" dirty="0">
                <a:solidFill>
                  <a:srgbClr val="FF0000"/>
                </a:solidFill>
                <a:highlight>
                  <a:schemeClr val="lt1"/>
                </a:highlight>
                <a:latin typeface="Cambria"/>
                <a:ea typeface="Cambria"/>
                <a:cs typeface="Cambria"/>
                <a:sym typeface="Cambria"/>
              </a:rPr>
              <a:t>page is consistently associated with higher conversions across all countries. This suggests that the </a:t>
            </a:r>
            <a:r>
              <a:rPr lang="en" sz="2000" b="1" i="1" dirty="0">
                <a:solidFill>
                  <a:srgbClr val="FF0000"/>
                </a:solidFill>
                <a:highlight>
                  <a:schemeClr val="lt1"/>
                </a:highlight>
                <a:latin typeface="Cambria"/>
                <a:ea typeface="Cambria"/>
                <a:cs typeface="Cambria"/>
                <a:sym typeface="Cambria"/>
              </a:rPr>
              <a:t>Treatment</a:t>
            </a:r>
            <a:r>
              <a:rPr lang="en" sz="2000" b="1" dirty="0">
                <a:solidFill>
                  <a:srgbClr val="FF0000"/>
                </a:solidFill>
                <a:highlight>
                  <a:schemeClr val="lt1"/>
                </a:highlight>
                <a:latin typeface="Cambria"/>
                <a:ea typeface="Cambria"/>
                <a:cs typeface="Cambria"/>
                <a:sym typeface="Cambria"/>
              </a:rPr>
              <a:t> page has a positive impact on conversion regardless of location. Also, due to the fact that the individual countries have minimal differences in conversion, this suggests that the itself has little influence on conversion.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Experiment Results</a:t>
            </a:r>
            <a:endParaRPr sz="100" b="1">
              <a:solidFill>
                <a:srgbClr val="073763"/>
              </a:solidFill>
              <a:highlight>
                <a:schemeClr val="lt1"/>
              </a:highlight>
            </a:endParaRPr>
          </a:p>
        </p:txBody>
      </p:sp>
      <p:sp>
        <p:nvSpPr>
          <p:cNvPr id="92" name="Google Shape;92;p19"/>
          <p:cNvSpPr txBox="1"/>
          <p:nvPr/>
        </p:nvSpPr>
        <p:spPr>
          <a:xfrm>
            <a:off x="118100" y="1020700"/>
            <a:ext cx="9076500" cy="2234428"/>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Treatment Conversion Rate: </a:t>
            </a:r>
            <a:r>
              <a:rPr lang="en-US" sz="2000" b="1" dirty="0">
                <a:solidFill>
                  <a:srgbClr val="FF0000"/>
                </a:solidFill>
                <a:highlight>
                  <a:schemeClr val="lt1"/>
                </a:highlight>
                <a:latin typeface="Cambria"/>
                <a:ea typeface="Cambria"/>
                <a:cs typeface="Cambria"/>
                <a:sym typeface="Cambria"/>
              </a:rPr>
              <a:t>12.88%</a:t>
            </a:r>
            <a:endParaRPr sz="2000" dirty="0">
              <a:solidFill>
                <a:srgbClr val="FF0000"/>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Control Conversion Rate:</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 12.90%</a:t>
            </a:r>
            <a:endParaRPr sz="2000"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Delta in Treatment vs. Control Conversion Rate:</a:t>
            </a:r>
            <a:r>
              <a:rPr lang="en" sz="2000" dirty="0">
                <a:solidFill>
                  <a:schemeClr val="dk1"/>
                </a:solidFill>
                <a:highlight>
                  <a:schemeClr val="lt1"/>
                </a:highlight>
                <a:latin typeface="Cambria"/>
                <a:ea typeface="Cambria"/>
                <a:cs typeface="Cambria"/>
                <a:sym typeface="Cambria"/>
              </a:rPr>
              <a:t>​ </a:t>
            </a:r>
            <a:r>
              <a:rPr lang="en" sz="2000" b="1" dirty="0">
                <a:solidFill>
                  <a:srgbClr val="404040"/>
                </a:solidFill>
                <a:highlight>
                  <a:schemeClr val="lt1"/>
                </a:highlight>
                <a:latin typeface="Cambria"/>
                <a:ea typeface="Cambria"/>
                <a:cs typeface="Cambria"/>
                <a:sym typeface="Cambria"/>
              </a:rPr>
              <a:t>p-value:</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-.0.002</a:t>
            </a:r>
            <a:endParaRPr sz="2000" b="1"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Conclusion:</a:t>
            </a:r>
            <a:r>
              <a:rPr lang="en" sz="2000" dirty="0">
                <a:solidFill>
                  <a:schemeClr val="dk1"/>
                </a:solidFill>
                <a:highlight>
                  <a:schemeClr val="lt1"/>
                </a:highlight>
                <a:latin typeface="Cambria"/>
                <a:ea typeface="Cambria"/>
                <a:cs typeface="Cambria"/>
                <a:sym typeface="Cambria"/>
              </a:rPr>
              <a:t>​ </a:t>
            </a:r>
            <a:r>
              <a:rPr lang="en" sz="2000" b="1" dirty="0">
                <a:solidFill>
                  <a:srgbClr val="FF0000"/>
                </a:solidFill>
                <a:highlight>
                  <a:schemeClr val="lt1"/>
                </a:highlight>
                <a:latin typeface="Cambria"/>
                <a:ea typeface="Cambria"/>
                <a:cs typeface="Cambria"/>
                <a:sym typeface="Cambria"/>
              </a:rPr>
              <a:t>The conversion rates for the </a:t>
            </a:r>
            <a:r>
              <a:rPr lang="en" sz="2000" b="1" i="1" dirty="0">
                <a:solidFill>
                  <a:srgbClr val="FF0000"/>
                </a:solidFill>
                <a:highlight>
                  <a:schemeClr val="lt1"/>
                </a:highlight>
                <a:latin typeface="Cambria"/>
                <a:ea typeface="Cambria"/>
                <a:cs typeface="Cambria"/>
                <a:sym typeface="Cambria"/>
              </a:rPr>
              <a:t>Treatment</a:t>
            </a:r>
            <a:r>
              <a:rPr lang="en" sz="2000" b="1" dirty="0">
                <a:solidFill>
                  <a:srgbClr val="FF0000"/>
                </a:solidFill>
                <a:highlight>
                  <a:schemeClr val="lt1"/>
                </a:highlight>
                <a:latin typeface="Cambria"/>
                <a:ea typeface="Cambria"/>
                <a:cs typeface="Cambria"/>
                <a:sym typeface="Cambria"/>
              </a:rPr>
              <a:t> and the </a:t>
            </a:r>
            <a:r>
              <a:rPr lang="en" sz="2000" b="1" i="1" dirty="0">
                <a:solidFill>
                  <a:srgbClr val="FF0000"/>
                </a:solidFill>
                <a:highlight>
                  <a:schemeClr val="lt1"/>
                </a:highlight>
                <a:latin typeface="Cambria"/>
                <a:ea typeface="Cambria"/>
                <a:cs typeface="Cambria"/>
                <a:sym typeface="Cambria"/>
              </a:rPr>
              <a:t>Control</a:t>
            </a:r>
            <a:r>
              <a:rPr lang="en" sz="2000" b="1" dirty="0">
                <a:solidFill>
                  <a:srgbClr val="FF0000"/>
                </a:solidFill>
                <a:highlight>
                  <a:schemeClr val="lt1"/>
                </a:highlight>
                <a:latin typeface="Cambria"/>
                <a:ea typeface="Cambria"/>
                <a:cs typeface="Cambria"/>
                <a:sym typeface="Cambria"/>
              </a:rPr>
              <a:t> groups are nearly identical. The p-value of </a:t>
            </a:r>
            <a:r>
              <a:rPr lang="en-US" sz="2000" b="1" dirty="0">
                <a:solidFill>
                  <a:srgbClr val="FF0000"/>
                </a:solidFill>
                <a:highlight>
                  <a:schemeClr val="lt1"/>
                </a:highlight>
                <a:latin typeface="Cambria"/>
                <a:ea typeface="Cambria"/>
                <a:cs typeface="Cambria"/>
                <a:sym typeface="Cambria"/>
              </a:rPr>
              <a:t>-.0.002 suggests that there is no statistically significant difference between the two groups.</a:t>
            </a:r>
            <a:endParaRPr sz="2000" dirty="0">
              <a:solidFill>
                <a:schemeClr val="dk1"/>
              </a:solidFill>
              <a:highlight>
                <a:schemeClr val="lt1"/>
              </a:highlight>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Country Results</a:t>
            </a:r>
            <a:endParaRPr sz="100" b="1">
              <a:solidFill>
                <a:srgbClr val="073763"/>
              </a:solidFill>
              <a:highlight>
                <a:schemeClr val="lt1"/>
              </a:highlight>
            </a:endParaRPr>
          </a:p>
        </p:txBody>
      </p:sp>
      <p:sp>
        <p:nvSpPr>
          <p:cNvPr id="98" name="Google Shape;98;p20"/>
          <p:cNvSpPr txBox="1"/>
          <p:nvPr/>
        </p:nvSpPr>
        <p:spPr>
          <a:xfrm>
            <a:off x="118100" y="1020700"/>
            <a:ext cx="9076500" cy="1191065"/>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Conclusion:</a:t>
            </a:r>
            <a:r>
              <a:rPr lang="en" sz="2000" dirty="0">
                <a:solidFill>
                  <a:schemeClr val="dk1"/>
                </a:solidFill>
                <a:highlight>
                  <a:schemeClr val="lt1"/>
                </a:highlight>
                <a:latin typeface="Cambria"/>
                <a:ea typeface="Cambria"/>
                <a:cs typeface="Cambria"/>
                <a:sym typeface="Cambria"/>
              </a:rPr>
              <a:t>​ </a:t>
            </a:r>
            <a:r>
              <a:rPr lang="en" sz="2000" b="1" dirty="0">
                <a:solidFill>
                  <a:srgbClr val="FF0000"/>
                </a:solidFill>
                <a:highlight>
                  <a:schemeClr val="lt1"/>
                </a:highlight>
                <a:latin typeface="Cambria"/>
                <a:ea typeface="Cambria"/>
                <a:cs typeface="Cambria"/>
                <a:sym typeface="Cambria"/>
              </a:rPr>
              <a:t>There are minimal differences in conversion rates between countries. </a:t>
            </a:r>
            <a:r>
              <a:rPr lang="en" sz="2000" b="1">
                <a:solidFill>
                  <a:srgbClr val="FF0000"/>
                </a:solidFill>
                <a:highlight>
                  <a:schemeClr val="lt1"/>
                </a:highlight>
                <a:latin typeface="Cambria"/>
                <a:ea typeface="Cambria"/>
                <a:cs typeface="Cambria"/>
                <a:sym typeface="Cambria"/>
              </a:rPr>
              <a:t>This suggests that no matter the location, roughly the same amount of people are likely to convert. </a:t>
            </a:r>
            <a:endParaRPr sz="2000" b="1" dirty="0">
              <a:solidFill>
                <a:srgbClr val="FF0000"/>
              </a:solidFill>
              <a:highlight>
                <a:schemeClr val="lt1"/>
              </a:highlight>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238</Words>
  <Application>Microsoft Office PowerPoint</Application>
  <PresentationFormat>On-screen Show (16:9)</PresentationFormat>
  <Paragraphs>28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Cambria</vt:lpstr>
      <vt:lpstr>Arial</vt:lpstr>
      <vt:lpstr>Open Sans</vt:lpstr>
      <vt:lpstr>Simple Light</vt:lpstr>
      <vt:lpstr>PowerPoint Presentation</vt:lpstr>
      <vt:lpstr>Instructor Kick-off</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Erica Greene</cp:lastModifiedBy>
  <cp:revision>3</cp:revision>
  <dcterms:modified xsi:type="dcterms:W3CDTF">2024-11-14T21:32:38Z</dcterms:modified>
</cp:coreProperties>
</file>