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7"/>
  </p:notesMasterIdLst>
  <p:sldIdLst>
    <p:sldId id="256" r:id="rId2"/>
    <p:sldId id="258" r:id="rId3"/>
    <p:sldId id="257"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80"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code" initials="Y" lastIdx="1" clrIdx="0">
    <p:extLst>
      <p:ext uri="{19B8F6BF-5375-455C-9EA6-DF929625EA0E}">
        <p15:presenceInfo xmlns:p15="http://schemas.microsoft.com/office/powerpoint/2012/main" userId="fd0620edeafc2a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13T15:03:45.693"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54370-D3EC-4DCC-A568-61D3F4A067B1}" type="datetimeFigureOut">
              <a:rPr lang="en-US" smtClean="0"/>
              <a:t>9/14/2020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1C625-E5E1-4749-94AE-DCB31B0B25CC}" type="slidenum">
              <a:rPr lang="en-US" smtClean="0"/>
              <a:t>‹N°›</a:t>
            </a:fld>
            <a:endParaRPr lang="en-US"/>
          </a:p>
        </p:txBody>
      </p:sp>
    </p:spTree>
    <p:extLst>
      <p:ext uri="{BB962C8B-B14F-4D97-AF65-F5344CB8AC3E}">
        <p14:creationId xmlns:p14="http://schemas.microsoft.com/office/powerpoint/2010/main" val="413718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F61C625-E5E1-4749-94AE-DCB31B0B25CC}" type="slidenum">
              <a:rPr lang="en-US" smtClean="0"/>
              <a:t>24</a:t>
            </a:fld>
            <a:endParaRPr lang="en-US"/>
          </a:p>
        </p:txBody>
      </p:sp>
    </p:spTree>
    <p:extLst>
      <p:ext uri="{BB962C8B-B14F-4D97-AF65-F5344CB8AC3E}">
        <p14:creationId xmlns:p14="http://schemas.microsoft.com/office/powerpoint/2010/main" val="3355066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394997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F382CB0-B4D7-4318-99A7-0EDE8B8AD5C3}"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144551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307351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27086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3400377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4053497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468801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1093521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120745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117280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5692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F382CB0-B4D7-4318-99A7-0EDE8B8AD5C3}"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328060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F382CB0-B4D7-4318-99A7-0EDE8B8AD5C3}" type="datetimeFigureOut">
              <a:rPr lang="en-US" smtClean="0"/>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142590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28131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13059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3F382CB0-B4D7-4318-99A7-0EDE8B8AD5C3}" type="datetimeFigureOut">
              <a:rPr lang="en-US" smtClean="0"/>
              <a:t>9/14/2020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277162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F382CB0-B4D7-4318-99A7-0EDE8B8AD5C3}" type="datetimeFigureOut">
              <a:rPr lang="en-US" smtClean="0"/>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EE12-78D4-47F5-83DC-5E9232BB2752}" type="slidenum">
              <a:rPr lang="en-US" smtClean="0"/>
              <a:t>‹N°›</a:t>
            </a:fld>
            <a:endParaRPr lang="en-US"/>
          </a:p>
        </p:txBody>
      </p:sp>
    </p:spTree>
    <p:extLst>
      <p:ext uri="{BB962C8B-B14F-4D97-AF65-F5344CB8AC3E}">
        <p14:creationId xmlns:p14="http://schemas.microsoft.com/office/powerpoint/2010/main" val="131579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382CB0-B4D7-4318-99A7-0EDE8B8AD5C3}" type="datetimeFigureOut">
              <a:rPr lang="en-US" smtClean="0"/>
              <a:t>9/14/2020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81EE12-78D4-47F5-83DC-5E9232BB2752}" type="slidenum">
              <a:rPr lang="en-US" smtClean="0"/>
              <a:t>‹N°›</a:t>
            </a:fld>
            <a:endParaRPr lang="en-US"/>
          </a:p>
        </p:txBody>
      </p:sp>
    </p:spTree>
    <p:extLst>
      <p:ext uri="{BB962C8B-B14F-4D97-AF65-F5344CB8AC3E}">
        <p14:creationId xmlns:p14="http://schemas.microsoft.com/office/powerpoint/2010/main" val="1454519330"/>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582786" y="216131"/>
            <a:ext cx="2161309" cy="556954"/>
          </a:xfrm>
          <a:prstGeom prst="rect">
            <a:avLst/>
          </a:prstGeom>
        </p:spPr>
      </p:pic>
      <p:sp>
        <p:nvSpPr>
          <p:cNvPr id="2" name="Titre 1"/>
          <p:cNvSpPr>
            <a:spLocks noGrp="1"/>
          </p:cNvSpPr>
          <p:nvPr>
            <p:ph type="ctrTitle"/>
          </p:nvPr>
        </p:nvSpPr>
        <p:spPr>
          <a:xfrm>
            <a:off x="1564023" y="1338349"/>
            <a:ext cx="9144000" cy="2152553"/>
          </a:xfrm>
        </p:spPr>
        <p:txBody>
          <a:bodyPr/>
          <a:lstStyle/>
          <a:p>
            <a:r>
              <a:rPr lang="fr-MA" sz="8800" dirty="0" smtClean="0">
                <a:latin typeface="Monotype Corsiva" panose="03010101010201010101" pitchFamily="66" charset="0"/>
              </a:rPr>
              <a:t>Présentation de projet</a:t>
            </a:r>
            <a:r>
              <a:rPr lang="fr-MA" sz="5400" dirty="0" smtClean="0">
                <a:latin typeface="Arial Black" panose="020B0A04020102020204" pitchFamily="34" charset="0"/>
              </a:rPr>
              <a:t/>
            </a:r>
            <a:br>
              <a:rPr lang="fr-MA" sz="5400" dirty="0" smtClean="0">
                <a:latin typeface="Arial Black" panose="020B0A04020102020204" pitchFamily="34" charset="0"/>
              </a:rPr>
            </a:br>
            <a:r>
              <a:rPr lang="fr-MA" sz="5400" dirty="0" smtClean="0">
                <a:latin typeface="Arial Black" panose="020B0A04020102020204" pitchFamily="34" charset="0"/>
              </a:rPr>
              <a:t>      </a:t>
            </a:r>
            <a:r>
              <a:rPr lang="fr-FR" sz="4000" dirty="0" smtClean="0">
                <a:solidFill>
                  <a:schemeClr val="tx1"/>
                </a:solidFill>
                <a:latin typeface="Monotype Corsiva" panose="03010101010201010101" pitchFamily="66" charset="0"/>
              </a:rPr>
              <a:t>Création </a:t>
            </a:r>
            <a:r>
              <a:rPr lang="fr-FR" sz="4000" dirty="0">
                <a:solidFill>
                  <a:schemeClr val="tx1"/>
                </a:solidFill>
                <a:latin typeface="Monotype Corsiva" panose="03010101010201010101" pitchFamily="66" charset="0"/>
              </a:rPr>
              <a:t>d’un site web dynamique</a:t>
            </a:r>
            <a:endParaRPr lang="en-US" sz="4000" dirty="0">
              <a:solidFill>
                <a:schemeClr val="tx1"/>
              </a:solidFill>
              <a:latin typeface="Arial Black" panose="020B0A04020102020204" pitchFamily="34" charset="0"/>
            </a:endParaRPr>
          </a:p>
        </p:txBody>
      </p:sp>
      <p:sp>
        <p:nvSpPr>
          <p:cNvPr id="3" name="Sous-titre 2"/>
          <p:cNvSpPr>
            <a:spLocks noGrp="1"/>
          </p:cNvSpPr>
          <p:nvPr>
            <p:ph type="subTitle" idx="1"/>
          </p:nvPr>
        </p:nvSpPr>
        <p:spPr>
          <a:xfrm>
            <a:off x="2618508" y="3674224"/>
            <a:ext cx="7538415" cy="2493819"/>
          </a:xfrm>
        </p:spPr>
        <p:txBody>
          <a:bodyPr>
            <a:normAutofit/>
          </a:bodyPr>
          <a:lstStyle/>
          <a:p>
            <a:r>
              <a:rPr lang="fr-MA" sz="3300" b="1" i="1" u="sng" dirty="0" smtClean="0">
                <a:solidFill>
                  <a:schemeClr val="bg1"/>
                </a:solidFill>
                <a:latin typeface="Monotype Corsiva" panose="03010101010201010101" pitchFamily="66" charset="0"/>
              </a:rPr>
              <a:t>Réaliser </a:t>
            </a:r>
            <a:r>
              <a:rPr lang="fr-MA" sz="3300" b="1" i="1" u="sng" dirty="0">
                <a:solidFill>
                  <a:schemeClr val="bg1"/>
                </a:solidFill>
                <a:latin typeface="Monotype Corsiva" panose="03010101010201010101" pitchFamily="66" charset="0"/>
              </a:rPr>
              <a:t>par:</a:t>
            </a:r>
          </a:p>
          <a:p>
            <a:pPr marL="4000500" lvl="8" indent="-342900" algn="l">
              <a:buFont typeface="Wingdings" panose="05000000000000000000" pitchFamily="2" charset="2"/>
              <a:buChar char="ü"/>
            </a:pPr>
            <a:r>
              <a:rPr lang="fr-MA" sz="2600" i="1" dirty="0" smtClean="0">
                <a:latin typeface="Monotype Corsiva" panose="03010101010201010101" pitchFamily="66" charset="0"/>
              </a:rPr>
              <a:t>ECH-CHOUFI </a:t>
            </a:r>
            <a:r>
              <a:rPr lang="fr-MA" sz="2600" i="1" dirty="0" err="1">
                <a:latin typeface="Monotype Corsiva" panose="03010101010201010101" pitchFamily="66" charset="0"/>
              </a:rPr>
              <a:t>Mouhsine</a:t>
            </a:r>
            <a:endParaRPr lang="fr-MA" sz="2600" i="1" dirty="0">
              <a:latin typeface="Monotype Corsiva" panose="03010101010201010101" pitchFamily="66" charset="0"/>
            </a:endParaRPr>
          </a:p>
          <a:p>
            <a:r>
              <a:rPr lang="fr-MA" sz="3300" b="1" i="1" u="sng" dirty="0">
                <a:solidFill>
                  <a:schemeClr val="bg1"/>
                </a:solidFill>
                <a:latin typeface="Monotype Corsiva" panose="03010101010201010101" pitchFamily="66" charset="0"/>
              </a:rPr>
              <a:t>Encadrement</a:t>
            </a:r>
            <a:r>
              <a:rPr lang="fr-MA" sz="3400" b="1" i="1" u="sng" dirty="0">
                <a:solidFill>
                  <a:schemeClr val="bg1"/>
                </a:solidFill>
                <a:latin typeface="Monotype Corsiva" panose="03010101010201010101" pitchFamily="66" charset="0"/>
              </a:rPr>
              <a:t>:</a:t>
            </a:r>
          </a:p>
          <a:p>
            <a:pPr marL="4000500" lvl="8" indent="-342900" algn="l">
              <a:buFont typeface="Wingdings" panose="05000000000000000000" pitchFamily="2" charset="2"/>
              <a:buChar char="ü"/>
            </a:pPr>
            <a:r>
              <a:rPr lang="fr-MA" sz="2600" dirty="0"/>
              <a:t> </a:t>
            </a:r>
            <a:r>
              <a:rPr lang="fr-MA" sz="2600" i="1" dirty="0">
                <a:latin typeface="Monotype Corsiva" panose="03010101010201010101" pitchFamily="66" charset="0"/>
              </a:rPr>
              <a:t> Mlle. GANNAOUI Imane</a:t>
            </a:r>
          </a:p>
          <a:p>
            <a:pPr marL="4000500" lvl="8" indent="-342900" algn="l">
              <a:buFont typeface="Wingdings" panose="05000000000000000000" pitchFamily="2" charset="2"/>
              <a:buChar char="ü"/>
            </a:pPr>
            <a:endParaRPr lang="en-US" dirty="0"/>
          </a:p>
        </p:txBody>
      </p:sp>
      <p:pic>
        <p:nvPicPr>
          <p:cNvPr id="5" name="Image 4"/>
          <p:cNvPicPr>
            <a:picLocks noChangeAspect="1"/>
          </p:cNvPicPr>
          <p:nvPr/>
        </p:nvPicPr>
        <p:blipFill>
          <a:blip r:embed="rId3"/>
          <a:stretch>
            <a:fillRect/>
          </a:stretch>
        </p:blipFill>
        <p:spPr>
          <a:xfrm>
            <a:off x="5744095" y="216131"/>
            <a:ext cx="2054134" cy="556954"/>
          </a:xfrm>
          <a:prstGeom prst="rect">
            <a:avLst/>
          </a:prstGeom>
        </p:spPr>
      </p:pic>
    </p:spTree>
    <p:extLst>
      <p:ext uri="{BB962C8B-B14F-4D97-AF65-F5344CB8AC3E}">
        <p14:creationId xmlns:p14="http://schemas.microsoft.com/office/powerpoint/2010/main" val="2201532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728" y="1141831"/>
            <a:ext cx="7739148" cy="5716169"/>
          </a:xfrm>
        </p:spPr>
      </p:pic>
      <p:sp>
        <p:nvSpPr>
          <p:cNvPr id="4" name="Rectangle 3"/>
          <p:cNvSpPr/>
          <p:nvPr/>
        </p:nvSpPr>
        <p:spPr>
          <a:xfrm>
            <a:off x="4726508" y="-58498"/>
            <a:ext cx="1957587" cy="1200329"/>
          </a:xfrm>
          <a:prstGeom prst="rect">
            <a:avLst/>
          </a:prstGeom>
          <a:noFill/>
        </p:spPr>
        <p:txBody>
          <a:bodyPr wrap="none" lIns="91440" tIns="45720" rIns="91440" bIns="45720">
            <a:spAutoFit/>
          </a:bodyPr>
          <a:lstStyle/>
          <a:p>
            <a:pPr algn="ctr"/>
            <a:r>
              <a:rPr lang="fr-FR" sz="72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php</a:t>
            </a:r>
            <a:endParaRPr lang="fr-FR"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71530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175" y="1296785"/>
            <a:ext cx="7556269" cy="5561215"/>
          </a:xfrm>
        </p:spPr>
      </p:pic>
      <p:sp>
        <p:nvSpPr>
          <p:cNvPr id="4" name="Rectangle 3"/>
          <p:cNvSpPr/>
          <p:nvPr/>
        </p:nvSpPr>
        <p:spPr>
          <a:xfrm>
            <a:off x="3277557" y="240761"/>
            <a:ext cx="5088252" cy="923330"/>
          </a:xfrm>
          <a:prstGeom prst="rect">
            <a:avLst/>
          </a:prstGeom>
          <a:noFill/>
        </p:spPr>
        <p:txBody>
          <a:bodyPr wrap="none" lIns="91440" tIns="45720" rIns="91440" bIns="45720">
            <a:spAutoFit/>
          </a:bodyPr>
          <a:lstStyle/>
          <a:p>
            <a:pPr algn="ctr"/>
            <a:r>
              <a:rPr lang="fr-FR"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JS (JavaScript)</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962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5717" y="3092026"/>
            <a:ext cx="9676014" cy="923330"/>
          </a:xfrm>
          <a:prstGeom prst="rect">
            <a:avLst/>
          </a:prstGeom>
          <a:noFill/>
        </p:spPr>
        <p:txBody>
          <a:bodyPr wrap="square" lIns="91440" tIns="45720" rIns="91440" bIns="45720">
            <a:spAutoFit/>
          </a:bodyPr>
          <a:lstStyle/>
          <a:p>
            <a:pPr algn="ctr"/>
            <a:r>
              <a:rPr lang="fr-FR"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3- Serveur web utilisé</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99417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98864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279" y="3042149"/>
            <a:ext cx="10520830" cy="923330"/>
          </a:xfrm>
          <a:prstGeom prst="rect">
            <a:avLst/>
          </a:prstGeom>
          <a:noFill/>
        </p:spPr>
        <p:txBody>
          <a:bodyPr wrap="none" lIns="91440" tIns="45720" rIns="91440" bIns="45720">
            <a:spAutoFit/>
          </a:bodyPr>
          <a:lstStyle/>
          <a:p>
            <a:pPr algn="ctr"/>
            <a:r>
              <a:rPr lang="fr-FR"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4- Création bases de données:</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963347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03312" y="1080656"/>
            <a:ext cx="9387350" cy="5167744"/>
          </a:xfrm>
        </p:spPr>
        <p:txBody>
          <a:bodyPr>
            <a:normAutofit/>
          </a:bodyPr>
          <a:lstStyle/>
          <a:p>
            <a:pPr marL="0" indent="0">
              <a:buNone/>
            </a:pPr>
            <a:r>
              <a:rPr lang="fr-FR" sz="2800" dirty="0"/>
              <a:t>Une base de données est une application qui gère les données et permet un stockage rapide et la récupération de ces données. Un système de gestion de base de données (SGBD) est un ensemble de programmes qui permet de stocker, modifier et extraire des informations à partir d'une base de données,</a:t>
            </a:r>
          </a:p>
          <a:p>
            <a:pPr marL="0" indent="0">
              <a:buNone/>
            </a:pPr>
            <a:r>
              <a:rPr lang="fr-FR" sz="2800" dirty="0"/>
              <a:t>Une base de données c’est le noyau il sert à stocker toutes les informations que nous introduisons dans notre site de manière organisée, en utilisant des tables, j’ai créé les tables suivantes :</a:t>
            </a:r>
          </a:p>
          <a:p>
            <a:endParaRPr lang="en-US" dirty="0"/>
          </a:p>
        </p:txBody>
      </p:sp>
    </p:spTree>
    <p:extLst>
      <p:ext uri="{BB962C8B-B14F-4D97-AF65-F5344CB8AC3E}">
        <p14:creationId xmlns:p14="http://schemas.microsoft.com/office/powerpoint/2010/main" val="3348750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979616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5107" y="2809393"/>
            <a:ext cx="7471918" cy="923330"/>
          </a:xfrm>
          <a:prstGeom prst="rect">
            <a:avLst/>
          </a:prstGeom>
          <a:noFill/>
        </p:spPr>
        <p:txBody>
          <a:bodyPr wrap="none" lIns="91440" tIns="45720" rIns="91440" bIns="45720">
            <a:spAutoFit/>
          </a:bodyPr>
          <a:lstStyle/>
          <a:p>
            <a:pPr algn="ctr"/>
            <a:r>
              <a:rPr lang="fr-FR" sz="5400" b="1" dirty="0" smtClean="0">
                <a:ln w="9525">
                  <a:solidFill>
                    <a:schemeClr val="bg1"/>
                  </a:solidFill>
                  <a:prstDash val="solid"/>
                </a:ln>
                <a:effectLst>
                  <a:outerShdw blurRad="12700" dist="38100" dir="2700000" algn="tl" rotWithShape="0">
                    <a:schemeClr val="bg1">
                      <a:lumMod val="50000"/>
                    </a:schemeClr>
                  </a:outerShdw>
                </a:effectLst>
              </a:rPr>
              <a:t>5-Création des pages</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340560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69991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773227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MA" sz="2800" dirty="0" smtClean="0"/>
              <a:t>Introduction.</a:t>
            </a:r>
          </a:p>
          <a:p>
            <a:r>
              <a:rPr lang="fr-MA" sz="2800" dirty="0" smtClean="0"/>
              <a:t>Objectif du projet.</a:t>
            </a:r>
          </a:p>
          <a:p>
            <a:r>
              <a:rPr lang="fr-MA" sz="2800" dirty="0" smtClean="0"/>
              <a:t>Langage de développement utilisé.</a:t>
            </a:r>
          </a:p>
          <a:p>
            <a:r>
              <a:rPr lang="fr-MA" sz="2800" dirty="0" smtClean="0"/>
              <a:t>Serveur web utilisé.</a:t>
            </a:r>
          </a:p>
          <a:p>
            <a:r>
              <a:rPr lang="fr-MA" sz="2800" dirty="0" smtClean="0"/>
              <a:t>Création base de donnée.</a:t>
            </a:r>
          </a:p>
          <a:p>
            <a:r>
              <a:rPr lang="fr-MA" sz="2800" dirty="0" smtClean="0"/>
              <a:t>Création des pages.</a:t>
            </a:r>
          </a:p>
          <a:p>
            <a:r>
              <a:rPr lang="fr-MA" sz="2800" dirty="0" smtClean="0"/>
              <a:t>Conclusion.</a:t>
            </a:r>
          </a:p>
          <a:p>
            <a:endParaRPr lang="fr-MA" sz="2800" dirty="0" smtClean="0"/>
          </a:p>
          <a:p>
            <a:endParaRPr lang="fr-MA" sz="2800" dirty="0" smtClean="0"/>
          </a:p>
          <a:p>
            <a:endParaRPr lang="en-US" sz="2800" dirty="0"/>
          </a:p>
        </p:txBody>
      </p:sp>
      <p:sp>
        <p:nvSpPr>
          <p:cNvPr id="4" name="Rectangle 3"/>
          <p:cNvSpPr/>
          <p:nvPr/>
        </p:nvSpPr>
        <p:spPr>
          <a:xfrm>
            <a:off x="1349193" y="274012"/>
            <a:ext cx="8097088" cy="923330"/>
          </a:xfrm>
          <a:prstGeom prst="rect">
            <a:avLst/>
          </a:prstGeom>
          <a:noFill/>
        </p:spPr>
        <p:txBody>
          <a:bodyPr wrap="none" lIns="91440" tIns="45720" rIns="91440" bIns="45720">
            <a:spAutoFit/>
          </a:bodyPr>
          <a:lstStyle/>
          <a:p>
            <a:pPr algn="ctr"/>
            <a:r>
              <a:rPr lang="fr-FR"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Le plan de présentation</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827447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3996148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99906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03312" y="789710"/>
            <a:ext cx="9370724" cy="5677592"/>
          </a:xfrm>
        </p:spPr>
        <p:txBody>
          <a:bodyPr>
            <a:noAutofit/>
          </a:bodyPr>
          <a:lstStyle/>
          <a:p>
            <a:pPr marL="0" indent="0">
              <a:buNone/>
            </a:pPr>
            <a:r>
              <a:rPr lang="fr-FR" sz="2800" dirty="0"/>
              <a:t>Pour faire la </a:t>
            </a:r>
            <a:r>
              <a:rPr lang="fr-FR" sz="2800" dirty="0" smtClean="0"/>
              <a:t>modification, </a:t>
            </a:r>
            <a:r>
              <a:rPr lang="fr-FR" sz="2800" dirty="0"/>
              <a:t>j’ai utilisé   méthode </a:t>
            </a:r>
            <a:r>
              <a:rPr lang="fr-FR" sz="2800" dirty="0" err="1"/>
              <a:t>crud</a:t>
            </a:r>
            <a:r>
              <a:rPr lang="fr-FR" sz="2800" dirty="0"/>
              <a:t> .                                         L'acronyme informatique anglais CRUD désigne les quatre opérations de base pour la persistance des données, en particulier le stockage d'informations en base de données.                                                                                               Soit </a:t>
            </a:r>
            <a:r>
              <a:rPr lang="fr-FR" sz="2800" dirty="0" smtClean="0"/>
              <a:t>:</a:t>
            </a:r>
          </a:p>
          <a:p>
            <a:pPr marL="0" indent="0">
              <a:buNone/>
            </a:pPr>
            <a:r>
              <a:rPr lang="fr-FR" sz="2800" dirty="0"/>
              <a:t>● CREATE : création des éléments dans la base </a:t>
            </a:r>
            <a:endParaRPr lang="fr-FR" sz="2800" dirty="0" smtClean="0"/>
          </a:p>
          <a:p>
            <a:pPr marL="0" indent="0">
              <a:buNone/>
            </a:pPr>
            <a:r>
              <a:rPr lang="fr-FR" sz="2800" dirty="0"/>
              <a:t>● READ : </a:t>
            </a:r>
            <a:r>
              <a:rPr lang="fr-FR" sz="2800" dirty="0" smtClean="0"/>
              <a:t>lecture </a:t>
            </a:r>
            <a:r>
              <a:rPr lang="fr-FR" sz="2800" dirty="0"/>
              <a:t>d'un ou plusieurs enregistrements </a:t>
            </a:r>
            <a:endParaRPr lang="fr-FR" sz="2800" dirty="0" smtClean="0"/>
          </a:p>
          <a:p>
            <a:pPr marL="0" indent="0">
              <a:buNone/>
            </a:pPr>
            <a:r>
              <a:rPr lang="fr-FR" sz="2800" dirty="0"/>
              <a:t>● UPDATE : mettre à jour un enregistrement </a:t>
            </a:r>
            <a:endParaRPr lang="fr-FR" sz="2800" dirty="0" smtClean="0"/>
          </a:p>
          <a:p>
            <a:pPr marL="0" indent="0">
              <a:buNone/>
            </a:pPr>
            <a:r>
              <a:rPr lang="fr-FR" sz="2800" dirty="0"/>
              <a:t>● DELETE : supprimer un enregistrement</a:t>
            </a:r>
            <a:endParaRPr lang="en-US" sz="2800" dirty="0"/>
          </a:p>
        </p:txBody>
      </p:sp>
    </p:spTree>
    <p:extLst>
      <p:ext uri="{BB962C8B-B14F-4D97-AF65-F5344CB8AC3E}">
        <p14:creationId xmlns:p14="http://schemas.microsoft.com/office/powerpoint/2010/main" val="1974309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9634" y="2576637"/>
            <a:ext cx="2566729" cy="1200329"/>
          </a:xfrm>
          <a:prstGeom prst="rect">
            <a:avLst/>
          </a:prstGeom>
          <a:noFill/>
        </p:spPr>
        <p:txBody>
          <a:bodyPr wrap="none" lIns="91440" tIns="45720" rIns="91440" bIns="45720">
            <a:spAutoFit/>
          </a:bodyPr>
          <a:lstStyle/>
          <a:p>
            <a:pPr algn="ctr"/>
            <a:r>
              <a:rPr lang="fr-FR" sz="7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Login</a:t>
            </a:r>
            <a:endParaRPr lang="fr-FR"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779855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356504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03312" y="1313412"/>
            <a:ext cx="9561917" cy="4934988"/>
          </a:xfrm>
        </p:spPr>
        <p:txBody>
          <a:bodyPr>
            <a:normAutofit fontScale="85000" lnSpcReduction="20000"/>
          </a:bodyPr>
          <a:lstStyle/>
          <a:p>
            <a:pPr marL="0" indent="0">
              <a:buNone/>
            </a:pPr>
            <a:r>
              <a:rPr lang="fr-FR" sz="2800" dirty="0"/>
              <a:t>Ce projet a été très intéressant et extrêmement enrichissant pour nous, car il nous a permis : </a:t>
            </a:r>
            <a:endParaRPr lang="en-US" sz="2800" dirty="0"/>
          </a:p>
          <a:p>
            <a:pPr marL="400050" lvl="1" indent="0">
              <a:buNone/>
            </a:pPr>
            <a:r>
              <a:rPr lang="fr-FR" sz="2800" dirty="0"/>
              <a:t>• De mettre en évidence et de comprendre la complexité du PHP et comment c’est dynamique </a:t>
            </a:r>
            <a:endParaRPr lang="en-US" sz="2800" dirty="0"/>
          </a:p>
          <a:p>
            <a:pPr marL="400050" lvl="1" indent="0">
              <a:buNone/>
            </a:pPr>
            <a:r>
              <a:rPr lang="fr-FR" sz="2800" dirty="0"/>
              <a:t>• De pouvoir être impliqué dans la création et la mise œuvre de nouveaux projets </a:t>
            </a:r>
            <a:endParaRPr lang="en-US" sz="2800" dirty="0"/>
          </a:p>
          <a:p>
            <a:pPr marL="400050" lvl="1" indent="0">
              <a:buNone/>
            </a:pPr>
            <a:r>
              <a:rPr lang="fr-FR" sz="2800" dirty="0"/>
              <a:t>•  Créez un site qui contient tout ce que vous avez appris et fait, où vous laissez les autres le voir.</a:t>
            </a:r>
            <a:endParaRPr lang="en-US" sz="2800" dirty="0"/>
          </a:p>
          <a:p>
            <a:pPr marL="400050" lvl="1" indent="0">
              <a:buNone/>
            </a:pPr>
            <a:r>
              <a:rPr lang="fr-FR" sz="2800" dirty="0"/>
              <a:t>• Améliorer nos compétences en développement </a:t>
            </a:r>
            <a:endParaRPr lang="en-US" sz="2800" dirty="0"/>
          </a:p>
          <a:p>
            <a:pPr marL="0" indent="0">
              <a:buNone/>
            </a:pPr>
            <a:r>
              <a:rPr lang="fr-FR" sz="2800" dirty="0"/>
              <a:t>On espère donc pouvoir continuer dans cette voie de sorte à être force de propositions. La prochaine étape, après avoir étudié une très petite structure comme des grandes entreprises de développement, sera de découvrir l’organisation et le fonctionnement d’une plus grosse entreprise.</a:t>
            </a:r>
            <a:endParaRPr lang="en-US" sz="2800" dirty="0"/>
          </a:p>
          <a:p>
            <a:pPr marL="0" indent="0">
              <a:buNone/>
            </a:pPr>
            <a:endParaRPr lang="en-US" dirty="0"/>
          </a:p>
        </p:txBody>
      </p:sp>
      <p:sp>
        <p:nvSpPr>
          <p:cNvPr id="4" name="Rectangle 3"/>
          <p:cNvSpPr/>
          <p:nvPr/>
        </p:nvSpPr>
        <p:spPr>
          <a:xfrm>
            <a:off x="3509349" y="190884"/>
            <a:ext cx="4134465" cy="923330"/>
          </a:xfrm>
          <a:prstGeom prst="rect">
            <a:avLst/>
          </a:prstGeom>
          <a:noFill/>
        </p:spPr>
        <p:txBody>
          <a:bodyPr wrap="none" lIns="91440" tIns="45720" rIns="91440" bIns="45720">
            <a:spAutoFit/>
          </a:bodyPr>
          <a:lstStyle/>
          <a:p>
            <a:pPr algn="ctr"/>
            <a:r>
              <a:rPr lang="fr-FR"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117220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161630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2261" y="2784455"/>
            <a:ext cx="11155680" cy="1200329"/>
          </a:xfrm>
          <a:prstGeom prst="rect">
            <a:avLst/>
          </a:prstGeom>
          <a:noFill/>
        </p:spPr>
        <p:txBody>
          <a:bodyPr wrap="square" lIns="91440" tIns="45720" rIns="91440" bIns="45720">
            <a:spAutoFit/>
          </a:bodyPr>
          <a:lstStyle/>
          <a:p>
            <a:pPr algn="ctr"/>
            <a:r>
              <a:rPr lang="fr-FR" sz="7200" b="1" dirty="0" smtClean="0">
                <a:ln w="9525">
                  <a:solidFill>
                    <a:schemeClr val="bg1"/>
                  </a:solidFill>
                  <a:prstDash val="solid"/>
                </a:ln>
                <a:effectLst>
                  <a:outerShdw blurRad="12700" dist="38100" dir="2700000" algn="tl" rotWithShape="0">
                    <a:schemeClr val="bg1">
                      <a:lumMod val="50000"/>
                    </a:schemeClr>
                  </a:outerShdw>
                </a:effectLst>
              </a:rPr>
              <a:t>1- Objectif du projet </a:t>
            </a:r>
            <a:endParaRPr lang="fr-FR"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9910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63533" y="1271522"/>
            <a:ext cx="9044248" cy="4813394"/>
          </a:xfrm>
        </p:spPr>
        <p:txBody>
          <a:bodyPr>
            <a:normAutofit/>
          </a:bodyPr>
          <a:lstStyle/>
          <a:p>
            <a:pPr marL="0" indent="0">
              <a:buNone/>
            </a:pPr>
            <a:r>
              <a:rPr lang="fr-FR" sz="2800" dirty="0"/>
              <a:t>Pour être efficace dans la conception de mon portfolio disponible en ligne sur internet, j’ai répondu aux questions (Quoi, Qui, Où, Quand, Comment, Combien, Pourquoi) pour cadrer mon axe de travail : </a:t>
            </a:r>
            <a:endParaRPr lang="fr-FR" sz="2800" dirty="0" smtClean="0"/>
          </a:p>
          <a:p>
            <a:pPr marL="0" indent="0">
              <a:buNone/>
            </a:pPr>
            <a:r>
              <a:rPr lang="fr-FR" dirty="0"/>
              <a:t>●  </a:t>
            </a:r>
            <a:r>
              <a:rPr lang="fr-FR" sz="2800" dirty="0"/>
              <a:t>Je dois réaliser un portfolio, en mettant en avant mes compétences et mes expériences </a:t>
            </a:r>
            <a:r>
              <a:rPr lang="fr-FR" sz="2800" dirty="0" smtClean="0"/>
              <a:t>.</a:t>
            </a:r>
            <a:endParaRPr lang="en-US" sz="2800" dirty="0"/>
          </a:p>
          <a:p>
            <a:pPr marL="0" indent="0">
              <a:buNone/>
            </a:pPr>
            <a:r>
              <a:rPr lang="fr-FR" sz="2800" dirty="0"/>
              <a:t>● </a:t>
            </a:r>
            <a:r>
              <a:rPr lang="fr-FR" sz="2800" dirty="0" smtClean="0"/>
              <a:t>Il </a:t>
            </a:r>
            <a:r>
              <a:rPr lang="fr-FR" sz="2800" dirty="0"/>
              <a:t>est à destination des potentiels recruteurs et autres personnes intéressés par moi ou mon </a:t>
            </a:r>
            <a:r>
              <a:rPr lang="fr-FR" sz="2800" dirty="0" smtClean="0"/>
              <a:t>profil </a:t>
            </a:r>
            <a:r>
              <a:rPr lang="fr-FR" sz="2800" dirty="0"/>
              <a:t>professionnel .</a:t>
            </a:r>
            <a:endParaRPr lang="en-US" sz="2800" dirty="0"/>
          </a:p>
        </p:txBody>
      </p:sp>
    </p:spTree>
    <p:extLst>
      <p:ext uri="{BB962C8B-B14F-4D97-AF65-F5344CB8AC3E}">
        <p14:creationId xmlns:p14="http://schemas.microsoft.com/office/powerpoint/2010/main" val="40784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45369" y="997201"/>
            <a:ext cx="9586855" cy="5503352"/>
          </a:xfrm>
        </p:spPr>
        <p:txBody>
          <a:bodyPr>
            <a:normAutofit/>
          </a:bodyPr>
          <a:lstStyle/>
          <a:p>
            <a:pPr marL="0" indent="0">
              <a:buNone/>
            </a:pPr>
            <a:r>
              <a:rPr lang="fr-FR" sz="2800" dirty="0"/>
              <a:t>●  Il doit être consultable par tous, sur internet, avec n’importe quel périphérique (ordinateur</a:t>
            </a:r>
            <a:r>
              <a:rPr lang="fr-FR" sz="2800" dirty="0" smtClean="0"/>
              <a:t>, </a:t>
            </a:r>
            <a:r>
              <a:rPr lang="fr-FR" sz="2800" dirty="0"/>
              <a:t>téléphone, tablette) </a:t>
            </a:r>
            <a:r>
              <a:rPr lang="fr-FR" sz="2800" dirty="0" smtClean="0"/>
              <a:t>.</a:t>
            </a:r>
          </a:p>
          <a:p>
            <a:pPr marL="0" indent="0">
              <a:buNone/>
            </a:pPr>
            <a:r>
              <a:rPr lang="fr-FR" sz="2800" dirty="0"/>
              <a:t>●  En l’hébergeant sur un serveur web continuellement connecté à internet .</a:t>
            </a:r>
            <a:endParaRPr lang="fr-FR" sz="2800" dirty="0" smtClean="0"/>
          </a:p>
          <a:p>
            <a:pPr marL="0" indent="0">
              <a:buNone/>
            </a:pPr>
            <a:r>
              <a:rPr lang="fr-FR" sz="2800" dirty="0"/>
              <a:t>●  Il doit être consultable en ligne pendant la soutenance orale .</a:t>
            </a:r>
            <a:endParaRPr lang="fr-FR" sz="2800" dirty="0" smtClean="0"/>
          </a:p>
          <a:p>
            <a:pPr marL="0" indent="0">
              <a:buNone/>
            </a:pPr>
            <a:r>
              <a:rPr lang="fr-FR" sz="2800" dirty="0"/>
              <a:t>●  Pour trouver facilement les informations importantes me concernant sur internet et obtenir des propositions d’entretiens pour avoir du travail.</a:t>
            </a:r>
            <a:endParaRPr lang="en-US" sz="2800" dirty="0"/>
          </a:p>
        </p:txBody>
      </p:sp>
    </p:spTree>
    <p:extLst>
      <p:ext uri="{BB962C8B-B14F-4D97-AF65-F5344CB8AC3E}">
        <p14:creationId xmlns:p14="http://schemas.microsoft.com/office/powerpoint/2010/main" val="42214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346" y="2501823"/>
            <a:ext cx="10930714" cy="1754326"/>
          </a:xfrm>
          <a:prstGeom prst="rect">
            <a:avLst/>
          </a:prstGeom>
          <a:noFill/>
        </p:spPr>
        <p:txBody>
          <a:bodyPr wrap="square" lIns="91440" tIns="45720" rIns="91440" bIns="45720">
            <a:spAutoFit/>
          </a:bodyPr>
          <a:lstStyle/>
          <a:p>
            <a:pPr algn="ctr"/>
            <a:r>
              <a:rPr lang="fr-FR"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2-Langage de </a:t>
            </a:r>
            <a:r>
              <a:rPr lang="fr-FR" sz="54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dévoloppement</a:t>
            </a:r>
            <a:r>
              <a:rPr lang="fr-FR"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utilisé:</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465906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03312" y="2219498"/>
            <a:ext cx="10019117" cy="4181302"/>
          </a:xfrm>
        </p:spPr>
        <p:txBody>
          <a:bodyPr/>
          <a:lstStyle/>
          <a:p>
            <a:pPr marL="0" indent="0">
              <a:buNone/>
            </a:pPr>
            <a:r>
              <a:rPr lang="fr-FR" dirty="0"/>
              <a:t> </a:t>
            </a:r>
            <a:endParaRPr lang="en-US" sz="36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571" y="1205345"/>
            <a:ext cx="8830782" cy="5652655"/>
          </a:xfrm>
          <a:prstGeom prst="rect">
            <a:avLst/>
          </a:prstGeom>
        </p:spPr>
      </p:pic>
      <p:sp>
        <p:nvSpPr>
          <p:cNvPr id="7" name="Rectangle 6"/>
          <p:cNvSpPr/>
          <p:nvPr/>
        </p:nvSpPr>
        <p:spPr>
          <a:xfrm>
            <a:off x="4755338" y="132388"/>
            <a:ext cx="2178803" cy="1200329"/>
          </a:xfrm>
          <a:prstGeom prst="rect">
            <a:avLst/>
          </a:prstGeom>
          <a:noFill/>
        </p:spPr>
        <p:txBody>
          <a:bodyPr wrap="none" lIns="91440" tIns="45720" rIns="91440" bIns="45720">
            <a:spAutoFit/>
          </a:bodyPr>
          <a:lstStyle/>
          <a:p>
            <a:pPr algn="ctr"/>
            <a:r>
              <a:rPr lang="fr-FR" sz="7200" b="1" dirty="0">
                <a:ln w="9525">
                  <a:solidFill>
                    <a:schemeClr val="bg1"/>
                  </a:solidFill>
                  <a:prstDash val="solid"/>
                </a:ln>
                <a:effectLst>
                  <a:outerShdw blurRad="12700" dist="38100" dir="2700000" algn="tl" rotWithShape="0">
                    <a:schemeClr val="bg1">
                      <a:lumMod val="50000"/>
                    </a:schemeClr>
                  </a:outerShdw>
                </a:effectLst>
              </a:rPr>
              <a:t>H</a:t>
            </a:r>
            <a:r>
              <a:rPr lang="fr-FR" sz="7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tml</a:t>
            </a:r>
            <a:endParaRPr lang="fr-FR"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7339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045" y="1125206"/>
            <a:ext cx="8096596" cy="5732794"/>
          </a:xfrm>
        </p:spPr>
      </p:pic>
      <p:sp>
        <p:nvSpPr>
          <p:cNvPr id="4" name="Rectangle 3"/>
          <p:cNvSpPr/>
          <p:nvPr/>
        </p:nvSpPr>
        <p:spPr>
          <a:xfrm>
            <a:off x="4607645" y="-75123"/>
            <a:ext cx="1904622" cy="1200329"/>
          </a:xfrm>
          <a:prstGeom prst="rect">
            <a:avLst/>
          </a:prstGeom>
          <a:noFill/>
        </p:spPr>
        <p:txBody>
          <a:bodyPr wrap="square" lIns="91440" tIns="45720" rIns="91440" bIns="45720">
            <a:spAutoFit/>
          </a:bodyPr>
          <a:lstStyle/>
          <a:p>
            <a:pPr algn="ctr"/>
            <a:r>
              <a:rPr lang="fr-FR" sz="7200" b="1" dirty="0" err="1">
                <a:ln w="9525">
                  <a:solidFill>
                    <a:schemeClr val="bg1"/>
                  </a:solidFill>
                  <a:prstDash val="solid"/>
                </a:ln>
                <a:effectLst>
                  <a:outerShdw blurRad="12700" dist="38100" dir="2700000" algn="tl" rotWithShape="0">
                    <a:schemeClr val="bg1">
                      <a:lumMod val="50000"/>
                    </a:schemeClr>
                  </a:outerShdw>
                </a:effectLst>
              </a:rPr>
              <a:t>c</a:t>
            </a:r>
            <a:r>
              <a:rPr lang="fr-FR" sz="72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ss</a:t>
            </a:r>
            <a:endParaRPr lang="fr-FR"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4301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475</TotalTime>
  <Words>447</Words>
  <Application>Microsoft Office PowerPoint</Application>
  <PresentationFormat>Grand écran</PresentationFormat>
  <Paragraphs>47</Paragraphs>
  <Slides>25</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Arial</vt:lpstr>
      <vt:lpstr>Arial Black</vt:lpstr>
      <vt:lpstr>Calibri</vt:lpstr>
      <vt:lpstr>Century Gothic</vt:lpstr>
      <vt:lpstr>Monotype Corsiva</vt:lpstr>
      <vt:lpstr>Wingdings</vt:lpstr>
      <vt:lpstr>Wingdings 3</vt:lpstr>
      <vt:lpstr>Ion</vt:lpstr>
      <vt:lpstr>Présentation de projet       Création d’un site web dynamique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Youcode</dc:creator>
  <cp:lastModifiedBy>Youcode</cp:lastModifiedBy>
  <cp:revision>24</cp:revision>
  <dcterms:created xsi:type="dcterms:W3CDTF">2020-09-13T13:48:11Z</dcterms:created>
  <dcterms:modified xsi:type="dcterms:W3CDTF">2020-09-14T07:58:48Z</dcterms:modified>
</cp:coreProperties>
</file>