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0f152aea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0f152aea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0f152aea5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0f152aea5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0f152aea5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0f152aea5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0f152aea5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0f152aea5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0f152aea5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0f152aea5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f152aea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0f152aea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0f152aea5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0f152aea5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f152aea5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0f152aea5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0f152aea5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0f152aea5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0f152aea5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0f152aea5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f152aea5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0f152aea5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f152aea5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f152aea5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f152aea5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f152aea5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f152aea5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f152aea5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f152aea5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f152aea5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f152aea5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f152aea5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f152aea5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0f152aea5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0f152aea5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0f152aea5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0f152aea5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0f152aea5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f152aea59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f152aea5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Low SNR </a:t>
            </a:r>
            <a:r>
              <a:rPr lang="en-GB"/>
              <a:t>Optimum Speech Enhancement</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Edward &amp; Timothy</a:t>
            </a:r>
            <a:endParaRPr/>
          </a:p>
        </p:txBody>
      </p:sp>
      <p:sp>
        <p:nvSpPr>
          <p:cNvPr id="66" name="Google Shape;66;p13"/>
          <p:cNvSpPr txBox="1"/>
          <p:nvPr/>
        </p:nvSpPr>
        <p:spPr>
          <a:xfrm>
            <a:off x="5143500" y="4543425"/>
            <a:ext cx="39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Roboto"/>
                <a:ea typeface="Roboto"/>
                <a:cs typeface="Roboto"/>
                <a:sym typeface="Roboto"/>
              </a:rPr>
              <a:t>I hate Papoulis (1991)</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Optimum filtering</a:t>
            </a:r>
            <a:endParaRPr/>
          </a:p>
        </p:txBody>
      </p:sp>
      <p:sp>
        <p:nvSpPr>
          <p:cNvPr id="120" name="Google Shape;120;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rgbClr val="000000"/>
              </a:buClr>
              <a:buSzPts val="1300"/>
              <a:buChar char="-"/>
            </a:pPr>
            <a:r>
              <a:rPr lang="en-GB">
                <a:solidFill>
                  <a:srgbClr val="000000"/>
                </a:solidFill>
              </a:rPr>
              <a:t>To model speech it is necessary to understand the foundation of random variables.</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A random variable is a mapping that assigns a real number X to every 𝛇 outcome from an abstract probability space </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Notation of random variables: for a random variable x(𝛇) = x, this means that the random variable x(𝛇) takes the specific value of x.</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 {x(𝛇) ≤ x} is an interval of an event in the abstract probability space for every x.</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For discrete random variables  x(𝛇) = {xₖ}.</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A point function operates,Pr{x(𝛇) ≤ x}, on the set {x(𝛇) ≤ x}, but it is also a number that varies with x. This results in a cumulative distribution function (CDF) Fₓ(x) of a random variable x(𝛇).</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From the cumulative </a:t>
            </a:r>
            <a:r>
              <a:rPr lang="en-GB">
                <a:solidFill>
                  <a:srgbClr val="000000"/>
                </a:solidFill>
              </a:rPr>
              <a:t>distribution</a:t>
            </a:r>
            <a:r>
              <a:rPr lang="en-GB">
                <a:solidFill>
                  <a:srgbClr val="000000"/>
                </a:solidFill>
              </a:rPr>
              <a:t> function, the probability that x</a:t>
            </a:r>
            <a:r>
              <a:rPr lang="en-GB">
                <a:solidFill>
                  <a:srgbClr val="000000"/>
                </a:solidFill>
              </a:rPr>
              <a:t>(𝛇) takes the value of xₐ can be calculated</a:t>
            </a:r>
            <a:endParaRPr>
              <a:solidFill>
                <a:srgbClr val="000000"/>
              </a:solidFill>
            </a:endParaRPr>
          </a:p>
        </p:txBody>
      </p:sp>
      <p:sp>
        <p:nvSpPr>
          <p:cNvPr id="121" name="Google Shape;121;p22"/>
          <p:cNvSpPr txBox="1"/>
          <p:nvPr/>
        </p:nvSpPr>
        <p:spPr>
          <a:xfrm>
            <a:off x="311725" y="1107300"/>
            <a:ext cx="3271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Roboto"/>
                <a:ea typeface="Roboto"/>
                <a:cs typeface="Roboto"/>
                <a:sym typeface="Roboto"/>
              </a:rPr>
              <a:t>Most of this is from: Statistical and Adaptive Signal Processing, Dimitris G. Manolakis.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Part 2</a:t>
            </a:r>
            <a:endParaRPr/>
          </a:p>
        </p:txBody>
      </p:sp>
      <p:sp>
        <p:nvSpPr>
          <p:cNvPr id="127" name="Google Shape;127;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000000"/>
              </a:solidFill>
            </a:endParaRPr>
          </a:p>
          <a:p>
            <a:pPr indent="-311150" lvl="0" marL="457200" rtl="0" algn="l">
              <a:spcBef>
                <a:spcPts val="1200"/>
              </a:spcBef>
              <a:spcAft>
                <a:spcPts val="0"/>
              </a:spcAft>
              <a:buClr>
                <a:srgbClr val="000000"/>
              </a:buClr>
              <a:buSzPts val="1300"/>
              <a:buChar char="-"/>
            </a:pPr>
            <a:r>
              <a:rPr lang="en-GB">
                <a:solidFill>
                  <a:srgbClr val="000000"/>
                </a:solidFill>
              </a:rPr>
              <a:t>The </a:t>
            </a:r>
            <a:r>
              <a:rPr lang="en-GB">
                <a:solidFill>
                  <a:srgbClr val="000000"/>
                </a:solidFill>
              </a:rPr>
              <a:t>probability</a:t>
            </a:r>
            <a:r>
              <a:rPr lang="en-GB">
                <a:solidFill>
                  <a:srgbClr val="000000"/>
                </a:solidFill>
              </a:rPr>
              <a:t> of an interval can be calculated with the probability mass function pₖ or probability distribution function fₓ(x) for continuous.</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It is often hard to completely characterize a random variable as this requires the probability density function to be known. Instead moments are used to describe the average.</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The expectation operator acts on a random variable and yields out the mean.</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The mean µₖ is defined as Σₖ xₖpₖ when x(𝛇) is discrete. </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The variance 𝝈²ₖ is defined as E([(</a:t>
            </a:r>
            <a:r>
              <a:rPr lang="en-GB">
                <a:solidFill>
                  <a:srgbClr val="000000"/>
                </a:solidFill>
              </a:rPr>
              <a:t>x(𝛇)-µₖ]²)</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GMM</a:t>
            </a:r>
            <a:endParaRPr/>
          </a:p>
        </p:txBody>
      </p:sp>
      <p:sp>
        <p:nvSpPr>
          <p:cNvPr id="133" name="Google Shape;133;p24"/>
          <p:cNvSpPr txBox="1"/>
          <p:nvPr>
            <p:ph idx="1" type="body"/>
          </p:nvPr>
        </p:nvSpPr>
        <p:spPr>
          <a:xfrm>
            <a:off x="4644675" y="114475"/>
            <a:ext cx="4166400" cy="4865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323230"/>
              </a:buClr>
              <a:buSzPts val="1300"/>
              <a:buChar char="-"/>
            </a:pPr>
            <a:r>
              <a:rPr lang="en-GB">
                <a:solidFill>
                  <a:srgbClr val="323230"/>
                </a:solidFill>
              </a:rPr>
              <a:t>Gaussian mixture modelling is a from of clustering where data is clustered into gaussian curves. It is in the form of Σₖ</a:t>
            </a:r>
            <a:r>
              <a:rPr lang="en-GB">
                <a:solidFill>
                  <a:srgbClr val="323230"/>
                </a:solidFill>
              </a:rPr>
              <a:t>𝛑ₖƝ(x;𝛍ₖ,𝝈ₖ)  [random variables described by the mean and variance] where </a:t>
            </a:r>
            <a:r>
              <a:rPr lang="en-GB">
                <a:solidFill>
                  <a:srgbClr val="323230"/>
                </a:solidFill>
              </a:rPr>
              <a:t>𝛑ₖ is the weight assigned to cluster K, 𝛍ₖ is the mean of cluster k and 𝝈ₖ of cluster k</a:t>
            </a:r>
            <a:endParaRPr>
              <a:solidFill>
                <a:srgbClr val="323230"/>
              </a:solidFill>
            </a:endParaRPr>
          </a:p>
          <a:p>
            <a:pPr indent="-311150" lvl="0" marL="457200" rtl="0" algn="l">
              <a:spcBef>
                <a:spcPts val="0"/>
              </a:spcBef>
              <a:spcAft>
                <a:spcPts val="0"/>
              </a:spcAft>
              <a:buClr>
                <a:srgbClr val="323230"/>
              </a:buClr>
              <a:buSzPts val="1300"/>
              <a:buChar char="-"/>
            </a:pPr>
            <a:r>
              <a:rPr lang="en-GB">
                <a:solidFill>
                  <a:srgbClr val="323230"/>
                </a:solidFill>
              </a:rPr>
              <a:t>These are clusters of probability density functions.</a:t>
            </a:r>
            <a:endParaRPr>
              <a:solidFill>
                <a:srgbClr val="323230"/>
              </a:solidFill>
            </a:endParaRPr>
          </a:p>
          <a:p>
            <a:pPr indent="-311150" lvl="0" marL="457200" rtl="0" algn="l">
              <a:spcBef>
                <a:spcPts val="0"/>
              </a:spcBef>
              <a:spcAft>
                <a:spcPts val="0"/>
              </a:spcAft>
              <a:buClr>
                <a:srgbClr val="323230"/>
              </a:buClr>
              <a:buSzPts val="1300"/>
              <a:buChar char="-"/>
            </a:pPr>
            <a:r>
              <a:rPr lang="en-GB">
                <a:solidFill>
                  <a:srgbClr val="323230"/>
                </a:solidFill>
              </a:rPr>
              <a:t>GMM initializes using the EM algorithm where data is assigned responsibilities to initial clusters with initial 𝛍 and 𝝈 (Expectation step).</a:t>
            </a:r>
            <a:endParaRPr>
              <a:solidFill>
                <a:srgbClr val="323230"/>
              </a:solidFill>
            </a:endParaRPr>
          </a:p>
          <a:p>
            <a:pPr indent="-311150" lvl="0" marL="457200" rtl="0" algn="l">
              <a:spcBef>
                <a:spcPts val="0"/>
              </a:spcBef>
              <a:spcAft>
                <a:spcPts val="0"/>
              </a:spcAft>
              <a:buClr>
                <a:srgbClr val="323230"/>
              </a:buClr>
              <a:buSzPts val="1300"/>
              <a:buChar char="-"/>
            </a:pPr>
            <a:r>
              <a:rPr lang="en-GB">
                <a:solidFill>
                  <a:srgbClr val="323230"/>
                </a:solidFill>
              </a:rPr>
              <a:t>When the responsibility of the data point is calculated, it is assigned to the cluster that results in a higher responsibility assigned to that data point and the 𝛍, 𝝈 and 𝛑 are recalculated for each and every data-point.</a:t>
            </a:r>
            <a:endParaRPr>
              <a:solidFill>
                <a:srgbClr val="323230"/>
              </a:solidFill>
            </a:endParaRPr>
          </a:p>
          <a:p>
            <a:pPr indent="-311150" lvl="0" marL="457200" rtl="0" algn="l">
              <a:spcBef>
                <a:spcPts val="0"/>
              </a:spcBef>
              <a:spcAft>
                <a:spcPts val="0"/>
              </a:spcAft>
              <a:buClr>
                <a:srgbClr val="323230"/>
              </a:buClr>
              <a:buSzPts val="1300"/>
              <a:buChar char="-"/>
            </a:pPr>
            <a:r>
              <a:rPr lang="en-GB">
                <a:solidFill>
                  <a:srgbClr val="323230"/>
                </a:solidFill>
              </a:rPr>
              <a:t>This keeps iterating until convergence where no more re-assignment/improvements can occur.</a:t>
            </a:r>
            <a:endParaRPr>
              <a:solidFill>
                <a:srgbClr val="323230"/>
              </a:solidFill>
            </a:endParaRPr>
          </a:p>
          <a:p>
            <a:pPr indent="0" lvl="0" marL="457200" rtl="0" algn="l">
              <a:spcBef>
                <a:spcPts val="1200"/>
              </a:spcBef>
              <a:spcAft>
                <a:spcPts val="1200"/>
              </a:spcAft>
              <a:buNone/>
            </a:pPr>
            <a:r>
              <a:t/>
            </a:r>
            <a:endParaRPr>
              <a:solidFill>
                <a:srgbClr val="32323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Understanding</a:t>
            </a:r>
            <a:r>
              <a:rPr lang="en-GB"/>
              <a:t> of MMSE so far.</a:t>
            </a:r>
            <a:endParaRPr/>
          </a:p>
        </p:txBody>
      </p:sp>
      <p:sp>
        <p:nvSpPr>
          <p:cNvPr id="139" name="Google Shape;139;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323230"/>
              </a:buClr>
              <a:buSzPts val="1300"/>
              <a:buChar char="-"/>
            </a:pPr>
            <a:r>
              <a:rPr lang="en-GB">
                <a:solidFill>
                  <a:srgbClr val="323230"/>
                </a:solidFill>
              </a:rPr>
              <a:t>MMSE generates an estimate of a signal such that the mean square error between the two signals is minimized.</a:t>
            </a:r>
            <a:endParaRPr>
              <a:solidFill>
                <a:srgbClr val="323230"/>
              </a:solidFill>
            </a:endParaRPr>
          </a:p>
          <a:p>
            <a:pPr indent="-311150" lvl="0" marL="457200" rtl="0" algn="l">
              <a:spcBef>
                <a:spcPts val="0"/>
              </a:spcBef>
              <a:spcAft>
                <a:spcPts val="0"/>
              </a:spcAft>
              <a:buClr>
                <a:srgbClr val="323230"/>
              </a:buClr>
              <a:buSzPts val="1300"/>
              <a:buChar char="-"/>
            </a:pPr>
            <a:r>
              <a:rPr lang="en-GB">
                <a:solidFill>
                  <a:srgbClr val="323230"/>
                </a:solidFill>
              </a:rPr>
              <a:t>The error is very dependent on how well correlated the estimated signal is to the original signal.</a:t>
            </a:r>
            <a:endParaRPr>
              <a:solidFill>
                <a:srgbClr val="323230"/>
              </a:solidFill>
            </a:endParaRPr>
          </a:p>
          <a:p>
            <a:pPr indent="-311150" lvl="0" marL="457200" rtl="0" algn="l">
              <a:spcBef>
                <a:spcPts val="0"/>
              </a:spcBef>
              <a:spcAft>
                <a:spcPts val="0"/>
              </a:spcAft>
              <a:buClr>
                <a:srgbClr val="323230"/>
              </a:buClr>
              <a:buSzPts val="1300"/>
              <a:buChar char="-"/>
            </a:pPr>
            <a:r>
              <a:rPr lang="en-GB">
                <a:solidFill>
                  <a:srgbClr val="323230"/>
                </a:solidFill>
              </a:rPr>
              <a:t>If the set criterion outputs a poorly correlated estimate, the error is minimal but perceptually it is large.</a:t>
            </a:r>
            <a:endParaRPr>
              <a:solidFill>
                <a:srgbClr val="323230"/>
              </a:solidFill>
            </a:endParaRPr>
          </a:p>
          <a:p>
            <a:pPr indent="-311150" lvl="0" marL="457200" rtl="0" algn="l">
              <a:spcBef>
                <a:spcPts val="0"/>
              </a:spcBef>
              <a:spcAft>
                <a:spcPts val="0"/>
              </a:spcAft>
              <a:buClr>
                <a:srgbClr val="323230"/>
              </a:buClr>
              <a:buSzPts val="1300"/>
              <a:buChar char="-"/>
            </a:pPr>
            <a:r>
              <a:rPr lang="en-GB">
                <a:solidFill>
                  <a:srgbClr val="323230"/>
                </a:solidFill>
              </a:rPr>
              <a:t>From my understanding, this integrates with GMM by first finding which cluster the noisy signal belongs to, and then generating an </a:t>
            </a:r>
            <a:r>
              <a:rPr lang="en-GB">
                <a:solidFill>
                  <a:srgbClr val="323230"/>
                </a:solidFill>
              </a:rPr>
              <a:t>estimated</a:t>
            </a:r>
            <a:r>
              <a:rPr lang="en-GB">
                <a:solidFill>
                  <a:srgbClr val="323230"/>
                </a:solidFill>
              </a:rPr>
              <a:t> noise signal for </a:t>
            </a:r>
            <a:r>
              <a:rPr lang="en-GB">
                <a:solidFill>
                  <a:srgbClr val="323230"/>
                </a:solidFill>
              </a:rPr>
              <a:t>subtraction by using the data within the cluster as a reference.</a:t>
            </a:r>
            <a:endParaRPr>
              <a:solidFill>
                <a:srgbClr val="32323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6"/>
          <p:cNvPicPr preferRelativeResize="0"/>
          <p:nvPr/>
        </p:nvPicPr>
        <p:blipFill>
          <a:blip r:embed="rId3">
            <a:alphaModFix/>
          </a:blip>
          <a:stretch>
            <a:fillRect/>
          </a:stretch>
        </p:blipFill>
        <p:spPr>
          <a:xfrm>
            <a:off x="1953325" y="152400"/>
            <a:ext cx="5237359" cy="48387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7"/>
          <p:cNvPicPr preferRelativeResize="0"/>
          <p:nvPr/>
        </p:nvPicPr>
        <p:blipFill>
          <a:blip r:embed="rId3">
            <a:alphaModFix/>
          </a:blip>
          <a:stretch>
            <a:fillRect/>
          </a:stretch>
        </p:blipFill>
        <p:spPr>
          <a:xfrm>
            <a:off x="545550" y="152400"/>
            <a:ext cx="8052879"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25" y="500925"/>
            <a:ext cx="3706500" cy="95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and setup</a:t>
            </a:r>
            <a:endParaRPr/>
          </a:p>
          <a:p>
            <a:pPr indent="0" lvl="0" marL="0" rtl="0" algn="l">
              <a:spcBef>
                <a:spcPts val="0"/>
              </a:spcBef>
              <a:spcAft>
                <a:spcPts val="0"/>
              </a:spcAft>
              <a:buNone/>
            </a:pPr>
            <a:r>
              <a:t/>
            </a:r>
            <a:endParaRPr/>
          </a:p>
        </p:txBody>
      </p:sp>
      <p:sp>
        <p:nvSpPr>
          <p:cNvPr id="155" name="Google Shape;155;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GB">
                <a:solidFill>
                  <a:srgbClr val="000000"/>
                </a:solidFill>
              </a:rPr>
              <a:t>The dataset uses two sources the noise and speech. </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With the speech and noise will be subsampled to 11.5KHz. Because most of the energy in speech is around 0 to 5 KHz.</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The training samples will be mixed at different signal-to-noise ratio (SNRs)</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And the testing samples will be mixed at signal-to-noise ratio (SNRs) different from the training samples</a:t>
            </a:r>
            <a:endParaRPr>
              <a:solidFill>
                <a:srgbClr val="000000"/>
              </a:solidFill>
            </a:endParaRPr>
          </a:p>
        </p:txBody>
      </p:sp>
      <p:sp>
        <p:nvSpPr>
          <p:cNvPr id="156" name="Google Shape;156;p28"/>
          <p:cNvSpPr txBox="1"/>
          <p:nvPr/>
        </p:nvSpPr>
        <p:spPr>
          <a:xfrm>
            <a:off x="518275" y="1578775"/>
            <a:ext cx="3293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Merriweather"/>
              <a:buChar char="-"/>
            </a:pPr>
            <a:r>
              <a:rPr lang="en-GB">
                <a:solidFill>
                  <a:srgbClr val="FFFFFF"/>
                </a:solidFill>
                <a:latin typeface="Merriweather"/>
                <a:ea typeface="Merriweather"/>
                <a:cs typeface="Merriweather"/>
                <a:sym typeface="Merriweather"/>
              </a:rPr>
              <a:t>Data types</a:t>
            </a:r>
            <a:endParaRPr>
              <a:solidFill>
                <a:srgbClr val="FFFFFF"/>
              </a:solidFill>
              <a:latin typeface="Merriweather"/>
              <a:ea typeface="Merriweather"/>
              <a:cs typeface="Merriweather"/>
              <a:sym typeface="Merriweather"/>
            </a:endParaRPr>
          </a:p>
          <a:p>
            <a:pPr indent="-317500" lvl="0" marL="457200" rtl="0" algn="l">
              <a:spcBef>
                <a:spcPts val="0"/>
              </a:spcBef>
              <a:spcAft>
                <a:spcPts val="0"/>
              </a:spcAft>
              <a:buClr>
                <a:srgbClr val="FFFFFF"/>
              </a:buClr>
              <a:buSzPts val="1400"/>
              <a:buFont typeface="Merriweather"/>
              <a:buChar char="-"/>
            </a:pPr>
            <a:r>
              <a:rPr lang="en-GB">
                <a:solidFill>
                  <a:srgbClr val="FFFFFF"/>
                </a:solidFill>
                <a:latin typeface="Merriweather"/>
                <a:ea typeface="Merriweather"/>
                <a:cs typeface="Merriweather"/>
                <a:sym typeface="Merriweather"/>
              </a:rPr>
              <a:t>Data separation</a:t>
            </a:r>
            <a:endParaRPr>
              <a:solidFill>
                <a:srgbClr val="FFFFFF"/>
              </a:solidFill>
              <a:highlight>
                <a:srgbClr val="FFFF00"/>
              </a:highlight>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25" y="500925"/>
            <a:ext cx="3706500" cy="79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Models</a:t>
            </a:r>
            <a:endParaRPr/>
          </a:p>
        </p:txBody>
      </p:sp>
      <p:sp>
        <p:nvSpPr>
          <p:cNvPr id="162" name="Google Shape;162;p2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GB">
                <a:solidFill>
                  <a:srgbClr val="000000"/>
                </a:solidFill>
              </a:rPr>
              <a:t>The Wave-U-Net method uses downsampling and upsampling blocks to make its predictions. Made for image segmentation.</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Bayesian wavenet extends standard networks with posterior interference in order to control over-fitting</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Both models are a pixel CNN generative model for images.</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163" name="Google Shape;163;p29"/>
          <p:cNvSpPr txBox="1"/>
          <p:nvPr/>
        </p:nvSpPr>
        <p:spPr>
          <a:xfrm>
            <a:off x="518275" y="1578775"/>
            <a:ext cx="3293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Merriweather"/>
              <a:buChar char="-"/>
            </a:pPr>
            <a:r>
              <a:rPr lang="en-GB">
                <a:solidFill>
                  <a:srgbClr val="FFFFFF"/>
                </a:solidFill>
                <a:latin typeface="Merriweather"/>
                <a:ea typeface="Merriweather"/>
                <a:cs typeface="Merriweather"/>
                <a:sym typeface="Merriweather"/>
              </a:rPr>
              <a:t>Wave-U-Net</a:t>
            </a:r>
            <a:endParaRPr>
              <a:solidFill>
                <a:srgbClr val="FFFFFF"/>
              </a:solidFill>
              <a:latin typeface="Merriweather"/>
              <a:ea typeface="Merriweather"/>
              <a:cs typeface="Merriweather"/>
              <a:sym typeface="Merriweather"/>
            </a:endParaRPr>
          </a:p>
          <a:p>
            <a:pPr indent="-317500" lvl="0" marL="457200" rtl="0" algn="l">
              <a:spcBef>
                <a:spcPts val="0"/>
              </a:spcBef>
              <a:spcAft>
                <a:spcPts val="0"/>
              </a:spcAft>
              <a:buClr>
                <a:srgbClr val="FFFFFF"/>
              </a:buClr>
              <a:buSzPts val="1400"/>
              <a:buFont typeface="Merriweather"/>
              <a:buChar char="-"/>
            </a:pPr>
            <a:r>
              <a:rPr lang="en-GB">
                <a:solidFill>
                  <a:srgbClr val="FFFFFF"/>
                </a:solidFill>
                <a:latin typeface="Merriweather"/>
                <a:ea typeface="Merriweather"/>
                <a:cs typeface="Merriweather"/>
                <a:sym typeface="Merriweather"/>
              </a:rPr>
              <a:t>Bayesian Wavenet</a:t>
            </a:r>
            <a:endParaRPr>
              <a:solidFill>
                <a:srgbClr val="FFFFFF"/>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25" y="500925"/>
            <a:ext cx="3706500" cy="121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Parameters</a:t>
            </a:r>
            <a:endParaRPr/>
          </a:p>
        </p:txBody>
      </p:sp>
      <p:sp>
        <p:nvSpPr>
          <p:cNvPr id="169" name="Google Shape;169;p3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323230"/>
                </a:solidFill>
              </a:rPr>
              <a:t>Batch size : number of samples processed before the model is updated</a:t>
            </a:r>
            <a:endParaRPr>
              <a:solidFill>
                <a:srgbClr val="323230"/>
              </a:solidFill>
            </a:endParaRPr>
          </a:p>
          <a:p>
            <a:pPr indent="0" lvl="0" marL="0" rtl="0" algn="l">
              <a:spcBef>
                <a:spcPts val="1200"/>
              </a:spcBef>
              <a:spcAft>
                <a:spcPts val="0"/>
              </a:spcAft>
              <a:buNone/>
            </a:pPr>
            <a:r>
              <a:rPr lang="en-GB">
                <a:solidFill>
                  <a:srgbClr val="323230"/>
                </a:solidFill>
              </a:rPr>
              <a:t>Epoch number (learning rate) : number of compete passses through the </a:t>
            </a:r>
            <a:r>
              <a:rPr lang="en-GB">
                <a:solidFill>
                  <a:srgbClr val="323230"/>
                </a:solidFill>
              </a:rPr>
              <a:t>training</a:t>
            </a:r>
            <a:r>
              <a:rPr lang="en-GB">
                <a:solidFill>
                  <a:srgbClr val="323230"/>
                </a:solidFill>
              </a:rPr>
              <a:t> dataset</a:t>
            </a:r>
            <a:endParaRPr>
              <a:solidFill>
                <a:srgbClr val="323230"/>
              </a:solidFill>
            </a:endParaRPr>
          </a:p>
          <a:p>
            <a:pPr indent="0" lvl="0" marL="0" rtl="0" algn="l">
              <a:spcBef>
                <a:spcPts val="1200"/>
              </a:spcBef>
              <a:spcAft>
                <a:spcPts val="0"/>
              </a:spcAft>
              <a:buNone/>
            </a:pPr>
            <a:r>
              <a:rPr lang="en-GB">
                <a:solidFill>
                  <a:srgbClr val="323230"/>
                </a:solidFill>
              </a:rPr>
              <a:t>Out_channel: output channels</a:t>
            </a:r>
            <a:endParaRPr>
              <a:solidFill>
                <a:srgbClr val="323230"/>
              </a:solidFill>
            </a:endParaRPr>
          </a:p>
          <a:p>
            <a:pPr indent="0" lvl="0" marL="0" rtl="0" algn="l">
              <a:spcBef>
                <a:spcPts val="1200"/>
              </a:spcBef>
              <a:spcAft>
                <a:spcPts val="0"/>
              </a:spcAft>
              <a:buNone/>
            </a:pPr>
            <a:r>
              <a:rPr lang="en-GB">
                <a:solidFill>
                  <a:srgbClr val="323230"/>
                </a:solidFill>
              </a:rPr>
              <a:t>Layers</a:t>
            </a:r>
            <a:endParaRPr>
              <a:solidFill>
                <a:srgbClr val="323230"/>
              </a:solidFill>
            </a:endParaRPr>
          </a:p>
          <a:p>
            <a:pPr indent="0" lvl="0" marL="0" rtl="0" algn="l">
              <a:spcBef>
                <a:spcPts val="1200"/>
              </a:spcBef>
              <a:spcAft>
                <a:spcPts val="0"/>
              </a:spcAft>
              <a:buNone/>
            </a:pPr>
            <a:r>
              <a:rPr lang="en-GB">
                <a:solidFill>
                  <a:srgbClr val="323230"/>
                </a:solidFill>
              </a:rPr>
              <a:t>Stacks</a:t>
            </a:r>
            <a:endParaRPr>
              <a:solidFill>
                <a:srgbClr val="323230"/>
              </a:solidFill>
            </a:endParaRPr>
          </a:p>
          <a:p>
            <a:pPr indent="0" lvl="0" marL="0" rtl="0" algn="l">
              <a:spcBef>
                <a:spcPts val="1200"/>
              </a:spcBef>
              <a:spcAft>
                <a:spcPts val="0"/>
              </a:spcAft>
              <a:buNone/>
            </a:pPr>
            <a:r>
              <a:rPr lang="en-GB">
                <a:solidFill>
                  <a:srgbClr val="323230"/>
                </a:solidFill>
              </a:rPr>
              <a:t>Residual channel</a:t>
            </a:r>
            <a:endParaRPr>
              <a:solidFill>
                <a:srgbClr val="323230"/>
              </a:solidFill>
            </a:endParaRPr>
          </a:p>
          <a:p>
            <a:pPr indent="0" lvl="0" marL="0" rtl="0" algn="l">
              <a:spcBef>
                <a:spcPts val="1200"/>
              </a:spcBef>
              <a:spcAft>
                <a:spcPts val="0"/>
              </a:spcAft>
              <a:buNone/>
            </a:pPr>
            <a:r>
              <a:rPr lang="en-GB">
                <a:solidFill>
                  <a:srgbClr val="323230"/>
                </a:solidFill>
              </a:rPr>
              <a:t>Gate channel</a:t>
            </a:r>
            <a:endParaRPr>
              <a:solidFill>
                <a:srgbClr val="323230"/>
              </a:solidFill>
            </a:endParaRPr>
          </a:p>
          <a:p>
            <a:pPr indent="0" lvl="0" marL="0" rtl="0" algn="l">
              <a:spcBef>
                <a:spcPts val="1200"/>
              </a:spcBef>
              <a:spcAft>
                <a:spcPts val="1200"/>
              </a:spcAft>
              <a:buNone/>
            </a:pPr>
            <a:r>
              <a:rPr lang="en-GB">
                <a:solidFill>
                  <a:srgbClr val="323230"/>
                </a:solidFill>
              </a:rPr>
              <a:t>Kernel</a:t>
            </a:r>
            <a:r>
              <a:rPr lang="en-GB">
                <a:solidFill>
                  <a:srgbClr val="323230"/>
                </a:solidFill>
              </a:rPr>
              <a:t> size: size of convolution </a:t>
            </a:r>
            <a:r>
              <a:rPr lang="en-GB">
                <a:solidFill>
                  <a:srgbClr val="323230"/>
                </a:solidFill>
              </a:rPr>
              <a:t>layers</a:t>
            </a:r>
            <a:r>
              <a:rPr lang="en-GB">
                <a:solidFill>
                  <a:srgbClr val="323230"/>
                </a:solidFill>
              </a:rPr>
              <a:t> </a:t>
            </a:r>
            <a:endParaRPr>
              <a:solidFill>
                <a:srgbClr val="323230"/>
              </a:solidFill>
            </a:endParaRPr>
          </a:p>
        </p:txBody>
      </p:sp>
      <p:sp>
        <p:nvSpPr>
          <p:cNvPr id="170" name="Google Shape;170;p30"/>
          <p:cNvSpPr txBox="1"/>
          <p:nvPr/>
        </p:nvSpPr>
        <p:spPr>
          <a:xfrm>
            <a:off x="518275" y="1578775"/>
            <a:ext cx="329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FFFF"/>
                </a:solidFill>
                <a:latin typeface="Merriweather"/>
                <a:ea typeface="Merriweather"/>
                <a:cs typeface="Merriweather"/>
                <a:sym typeface="Merriweather"/>
              </a:rPr>
              <a:t>States the parameters that are required for wavenet</a:t>
            </a:r>
            <a:endParaRPr>
              <a:solidFill>
                <a:srgbClr val="FFFFFF"/>
              </a:solidFill>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Methods of improving ML speech enhancement</a:t>
            </a:r>
            <a:endParaRPr/>
          </a:p>
        </p:txBody>
      </p:sp>
      <p:sp>
        <p:nvSpPr>
          <p:cNvPr id="176" name="Google Shape;176;p3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GB">
                <a:solidFill>
                  <a:srgbClr val="000000"/>
                </a:solidFill>
              </a:rPr>
              <a:t>Combining</a:t>
            </a:r>
            <a:r>
              <a:rPr lang="en-GB">
                <a:solidFill>
                  <a:srgbClr val="000000"/>
                </a:solidFill>
              </a:rPr>
              <a:t> the Wave-U-Net with the Wieners </a:t>
            </a:r>
            <a:r>
              <a:rPr lang="en-GB">
                <a:solidFill>
                  <a:srgbClr val="000000"/>
                </a:solidFill>
              </a:rPr>
              <a:t>filter</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Reducing the time complexity of wavenet by using non-casual and non-autoregressive architectures. But still being to </a:t>
            </a:r>
            <a:r>
              <a:rPr lang="en-GB">
                <a:solidFill>
                  <a:srgbClr val="000000"/>
                </a:solidFill>
              </a:rPr>
              <a:t>predict</a:t>
            </a:r>
            <a:r>
              <a:rPr lang="en-GB">
                <a:solidFill>
                  <a:srgbClr val="000000"/>
                </a:solidFill>
              </a:rPr>
              <a:t> the target field.</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Testing different parameters to find which combination gives the best speech.</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75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Types of noise contaminating speech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GB" sz="1400">
                <a:solidFill>
                  <a:srgbClr val="000000"/>
                </a:solidFill>
              </a:rPr>
              <a:t>Additive background Noise : Uncorrelated additive noise consisting of random non-stationary/stationary signals.</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Babble noise: Cocktail effect, multiple voices talking over the same speech signal.</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Impulse noise: High energy, low duration signal.</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Non-additive noise: changes in the spectral properties of the speech signal continuously due to varying voice intensity.</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Convolutive noise: noise that is convoluted with the speech signal in the time-domain.</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The focus is on the attenuation/elimination of additive background noise while still keeping perceptible quality of the processed/estimated speech signal</a:t>
            </a:r>
            <a:endParaRPr sz="1400">
              <a:solidFill>
                <a:srgbClr val="000000"/>
              </a:solidFill>
            </a:endParaRPr>
          </a:p>
        </p:txBody>
      </p:sp>
      <p:sp>
        <p:nvSpPr>
          <p:cNvPr id="73" name="Google Shape;73;p14"/>
          <p:cNvSpPr txBox="1"/>
          <p:nvPr/>
        </p:nvSpPr>
        <p:spPr>
          <a:xfrm>
            <a:off x="518275" y="1578775"/>
            <a:ext cx="32934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Merriweather"/>
              <a:buChar char="-"/>
            </a:pPr>
            <a:r>
              <a:rPr lang="en-GB">
                <a:solidFill>
                  <a:srgbClr val="FFFFFF"/>
                </a:solidFill>
                <a:latin typeface="Merriweather"/>
                <a:ea typeface="Merriweather"/>
                <a:cs typeface="Merriweather"/>
                <a:sym typeface="Merriweather"/>
              </a:rPr>
              <a:t>Additive noise</a:t>
            </a:r>
            <a:endParaRPr>
              <a:solidFill>
                <a:srgbClr val="FFFFFF"/>
              </a:solidFill>
              <a:latin typeface="Merriweather"/>
              <a:ea typeface="Merriweather"/>
              <a:cs typeface="Merriweather"/>
              <a:sym typeface="Merriweather"/>
            </a:endParaRPr>
          </a:p>
          <a:p>
            <a:pPr indent="-317500" lvl="0" marL="457200" rtl="0" algn="l">
              <a:spcBef>
                <a:spcPts val="0"/>
              </a:spcBef>
              <a:spcAft>
                <a:spcPts val="0"/>
              </a:spcAft>
              <a:buClr>
                <a:srgbClr val="FFFFFF"/>
              </a:buClr>
              <a:buSzPts val="1400"/>
              <a:buFont typeface="Merriweather"/>
              <a:buChar char="-"/>
            </a:pPr>
            <a:r>
              <a:rPr lang="en-GB">
                <a:solidFill>
                  <a:srgbClr val="FFFFFF"/>
                </a:solidFill>
                <a:latin typeface="Merriweather"/>
                <a:ea typeface="Merriweather"/>
                <a:cs typeface="Merriweather"/>
                <a:sym typeface="Merriweather"/>
              </a:rPr>
              <a:t>Babble noise</a:t>
            </a:r>
            <a:endParaRPr>
              <a:solidFill>
                <a:srgbClr val="FFFFFF"/>
              </a:solidFill>
              <a:latin typeface="Merriweather"/>
              <a:ea typeface="Merriweather"/>
              <a:cs typeface="Merriweather"/>
              <a:sym typeface="Merriweather"/>
            </a:endParaRPr>
          </a:p>
          <a:p>
            <a:pPr indent="-317500" lvl="0" marL="457200" rtl="0" algn="l">
              <a:spcBef>
                <a:spcPts val="0"/>
              </a:spcBef>
              <a:spcAft>
                <a:spcPts val="0"/>
              </a:spcAft>
              <a:buClr>
                <a:srgbClr val="FFFFFF"/>
              </a:buClr>
              <a:buSzPts val="1400"/>
              <a:buFont typeface="Merriweather"/>
              <a:buChar char="-"/>
            </a:pPr>
            <a:r>
              <a:rPr lang="en-GB">
                <a:solidFill>
                  <a:srgbClr val="FFFFFF"/>
                </a:solidFill>
                <a:latin typeface="Merriweather"/>
                <a:ea typeface="Merriweather"/>
                <a:cs typeface="Merriweather"/>
                <a:sym typeface="Merriweather"/>
              </a:rPr>
              <a:t>Impulse noise</a:t>
            </a:r>
            <a:endParaRPr>
              <a:solidFill>
                <a:srgbClr val="FFFFFF"/>
              </a:solidFill>
              <a:latin typeface="Merriweather"/>
              <a:ea typeface="Merriweather"/>
              <a:cs typeface="Merriweather"/>
              <a:sym typeface="Merriweather"/>
            </a:endParaRPr>
          </a:p>
          <a:p>
            <a:pPr indent="-317500" lvl="0" marL="457200" rtl="0" algn="l">
              <a:spcBef>
                <a:spcPts val="0"/>
              </a:spcBef>
              <a:spcAft>
                <a:spcPts val="0"/>
              </a:spcAft>
              <a:buClr>
                <a:srgbClr val="FFFFFF"/>
              </a:buClr>
              <a:buSzPts val="1400"/>
              <a:buFont typeface="Merriweather"/>
              <a:buChar char="-"/>
            </a:pPr>
            <a:r>
              <a:rPr lang="en-GB">
                <a:solidFill>
                  <a:srgbClr val="FFFFFF"/>
                </a:solidFill>
                <a:latin typeface="Merriweather"/>
                <a:ea typeface="Merriweather"/>
                <a:cs typeface="Merriweather"/>
                <a:sym typeface="Merriweather"/>
              </a:rPr>
              <a:t>Non-additive noise</a:t>
            </a:r>
            <a:endParaRPr>
              <a:solidFill>
                <a:srgbClr val="FFFFFF"/>
              </a:solidFill>
              <a:latin typeface="Merriweather"/>
              <a:ea typeface="Merriweather"/>
              <a:cs typeface="Merriweather"/>
              <a:sym typeface="Merriweather"/>
            </a:endParaRPr>
          </a:p>
          <a:p>
            <a:pPr indent="-317500" lvl="0" marL="457200" rtl="0" algn="l">
              <a:spcBef>
                <a:spcPts val="0"/>
              </a:spcBef>
              <a:spcAft>
                <a:spcPts val="0"/>
              </a:spcAft>
              <a:buClr>
                <a:srgbClr val="FFFFFF"/>
              </a:buClr>
              <a:buSzPts val="1400"/>
              <a:buFont typeface="Merriweather"/>
              <a:buChar char="-"/>
            </a:pPr>
            <a:r>
              <a:rPr lang="en-GB">
                <a:solidFill>
                  <a:srgbClr val="FFFFFF"/>
                </a:solidFill>
                <a:latin typeface="Merriweather"/>
                <a:ea typeface="Merriweather"/>
                <a:cs typeface="Merriweather"/>
                <a:sym typeface="Merriweather"/>
              </a:rPr>
              <a:t>Convolutive noise</a:t>
            </a:r>
            <a:endParaRPr>
              <a:solidFill>
                <a:srgbClr val="FFFFFF"/>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25" y="500925"/>
            <a:ext cx="3706500" cy="11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Things I need to look into</a:t>
            </a:r>
            <a:endParaRPr/>
          </a:p>
        </p:txBody>
      </p:sp>
      <p:sp>
        <p:nvSpPr>
          <p:cNvPr id="182" name="Google Shape;182;p3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GB">
                <a:solidFill>
                  <a:srgbClr val="000000"/>
                </a:solidFill>
              </a:rPr>
              <a:t>The parameters</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ReLU</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Softmax</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ResidualConv1dGLU</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non-autoregressive </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How a discriminator works (is programmed)</a:t>
            </a:r>
            <a:endParaRPr>
              <a:solidFill>
                <a:srgbClr val="000000"/>
              </a:solidFill>
            </a:endParaRPr>
          </a:p>
        </p:txBody>
      </p:sp>
      <p:sp>
        <p:nvSpPr>
          <p:cNvPr id="183" name="Google Shape;183;p32"/>
          <p:cNvSpPr txBox="1"/>
          <p:nvPr/>
        </p:nvSpPr>
        <p:spPr>
          <a:xfrm>
            <a:off x="518275" y="1578775"/>
            <a:ext cx="329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FFFF"/>
                </a:solidFill>
                <a:latin typeface="Merriweather"/>
                <a:ea typeface="Merriweather"/>
                <a:cs typeface="Merriweather"/>
                <a:sym typeface="Merriweather"/>
              </a:rPr>
              <a:t>Would need to look into these aspects.</a:t>
            </a:r>
            <a:endParaRPr>
              <a:solidFill>
                <a:srgbClr val="FFFFFF"/>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Stochastic Processes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9" name="Google Shape;79;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323230"/>
              </a:buClr>
              <a:buSzPts val="1300"/>
              <a:buChar char="-"/>
            </a:pPr>
            <a:r>
              <a:rPr lang="en-GB">
                <a:solidFill>
                  <a:srgbClr val="323230"/>
                </a:solidFill>
              </a:rPr>
              <a:t>Speech and noise are naturally unpredictable.</a:t>
            </a:r>
            <a:endParaRPr>
              <a:solidFill>
                <a:srgbClr val="323230"/>
              </a:solidFill>
            </a:endParaRPr>
          </a:p>
          <a:p>
            <a:pPr indent="-311150" lvl="0" marL="457200" rtl="0" algn="l">
              <a:spcBef>
                <a:spcPts val="0"/>
              </a:spcBef>
              <a:spcAft>
                <a:spcPts val="0"/>
              </a:spcAft>
              <a:buSzPts val="1300"/>
              <a:buChar char="-"/>
            </a:pPr>
            <a:r>
              <a:rPr lang="en-GB">
                <a:solidFill>
                  <a:srgbClr val="323230"/>
                </a:solidFill>
              </a:rPr>
              <a:t>For a given outcome</a:t>
            </a:r>
            <a:r>
              <a:rPr lang="en-GB"/>
              <a:t> </a:t>
            </a:r>
            <a:r>
              <a:rPr lang="en-GB">
                <a:solidFill>
                  <a:srgbClr val="000000"/>
                </a:solidFill>
              </a:rPr>
              <a:t>𝛇ₖ from the abstract space, there can be many realizations, or sequences that correspond to the outcome.</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However, due to the unpredictability of real signals, they are termed stochastic process due to n and 𝛇 being a variable.</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To clarify, an utterance or noise can be an outcome but there are many n when this outcome can occur.</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A complete description of a stochastic process is hard to compute and would need a kth order joint probability distribution.</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Can be averaged using second order moments</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Moments are an average, statistical description of a distribution.</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Issues with current </a:t>
            </a:r>
            <a:r>
              <a:rPr lang="en-GB"/>
              <a:t>algorithms against low SNR signals</a:t>
            </a:r>
            <a:endParaRPr/>
          </a:p>
        </p:txBody>
      </p:sp>
      <p:sp>
        <p:nvSpPr>
          <p:cNvPr id="85" name="Google Shape;85;p16"/>
          <p:cNvSpPr txBox="1"/>
          <p:nvPr>
            <p:ph idx="1" type="body"/>
          </p:nvPr>
        </p:nvSpPr>
        <p:spPr>
          <a:xfrm>
            <a:off x="4644675" y="500925"/>
            <a:ext cx="4166400" cy="4436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Clr>
                <a:srgbClr val="323230"/>
              </a:buClr>
              <a:buSzPct val="100000"/>
              <a:buChar char="-"/>
            </a:pPr>
            <a:r>
              <a:rPr lang="en-GB">
                <a:solidFill>
                  <a:srgbClr val="323230"/>
                </a:solidFill>
              </a:rPr>
              <a:t>Under low SNR many algorithms struggle to accurately estimate the noise to be subtracted leading to distortions and loss in intelligibility and perceptibility of speech.</a:t>
            </a:r>
            <a:endParaRPr>
              <a:solidFill>
                <a:srgbClr val="323230"/>
              </a:solidFill>
            </a:endParaRPr>
          </a:p>
          <a:p>
            <a:pPr indent="-304958" lvl="0" marL="457200" rtl="0" algn="l">
              <a:spcBef>
                <a:spcPts val="0"/>
              </a:spcBef>
              <a:spcAft>
                <a:spcPts val="0"/>
              </a:spcAft>
              <a:buClr>
                <a:srgbClr val="323230"/>
              </a:buClr>
              <a:buSzPct val="100000"/>
              <a:buChar char="-"/>
            </a:pPr>
            <a:r>
              <a:rPr lang="en-GB">
                <a:solidFill>
                  <a:srgbClr val="323230"/>
                </a:solidFill>
              </a:rPr>
              <a:t>Statistical approaches requires pre-determined criterions of the signal to perform well. If the low SNR signal correlates poorly for a given criterion then the subtracted estimated signal will result in a distorted signal.</a:t>
            </a:r>
            <a:endParaRPr>
              <a:solidFill>
                <a:srgbClr val="323230"/>
              </a:solidFill>
            </a:endParaRPr>
          </a:p>
          <a:p>
            <a:pPr indent="-304958" lvl="0" marL="457200" rtl="0" algn="l">
              <a:spcBef>
                <a:spcPts val="0"/>
              </a:spcBef>
              <a:spcAft>
                <a:spcPts val="0"/>
              </a:spcAft>
              <a:buClr>
                <a:srgbClr val="323230"/>
              </a:buClr>
              <a:buSzPct val="100000"/>
              <a:buChar char="-"/>
            </a:pPr>
            <a:r>
              <a:rPr lang="en-GB">
                <a:solidFill>
                  <a:srgbClr val="323230"/>
                </a:solidFill>
              </a:rPr>
              <a:t>With the discovery of DNNs (Deep neural networks), the issue of criterions could be overcome with the congregation with large number data. The DNNs are then trained on the data that fall under many criterions in order to get a ‘best fit’ of data with many criterions to encompass many input signals for more accurate estimations.</a:t>
            </a:r>
            <a:endParaRPr>
              <a:solidFill>
                <a:srgbClr val="323230"/>
              </a:solidFill>
            </a:endParaRPr>
          </a:p>
          <a:p>
            <a:pPr indent="-304958" lvl="0" marL="457200" rtl="0" algn="l">
              <a:spcBef>
                <a:spcPts val="0"/>
              </a:spcBef>
              <a:spcAft>
                <a:spcPts val="0"/>
              </a:spcAft>
              <a:buClr>
                <a:srgbClr val="323230"/>
              </a:buClr>
              <a:buSzPct val="100000"/>
              <a:buChar char="-"/>
            </a:pPr>
            <a:r>
              <a:rPr lang="en-GB">
                <a:solidFill>
                  <a:srgbClr val="323230"/>
                </a:solidFill>
              </a:rPr>
              <a:t>However, data is very expensive and only relying on public corpus can lead to discriminatory data training.</a:t>
            </a:r>
            <a:endParaRPr>
              <a:solidFill>
                <a:srgbClr val="323230"/>
              </a:solidFill>
            </a:endParaRPr>
          </a:p>
          <a:p>
            <a:pPr indent="-304958" lvl="0" marL="457200" rtl="0" algn="l">
              <a:spcBef>
                <a:spcPts val="0"/>
              </a:spcBef>
              <a:spcAft>
                <a:spcPts val="0"/>
              </a:spcAft>
              <a:buClr>
                <a:srgbClr val="323230"/>
              </a:buClr>
              <a:buSzPct val="100000"/>
              <a:buChar char="-"/>
            </a:pPr>
            <a:r>
              <a:rPr lang="en-GB">
                <a:solidFill>
                  <a:srgbClr val="323230"/>
                </a:solidFill>
              </a:rPr>
              <a:t>Currently there is evidence </a:t>
            </a:r>
            <a:r>
              <a:rPr lang="en-GB">
                <a:solidFill>
                  <a:srgbClr val="323230"/>
                </a:solidFill>
              </a:rPr>
              <a:t>that this does lead to a marginal increase in performance but still suffers from the correlation issue with low SNR signals.</a:t>
            </a:r>
            <a:endParaRPr>
              <a:solidFill>
                <a:srgbClr val="323230"/>
              </a:solidFill>
            </a:endParaRPr>
          </a:p>
          <a:p>
            <a:pPr indent="0" lvl="0" marL="457200" rtl="0" algn="l">
              <a:spcBef>
                <a:spcPts val="1200"/>
              </a:spcBef>
              <a:spcAft>
                <a:spcPts val="1200"/>
              </a:spcAft>
              <a:buNone/>
            </a:pPr>
            <a:r>
              <a:t/>
            </a:r>
            <a:endParaRPr>
              <a:solidFill>
                <a:srgbClr val="32323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Optimum filtering issues</a:t>
            </a:r>
            <a:endParaRPr/>
          </a:p>
        </p:txBody>
      </p:sp>
      <p:sp>
        <p:nvSpPr>
          <p:cNvPr id="91" name="Google Shape;91;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323230"/>
              </a:buClr>
              <a:buSzPts val="1300"/>
              <a:buChar char="-"/>
            </a:pPr>
            <a:r>
              <a:rPr lang="en-GB">
                <a:solidFill>
                  <a:srgbClr val="323230"/>
                </a:solidFill>
              </a:rPr>
              <a:t>Optimum linear filtering has been studied extensively for many </a:t>
            </a:r>
            <a:r>
              <a:rPr lang="en-GB">
                <a:solidFill>
                  <a:srgbClr val="323230"/>
                </a:solidFill>
              </a:rPr>
              <a:t>decades</a:t>
            </a:r>
            <a:endParaRPr>
              <a:solidFill>
                <a:srgbClr val="323230"/>
              </a:solidFill>
            </a:endParaRPr>
          </a:p>
          <a:p>
            <a:pPr indent="-311150" lvl="0" marL="457200" rtl="0" algn="l">
              <a:spcBef>
                <a:spcPts val="0"/>
              </a:spcBef>
              <a:spcAft>
                <a:spcPts val="0"/>
              </a:spcAft>
              <a:buClr>
                <a:srgbClr val="323230"/>
              </a:buClr>
              <a:buSzPts val="1300"/>
              <a:buChar char="-"/>
            </a:pPr>
            <a:r>
              <a:rPr lang="en-GB">
                <a:solidFill>
                  <a:srgbClr val="323230"/>
                </a:solidFill>
              </a:rPr>
              <a:t>The parameterisation of polluted signals has lead to the optimum filtering approach.</a:t>
            </a:r>
            <a:endParaRPr>
              <a:solidFill>
                <a:srgbClr val="323230"/>
              </a:solidFill>
            </a:endParaRPr>
          </a:p>
          <a:p>
            <a:pPr indent="-311150" lvl="0" marL="457200" rtl="0" algn="l">
              <a:spcBef>
                <a:spcPts val="0"/>
              </a:spcBef>
              <a:spcAft>
                <a:spcPts val="0"/>
              </a:spcAft>
              <a:buClr>
                <a:srgbClr val="323230"/>
              </a:buClr>
              <a:buSzPts val="1300"/>
              <a:buChar char="-"/>
            </a:pPr>
            <a:r>
              <a:rPr lang="en-GB">
                <a:solidFill>
                  <a:srgbClr val="323230"/>
                </a:solidFill>
              </a:rPr>
              <a:t>The correlation between the estimate and the original signal is important.</a:t>
            </a:r>
            <a:endParaRPr>
              <a:solidFill>
                <a:srgbClr val="323230"/>
              </a:solidFill>
            </a:endParaRPr>
          </a:p>
          <a:p>
            <a:pPr indent="-311150" lvl="0" marL="457200" rtl="0" algn="l">
              <a:spcBef>
                <a:spcPts val="0"/>
              </a:spcBef>
              <a:spcAft>
                <a:spcPts val="0"/>
              </a:spcAft>
              <a:buClr>
                <a:srgbClr val="323230"/>
              </a:buClr>
              <a:buSzPts val="1300"/>
              <a:buChar char="-"/>
            </a:pPr>
            <a:r>
              <a:rPr lang="en-GB">
                <a:solidFill>
                  <a:srgbClr val="323230"/>
                </a:solidFill>
              </a:rPr>
              <a:t>How well a signal is correlated with another signal cannot be fully mathematically described as human perception plays an important role on how well the estimate is correlated with the original signal</a:t>
            </a:r>
            <a:endParaRPr>
              <a:solidFill>
                <a:srgbClr val="323230"/>
              </a:solidFill>
            </a:endParaRPr>
          </a:p>
          <a:p>
            <a:pPr indent="-311150" lvl="0" marL="457200" rtl="0" algn="l">
              <a:spcBef>
                <a:spcPts val="0"/>
              </a:spcBef>
              <a:spcAft>
                <a:spcPts val="0"/>
              </a:spcAft>
              <a:buClr>
                <a:srgbClr val="323230"/>
              </a:buClr>
              <a:buSzPts val="1300"/>
              <a:buChar char="-"/>
            </a:pPr>
            <a:r>
              <a:rPr lang="en-GB">
                <a:solidFill>
                  <a:srgbClr val="323230"/>
                </a:solidFill>
              </a:rPr>
              <a:t>Due to extensive research on optimum filtering, there are many assumptions/criterions already known to work for signals falling within that criterion.</a:t>
            </a:r>
            <a:endParaRPr>
              <a:solidFill>
                <a:srgbClr val="323230"/>
              </a:solidFill>
            </a:endParaRPr>
          </a:p>
          <a:p>
            <a:pPr indent="-311150" lvl="0" marL="457200" rtl="0" algn="l">
              <a:spcBef>
                <a:spcPts val="0"/>
              </a:spcBef>
              <a:spcAft>
                <a:spcPts val="0"/>
              </a:spcAft>
              <a:buClr>
                <a:srgbClr val="323230"/>
              </a:buClr>
              <a:buSzPts val="1300"/>
              <a:buChar char="-"/>
            </a:pPr>
            <a:r>
              <a:rPr lang="en-GB">
                <a:solidFill>
                  <a:srgbClr val="323230"/>
                </a:solidFill>
              </a:rPr>
              <a:t>It has been proven that a well-informed statistical approach can outperform DNNs. </a:t>
            </a:r>
            <a:endParaRPr>
              <a:solidFill>
                <a:srgbClr val="32323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suggested approach</a:t>
            </a:r>
            <a:endParaRPr/>
          </a:p>
        </p:txBody>
      </p:sp>
      <p:sp>
        <p:nvSpPr>
          <p:cNvPr id="97" name="Google Shape;97;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323230"/>
              </a:buClr>
              <a:buSzPts val="1300"/>
              <a:buChar char="-"/>
            </a:pPr>
            <a:r>
              <a:rPr lang="en-GB">
                <a:solidFill>
                  <a:srgbClr val="323230"/>
                </a:solidFill>
              </a:rPr>
              <a:t>We would like to suggest/test out a DNN and optimum filtering approach. The DNN will change the criterion the GMM is based on by comparing the estimated clean speech signal with the clean speech signals its trained on.</a:t>
            </a:r>
            <a:endParaRPr>
              <a:solidFill>
                <a:srgbClr val="323230"/>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1023514" y="587400"/>
            <a:ext cx="7096974" cy="4417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Method of adding GMM/MMSE with a discriminator and a ML algorithm</a:t>
            </a:r>
            <a:endParaRPr/>
          </a:p>
        </p:txBody>
      </p:sp>
      <p:sp>
        <p:nvSpPr>
          <p:cNvPr id="108" name="Google Shape;108;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rejected estimated clean sample from the discriminator is used to train the model, this allows for more data that is slightly altered to be fed into the model.</a:t>
            </a:r>
            <a:endParaRPr/>
          </a:p>
          <a:p>
            <a:pPr indent="-298450" lvl="1" marL="914400" rtl="0" algn="l">
              <a:spcBef>
                <a:spcPts val="0"/>
              </a:spcBef>
              <a:spcAft>
                <a:spcPts val="0"/>
              </a:spcAft>
              <a:buSzPts val="1100"/>
              <a:buChar char="-"/>
            </a:pPr>
            <a:r>
              <a:rPr lang="en-GB"/>
              <a:t>This may result in more bias in the model as it is the same data</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Understanding of concepts so far</a:t>
            </a:r>
            <a:endParaRPr/>
          </a:p>
        </p:txBody>
      </p:sp>
      <p:sp>
        <p:nvSpPr>
          <p:cNvPr id="114" name="Google Shape;114;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My notes that I think are relevant for optimum signal </a:t>
            </a:r>
            <a:r>
              <a:rPr lang="en-GB"/>
              <a:t>processing.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