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9" d="100"/>
          <a:sy n="209" d="100"/>
        </p:scale>
        <p:origin x="2766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ac8a27e8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ac8a27e8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ac8a27e8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ac8a27e8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ac8a27e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ac8a27e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ac8a27e8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ac8a27e8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9bd900a5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9bd900a5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ac8a27e8a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ac8a27e8a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9bd900a5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9bd900a5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ac8a27e8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ac8a27e8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ac8a27e8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ac8a27e8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9bd900a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9bd900a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71af87c4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71af87c4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9bd900a5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9bd900a5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9bd900a5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9bd900a5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9bd900a5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9bd900a5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9bd900a5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9bd900a5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ac8a27e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ac8a27e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ac8a27e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ac8a27e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microsoft.com/office/2007/relationships/media" Target="../media/media2.wav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2.png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audio" Target="../media/media4.wav"/><Relationship Id="rId11" Type="http://schemas.openxmlformats.org/officeDocument/2006/relationships/image" Target="../media/image6.png"/><Relationship Id="rId5" Type="http://schemas.microsoft.com/office/2007/relationships/media" Target="../media/media4.wav"/><Relationship Id="rId10" Type="http://schemas.openxmlformats.org/officeDocument/2006/relationships/image" Target="../media/image5.png"/><Relationship Id="rId4" Type="http://schemas.openxmlformats.org/officeDocument/2006/relationships/audio" Target="../media/media2.wav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microsoft.com/office/2007/relationships/media" Target="../media/media6.wav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4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audio" Target="../media/media3.wav"/><Relationship Id="rId11" Type="http://schemas.openxmlformats.org/officeDocument/2006/relationships/image" Target="../media/image2.png"/><Relationship Id="rId5" Type="http://schemas.microsoft.com/office/2007/relationships/media" Target="../media/media3.wav"/><Relationship Id="rId10" Type="http://schemas.openxmlformats.org/officeDocument/2006/relationships/image" Target="../media/image8.png"/><Relationship Id="rId4" Type="http://schemas.openxmlformats.org/officeDocument/2006/relationships/audio" Target="../media/media6.wav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wav"/><Relationship Id="rId7" Type="http://schemas.openxmlformats.org/officeDocument/2006/relationships/image" Target="../media/image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audio" Target="../media/media2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reconstruction of Speech using Noise-cancelling Algorithms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3457625"/>
            <a:ext cx="7688100" cy="1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58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Edward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Timothy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6075" y="1365375"/>
            <a:ext cx="2619925" cy="196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16375" y="1365350"/>
            <a:ext cx="2619925" cy="196496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2361450" y="4507800"/>
            <a:ext cx="4421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“And we know that because we know the hairdresser”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36200" y="1365388"/>
            <a:ext cx="2619925" cy="1964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556074" y="3443071"/>
            <a:ext cx="1226319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Pure speech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3236200" y="3434950"/>
            <a:ext cx="26199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Noisy speech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5916375" y="3416950"/>
            <a:ext cx="26199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Filtered speech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Original_clean">
            <a:hlinkClick r:id="" action="ppaction://media"/>
            <a:extLst>
              <a:ext uri="{FF2B5EF4-FFF2-40B4-BE49-F238E27FC236}">
                <a16:creationId xmlns:a16="http://schemas.microsoft.com/office/drawing/2014/main" id="{A984B539-433D-F393-9A1A-B17B0728B3D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653900" y="3368650"/>
            <a:ext cx="609600" cy="609600"/>
          </a:xfrm>
          <a:prstGeom prst="rect">
            <a:avLst/>
          </a:prstGeom>
        </p:spPr>
      </p:pic>
      <p:pic>
        <p:nvPicPr>
          <p:cNvPr id="4" name="speech_1005">
            <a:hlinkClick r:id="" action="ppaction://media"/>
            <a:extLst>
              <a:ext uri="{FF2B5EF4-FFF2-40B4-BE49-F238E27FC236}">
                <a16:creationId xmlns:a16="http://schemas.microsoft.com/office/drawing/2014/main" id="{16E62B17-751B-7B71-4B0A-DA0111493AD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457700" y="3368650"/>
            <a:ext cx="609600" cy="609600"/>
          </a:xfrm>
          <a:prstGeom prst="rect">
            <a:avLst/>
          </a:prstGeom>
        </p:spPr>
      </p:pic>
      <p:pic>
        <p:nvPicPr>
          <p:cNvPr id="5" name="Wiener_1005">
            <a:hlinkClick r:id="" action="ppaction://media"/>
            <a:extLst>
              <a:ext uri="{FF2B5EF4-FFF2-40B4-BE49-F238E27FC236}">
                <a16:creationId xmlns:a16="http://schemas.microsoft.com/office/drawing/2014/main" id="{718564C0-F313-C77D-E414-9BE6657F54C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226325" y="336865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78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78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the prediction of accurate sets of averages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Getting the ‘best’ set of average is impossible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Therefore, we take advantage of a recent advancement in machine learning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575" y="1"/>
            <a:ext cx="462042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5125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Generative Adversarial Networks (GAN)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584575" y="2093900"/>
            <a:ext cx="4985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Commonly used for image generation.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Made out of two neural networks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The discriminator teaches the generator.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We apply it to the developed model.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We present the strength of this algorithm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" y="1438263"/>
            <a:ext cx="3019275" cy="22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24725" y="1435346"/>
            <a:ext cx="3019275" cy="22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2361450" y="4507800"/>
            <a:ext cx="4421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“And we know that because we know the hairdresser”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53491" y="3799825"/>
            <a:ext cx="30192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Exact noise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6124800" y="3792391"/>
            <a:ext cx="30192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GAN noise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erfect">
            <a:hlinkClick r:id="" action="ppaction://media"/>
            <a:extLst>
              <a:ext uri="{FF2B5EF4-FFF2-40B4-BE49-F238E27FC236}">
                <a16:creationId xmlns:a16="http://schemas.microsoft.com/office/drawing/2014/main" id="{0E9607AE-63F1-5CE4-0A80-EBEFA1289F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58291" y="3703975"/>
            <a:ext cx="609600" cy="609600"/>
          </a:xfrm>
          <a:prstGeom prst="rect">
            <a:avLst/>
          </a:prstGeom>
        </p:spPr>
      </p:pic>
      <p:pic>
        <p:nvPicPr>
          <p:cNvPr id="3" name="GANspeech_1005">
            <a:hlinkClick r:id="" action="ppaction://media"/>
            <a:extLst>
              <a:ext uri="{FF2B5EF4-FFF2-40B4-BE49-F238E27FC236}">
                <a16:creationId xmlns:a16="http://schemas.microsoft.com/office/drawing/2014/main" id="{378790BA-6B35-9C3E-7E62-93925040DDB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7203173" y="3730826"/>
            <a:ext cx="609600" cy="609600"/>
          </a:xfrm>
          <a:prstGeom prst="rect">
            <a:avLst/>
          </a:prstGeom>
        </p:spPr>
      </p:pic>
      <p:pic>
        <p:nvPicPr>
          <p:cNvPr id="4" name="Google Shape;160;p22">
            <a:extLst>
              <a:ext uri="{FF2B5EF4-FFF2-40B4-BE49-F238E27FC236}">
                <a16:creationId xmlns:a16="http://schemas.microsoft.com/office/drawing/2014/main" id="{92C8CF3A-265F-15C3-B0ED-2753002770F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43526" y="1422145"/>
            <a:ext cx="3019275" cy="22644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4;p22">
            <a:extLst>
              <a:ext uri="{FF2B5EF4-FFF2-40B4-BE49-F238E27FC236}">
                <a16:creationId xmlns:a16="http://schemas.microsoft.com/office/drawing/2014/main" id="{197DA75F-B33E-4D18-3891-E328DF7B0816}"/>
              </a:ext>
            </a:extLst>
          </p:cNvPr>
          <p:cNvSpPr txBox="1"/>
          <p:nvPr/>
        </p:nvSpPr>
        <p:spPr>
          <a:xfrm>
            <a:off x="3202177" y="3778396"/>
            <a:ext cx="1226319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/>
                <a:ea typeface="Lato"/>
                <a:cs typeface="Lato"/>
                <a:sym typeface="Lato"/>
              </a:rPr>
              <a:t>Pure speech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Original_clean">
            <a:hlinkClick r:id="" action="ppaction://media"/>
            <a:extLst>
              <a:ext uri="{FF2B5EF4-FFF2-40B4-BE49-F238E27FC236}">
                <a16:creationId xmlns:a16="http://schemas.microsoft.com/office/drawing/2014/main" id="{78666776-BD14-CB17-812C-FBFC98DC13B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300003" y="370397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78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78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575" y="1"/>
            <a:ext cx="462042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Classifier (CNN) as a helper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940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Convolutional neural network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Usually used for image classification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Therefore we can insert spectrograms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SNR levels considered as clean speech (9dB, 6dB, 3dB, 0dB)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SNR levels considered noisy speech (-9dB, -6dB, -3dB) </a:t>
            </a:r>
            <a:endParaRPr sz="1500"/>
          </a:p>
        </p:txBody>
      </p:sp>
      <p:sp>
        <p:nvSpPr>
          <p:cNvPr id="199" name="Google Shape;199;p26"/>
          <p:cNvSpPr/>
          <p:nvPr/>
        </p:nvSpPr>
        <p:spPr>
          <a:xfrm>
            <a:off x="5859650" y="4149900"/>
            <a:ext cx="2908200" cy="9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t="24893" r="60114" b="25370"/>
          <a:stretch/>
        </p:blipFill>
        <p:spPr>
          <a:xfrm>
            <a:off x="4888538" y="1792750"/>
            <a:ext cx="3005082" cy="29570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outputs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859650" y="1914375"/>
            <a:ext cx="41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940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Currently has 91% accuracy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summarize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729450" y="2190850"/>
            <a:ext cx="4871400" cy="25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Proposed iterative approach could introduce distortions.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We developed a predictive approach, results look promising.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We hope that this contributes to this field of research.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Next steps are to compare the performance compared to other machine learning and statistical model.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sp>
        <p:nvSpPr>
          <p:cNvPr id="216" name="Google Shape;216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Parameters</a:t>
            </a: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For reconstructability we present the following parameters: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WAV files are downsampled to 16Khz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Anti-aliasing filter: Recursive (IIR) butterworth low-pass filter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Bit-depth = 16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Codec = PCM 16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Window size: 512 (32ms)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Hopsize/overlapping samples = 128/384 (75% overlap)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NFFT :1024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Zero-padding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Window type: Hann/Hanning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Reconstruction method: Overlap-add (75% overlap)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of presentation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7800" y="1632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Topics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1407950"/>
            <a:ext cx="7688400" cy="27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Our Motivation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Problem that exist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Our Research Plan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Dataset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Existing approach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Spectrograms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Generative Adversarial Network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Helper classifier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Summary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Motivation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8650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 dirty="0"/>
              <a:t>Signal to noise ratio (SNR)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 dirty="0"/>
              <a:t>Low SNR → Background noise signal &gt; Speakers voice signal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 dirty="0"/>
              <a:t>Example: Friend at a concert</a:t>
            </a:r>
            <a:endParaRPr sz="1500" dirty="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69000" y="742950"/>
            <a:ext cx="2001175" cy="21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105200" y="3208075"/>
            <a:ext cx="106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/>
              <a:t>High SNR</a:t>
            </a:r>
            <a:endParaRPr sz="1500"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504900" y="3208075"/>
            <a:ext cx="106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 dirty="0"/>
              <a:t>Low  SNR</a:t>
            </a:r>
            <a:endParaRPr sz="1500"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2" name="6dBspeech_1005">
            <a:hlinkClick r:id="" action="ppaction://media"/>
            <a:extLst>
              <a:ext uri="{FF2B5EF4-FFF2-40B4-BE49-F238E27FC236}">
                <a16:creationId xmlns:a16="http://schemas.microsoft.com/office/drawing/2014/main" id="{E1E50BE1-E8DD-3C7B-D5DB-572D4C4F22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53668" y="3456577"/>
            <a:ext cx="609600" cy="609600"/>
          </a:xfrm>
          <a:prstGeom prst="rect">
            <a:avLst/>
          </a:prstGeom>
        </p:spPr>
      </p:pic>
      <p:pic>
        <p:nvPicPr>
          <p:cNvPr id="3" name="n6dBspeech_1005">
            <a:hlinkClick r:id="" action="ppaction://media"/>
            <a:extLst>
              <a:ext uri="{FF2B5EF4-FFF2-40B4-BE49-F238E27FC236}">
                <a16:creationId xmlns:a16="http://schemas.microsoft.com/office/drawing/2014/main" id="{A979DF13-F0F3-E1B4-B873-B409DBE6DC1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504900" y="3456577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78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6330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Existing methods for speech enhancement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Statistical model-based methods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Machine learning methods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Machine learning: unknown filter and not mathematically modelled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Very low SNR ~ -10dB</a:t>
            </a:r>
            <a:endParaRPr sz="1500"/>
          </a:p>
        </p:txBody>
      </p:sp>
      <p:sp>
        <p:nvSpPr>
          <p:cNvPr id="112" name="Google Shape;112;p16"/>
          <p:cNvSpPr txBox="1"/>
          <p:nvPr/>
        </p:nvSpPr>
        <p:spPr>
          <a:xfrm>
            <a:off x="2944800" y="4195525"/>
            <a:ext cx="61992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[1] </a:t>
            </a:r>
            <a:r>
              <a:rPr lang="en-GB" sz="1000"/>
              <a:t>Manamperi, W., Samarasinghe, P. N., Abhayapala, T. D., &amp; Zhang, J. (2022). GMM Based Multi-Stage Wiener Filtering for Low SNR Speech Enhancement. </a:t>
            </a:r>
            <a:r>
              <a:rPr lang="en-GB" sz="1000" i="1"/>
              <a:t>International Workshop on Acoustic Signal Enhancement, IWAENC 2022 - Proceedings</a:t>
            </a:r>
            <a:r>
              <a:rPr lang="en-GB" sz="1000"/>
              <a:t>, 0–4. https://doi.org/10.1109/IWAENC53105.2022.9914707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[2] Pascual, S., Bonafonte, A., &amp; Serrà, J. (2017). </a:t>
            </a:r>
            <a:r>
              <a:rPr lang="en-GB" sz="1000" i="1"/>
              <a:t>SEGAN: Speech Enhancement Generative Adversarial Network</a:t>
            </a:r>
            <a:r>
              <a:rPr lang="en-GB" sz="1000"/>
              <a:t>. http://arxiv.org/abs/1703.09452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575" y="1"/>
            <a:ext cx="462042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Plan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464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Australian National University used an iterative approach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Our method uses a predictive approach shown on the flowchart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Predicted speech = Noisy speech mixture - Estimated noise </a:t>
            </a:r>
            <a:endParaRPr sz="1500"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0" y="4339975"/>
            <a:ext cx="5683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ato"/>
                <a:ea typeface="Lato"/>
                <a:cs typeface="Lato"/>
                <a:sym typeface="Lato"/>
              </a:rPr>
              <a:t>[1] </a:t>
            </a:r>
            <a:r>
              <a:rPr lang="en-GB" sz="1000"/>
              <a:t>Manamperi, W., Samarasinghe, P. N., Abhayapala, T. D., &amp; Zhang, J. (2022). GMM Based Multi-Stage Wiener Filtering for Low SNR Speech Enhancement. </a:t>
            </a:r>
            <a:r>
              <a:rPr lang="en-GB" sz="1000" i="1"/>
              <a:t>International Workshop on Acoustic Signal Enhancement, IWAENC 2022 - Proceedings</a:t>
            </a:r>
            <a:r>
              <a:rPr lang="en-GB" sz="1000"/>
              <a:t>, 0–4. https://doi.org/10.1109/IWAENC53105.2022.9914707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575" y="1"/>
            <a:ext cx="462042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5337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Speech dataset (CSTR VCTK Corpus) → English Multi-speaker Corpus for CSTK Voice Cloning Toolkit from the University of Edinburgh (48kHz)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106 English speakers with 400 sentences each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Noise dataset (DEMAND) →  Diverse Environment Multichannel Acoustic Noise Database (16 and 48kHz)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17 noise environments</a:t>
            </a:r>
            <a:endParaRPr sz="1500"/>
          </a:p>
        </p:txBody>
      </p:sp>
      <p:sp>
        <p:nvSpPr>
          <p:cNvPr id="130" name="Google Shape;130;p18"/>
          <p:cNvSpPr/>
          <p:nvPr/>
        </p:nvSpPr>
        <p:spPr>
          <a:xfrm>
            <a:off x="6180475" y="1214975"/>
            <a:ext cx="2287200" cy="9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0" y="3881400"/>
            <a:ext cx="5921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[3] Veaux, C., Yamagishi, J., &amp; King, S. (2013). The voice bank corpus: Design, collection and data analysis of a large regional accent speech database. </a:t>
            </a:r>
            <a:r>
              <a:rPr lang="en-GB" sz="1000" i="1"/>
              <a:t>2013 International Conference Oriental COCOSDA Held Jointly with 2013 Conference on Asian Spoken Language Research and Evaluation, O-COCOSDA/CASLRE 2013</a:t>
            </a:r>
            <a:r>
              <a:rPr lang="en-GB" sz="1000"/>
              <a:t>. https://doi.org/10.1109/ICSDA.2013.6709856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[4] Thiemann, J., Ito, N., &amp; Vincent, E. (2013). The Diverse Environments Multi-Channel Acoustic Noise Database (DEMAND): A database of multichannel environmental noise recordings. </a:t>
            </a:r>
            <a:r>
              <a:rPr lang="en-GB" sz="1000" i="1"/>
              <a:t>Proceedings of Meetings on Acoustics</a:t>
            </a:r>
            <a:r>
              <a:rPr lang="en-GB" sz="1000"/>
              <a:t>, </a:t>
            </a:r>
            <a:r>
              <a:rPr lang="en-GB" sz="1000" i="1"/>
              <a:t>19</a:t>
            </a:r>
            <a:r>
              <a:rPr lang="en-GB" sz="1000"/>
              <a:t>, 1–6. https://doi.org/10.1121/1.4799597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Existing approach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2500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Uses Gaussian Mixture Model and overdetermined equations[1,5].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Gaussian Mixture Model groups up similar noise and calculates the average noise per group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Overdetermined equations determine how much each average from each group should contribute.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Once calculated, add them all up and we now have an estimate of noise.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May need more than one set of averages to get rid of all the noise</a:t>
            </a:r>
            <a:endParaRPr sz="1500"/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2944800" y="4195525"/>
            <a:ext cx="61992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GB" sz="1100"/>
              <a:t>[5] S. Chehresa and M. H. Savoji, “MMSE speech enhancement based on GMM and solving an over-determined system of equations,” in </a:t>
            </a:r>
            <a:r>
              <a:rPr lang="en-GB" sz="1100" i="1"/>
              <a:t>2011 IEEE 7th International Symposium on Intelligent Signal Processing</a:t>
            </a:r>
            <a:r>
              <a:rPr lang="en-GB" sz="1100"/>
              <a:t>, Sep. 2011, pp. 1–5. doi: 10.1109/WISP.2011.6051692.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Continuing on…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The current proposal is to use an interactive approach.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Uses more sets of averages to remove leftover noise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But what are the implications of this?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Let’s look at some spectrograms.</a:t>
            </a: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Spectrograms - signals as an image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Spectrograms show us the frequencies of a signal through time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 The intensity of the colour shows how much energy each frequency has at a certain time.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Let’s take a look at some.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949</Words>
  <Application>Microsoft Office PowerPoint</Application>
  <PresentationFormat>On-screen Show (16:9)</PresentationFormat>
  <Paragraphs>118</Paragraphs>
  <Slides>18</Slides>
  <Notes>18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Lato</vt:lpstr>
      <vt:lpstr>Arial</vt:lpstr>
      <vt:lpstr>Raleway</vt:lpstr>
      <vt:lpstr>Streamline</vt:lpstr>
      <vt:lpstr>The reconstruction of Speech using Noise-cancelling Algorithms</vt:lpstr>
      <vt:lpstr>Topics</vt:lpstr>
      <vt:lpstr>The Motivation</vt:lpstr>
      <vt:lpstr>The Problem</vt:lpstr>
      <vt:lpstr>Research Plan</vt:lpstr>
      <vt:lpstr>Dataset</vt:lpstr>
      <vt:lpstr>Existing approach</vt:lpstr>
      <vt:lpstr>Continuing on…</vt:lpstr>
      <vt:lpstr>Spectrograms - signals as an image</vt:lpstr>
      <vt:lpstr>PowerPoint Presentation</vt:lpstr>
      <vt:lpstr>On the prediction of accurate sets of averages</vt:lpstr>
      <vt:lpstr>Generative Adversarial Networks (GAN)</vt:lpstr>
      <vt:lpstr>PowerPoint Presentation</vt:lpstr>
      <vt:lpstr>Classifier (CNN) as a helper</vt:lpstr>
      <vt:lpstr>Example outputs</vt:lpstr>
      <vt:lpstr>To summarize</vt:lpstr>
      <vt:lpstr>Parameters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reconstruction of Speech using Noise-cancelling Algorithms</dc:title>
  <cp:lastModifiedBy>Edward Chan</cp:lastModifiedBy>
  <cp:revision>3</cp:revision>
  <dcterms:modified xsi:type="dcterms:W3CDTF">2023-07-23T04:38:16Z</dcterms:modified>
</cp:coreProperties>
</file>