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3" r:id="rId2"/>
    <p:sldId id="256" r:id="rId3"/>
    <p:sldId id="262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1EC3-6557-42D7-BED7-FBF6ADABAFDF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1FEFD-177C-4C56-BB04-EEA29A663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7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20E7-6D39-4B6A-B57D-D0E050E0C7CC}" type="datetime1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08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6A62-643D-48EF-B718-7C33A0357AEF}" type="datetime1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661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6A62-643D-48EF-B718-7C33A0357AEF}" type="datetime1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3046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6A62-643D-48EF-B718-7C33A0357AEF}" type="datetime1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2114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6A62-643D-48EF-B718-7C33A0357AEF}" type="datetime1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2850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6A62-643D-48EF-B718-7C33A0357AEF}" type="datetime1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5098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C80-E053-4C41-9548-F604734B67DE}" type="datetime1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82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E0F4-4FE1-43F3-9288-72EF7E9FB4EC}" type="datetime1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2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1135-C55D-4F2B-9911-959C5410EEF9}" type="datetime1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72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F788-D708-4E2F-A284-C4E9D8CB4262}" type="datetime1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90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E4CE-76E2-466D-B428-AC5098613549}" type="datetime1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2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D908-38A7-47B0-BC80-8C1A42190DE8}" type="datetime1">
              <a:rPr lang="fr-FR" smtClean="0"/>
              <a:t>21/02/2022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2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D9F-A11E-4EC8-AC61-8259289F10C2}" type="datetime1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E73F-77EE-4956-9959-8258687121BA}" type="datetime1">
              <a:rPr lang="fr-FR" smtClean="0"/>
              <a:t>21/02/2022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8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179D-6C74-4E16-9472-01DB4B3E591B}" type="datetime1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37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46-8F0D-47E8-8C80-F795C774925E}" type="datetime1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26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6A62-643D-48EF-B718-7C33A0357AEF}" type="datetime1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D094AA-2DB0-4E3B-8AC1-F81204A456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70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25AEA4B-FD93-41B2-876D-57DDB742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Working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bytes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B6C13E-A0C7-4A45-AE35-0AF52CBB8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AD6D19-9781-4B05-8FF8-4D795E39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74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D8E4C5-3E08-4B4C-920D-F60D783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Reading a </a:t>
            </a:r>
            <a:r>
              <a:rPr lang="fr-FR" b="1" dirty="0" err="1">
                <a:solidFill>
                  <a:srgbClr val="7030A0"/>
                </a:solidFill>
              </a:rPr>
              <a:t>binary</a:t>
            </a:r>
            <a:r>
              <a:rPr lang="fr-FR" b="1" dirty="0">
                <a:solidFill>
                  <a:srgbClr val="7030A0"/>
                </a:solidFill>
              </a:rPr>
              <a:t> file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582E78-50C0-46E0-8824-767013D2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320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the file ‘mydata.dat’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input;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input.open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("mydata.dat", std::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one byte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mybyte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input.read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((char *)&amp;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mybyte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the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input.close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4D7D693-0E7D-41A8-99E1-8C95CA63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00CF00-44D3-4180-A1B7-D0CE17FF4B40}"/>
              </a:ext>
            </a:extLst>
          </p:cNvPr>
          <p:cNvSpPr txBox="1"/>
          <p:nvPr/>
        </p:nvSpPr>
        <p:spPr>
          <a:xfrm>
            <a:off x="5850384" y="326430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a file in </a:t>
            </a:r>
            <a:r>
              <a:rPr lang="fr-FR" dirty="0" err="1"/>
              <a:t>binary</a:t>
            </a:r>
            <a:r>
              <a:rPr lang="fr-FR" dirty="0"/>
              <a:t> mode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756BF0-46D8-4425-824C-D706CB0921B0}"/>
              </a:ext>
            </a:extLst>
          </p:cNvPr>
          <p:cNvSpPr txBox="1"/>
          <p:nvPr/>
        </p:nvSpPr>
        <p:spPr>
          <a:xfrm>
            <a:off x="5850384" y="3962284"/>
            <a:ext cx="496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good type for </a:t>
            </a:r>
            <a:r>
              <a:rPr lang="fr-FR" dirty="0" err="1"/>
              <a:t>containing</a:t>
            </a:r>
            <a:r>
              <a:rPr lang="fr-FR" dirty="0"/>
              <a:t> a byte = </a:t>
            </a:r>
            <a:r>
              <a:rPr lang="fr-FR" dirty="0" err="1"/>
              <a:t>unsigned</a:t>
            </a:r>
            <a:r>
              <a:rPr lang="fr-FR" dirty="0"/>
              <a:t> char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CD8FB2-4631-4179-9A24-1A29FE714DB3}"/>
              </a:ext>
            </a:extLst>
          </p:cNvPr>
          <p:cNvSpPr txBox="1"/>
          <p:nvPr/>
        </p:nvSpPr>
        <p:spPr>
          <a:xfrm>
            <a:off x="5850384" y="4919994"/>
            <a:ext cx="60279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Read one byte </a:t>
            </a:r>
            <a:r>
              <a:rPr lang="fr-FR" dirty="0" err="1"/>
              <a:t>from</a:t>
            </a:r>
            <a:r>
              <a:rPr lang="fr-FR" dirty="0"/>
              <a:t> the file. </a:t>
            </a:r>
            <a:r>
              <a:rPr lang="fr-FR" dirty="0" err="1"/>
              <a:t>Please</a:t>
            </a:r>
            <a:r>
              <a:rPr lang="fr-FR" dirty="0"/>
              <a:t> have a look on the prototype of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:</a:t>
            </a:r>
          </a:p>
          <a:p>
            <a:endParaRPr lang="fr-FR" sz="1050" dirty="0"/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read (char* s,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streamsize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pPr lvl="1"/>
            <a:r>
              <a:rPr lang="en-US" i="1" dirty="0"/>
              <a:t>Extracts n characters from the stream and stores them in the array pointed to by s.</a:t>
            </a:r>
            <a:endParaRPr lang="fr-FR" i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6462BD0-6424-4E61-8D16-13E50A702E4B}"/>
              </a:ext>
            </a:extLst>
          </p:cNvPr>
          <p:cNvCxnSpPr/>
          <p:nvPr/>
        </p:nvCxnSpPr>
        <p:spPr>
          <a:xfrm>
            <a:off x="4199138" y="3448975"/>
            <a:ext cx="152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37E1971-FD06-4D88-88DC-D10B998DF9ED}"/>
              </a:ext>
            </a:extLst>
          </p:cNvPr>
          <p:cNvCxnSpPr/>
          <p:nvPr/>
        </p:nvCxnSpPr>
        <p:spPr>
          <a:xfrm>
            <a:off x="4199138" y="4146950"/>
            <a:ext cx="152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721FBAA-78DD-4A28-A229-694E8B13179B}"/>
              </a:ext>
            </a:extLst>
          </p:cNvPr>
          <p:cNvCxnSpPr>
            <a:cxnSpLocks/>
          </p:cNvCxnSpPr>
          <p:nvPr/>
        </p:nvCxnSpPr>
        <p:spPr>
          <a:xfrm>
            <a:off x="4199138" y="4366334"/>
            <a:ext cx="1526960" cy="73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5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D8E4C5-3E08-4B4C-920D-F60D783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7030A0"/>
                </a:solidFill>
              </a:rPr>
              <a:t>Displaying</a:t>
            </a:r>
            <a:r>
              <a:rPr lang="fr-FR" b="1" dirty="0">
                <a:solidFill>
                  <a:srgbClr val="7030A0"/>
                </a:solidFill>
              </a:rPr>
              <a:t> a byte at the screen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582E78-50C0-46E0-8824-767013D2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784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Defining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char value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value as a ASCII 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value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value as an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fr-FR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)value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value as an bits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&lt;8&gt;(value)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8AF3BD-F8D4-4B29-A6DE-E2A62A37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00CF00-44D3-4180-A1B7-D0CE17FF4B40}"/>
              </a:ext>
            </a:extLst>
          </p:cNvPr>
          <p:cNvSpPr txBox="1"/>
          <p:nvPr/>
        </p:nvSpPr>
        <p:spPr>
          <a:xfrm>
            <a:off x="5303520" y="3816628"/>
            <a:ext cx="575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By default, a char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 as a ASCII code. Display: </a:t>
            </a:r>
            <a:r>
              <a:rPr lang="fr-FR" b="1" dirty="0">
                <a:solidFill>
                  <a:srgbClr val="FF0000"/>
                </a:solidFill>
              </a:rPr>
              <a:t>@</a:t>
            </a:r>
            <a:r>
              <a:rPr lang="fr-FR" dirty="0"/>
              <a:t>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27E01AA-E640-49BC-BAAB-2D90FECF2489}"/>
              </a:ext>
            </a:extLst>
          </p:cNvPr>
          <p:cNvSpPr txBox="1"/>
          <p:nvPr/>
        </p:nvSpPr>
        <p:spPr>
          <a:xfrm>
            <a:off x="5303520" y="4343782"/>
            <a:ext cx="40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Static</a:t>
            </a:r>
            <a:r>
              <a:rPr lang="fr-FR" dirty="0"/>
              <a:t> conversion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. Display: </a:t>
            </a:r>
            <a:r>
              <a:rPr lang="fr-FR" b="1" dirty="0">
                <a:solidFill>
                  <a:srgbClr val="FF0000"/>
                </a:solidFill>
              </a:rPr>
              <a:t>64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8F1039-94E2-4920-B2E5-812FBAFA657E}"/>
              </a:ext>
            </a:extLst>
          </p:cNvPr>
          <p:cNvSpPr txBox="1"/>
          <p:nvPr/>
        </p:nvSpPr>
        <p:spPr>
          <a:xfrm>
            <a:off x="5303520" y="4870936"/>
            <a:ext cx="516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Static</a:t>
            </a:r>
            <a:r>
              <a:rPr lang="fr-FR" dirty="0"/>
              <a:t> conversion </a:t>
            </a:r>
            <a:r>
              <a:rPr lang="fr-FR" dirty="0" err="1"/>
              <a:t>into</a:t>
            </a:r>
            <a:r>
              <a:rPr lang="fr-FR" dirty="0"/>
              <a:t> a set of bits. Display: </a:t>
            </a:r>
            <a:r>
              <a:rPr lang="fr-FR" b="1" dirty="0">
                <a:solidFill>
                  <a:srgbClr val="FF0000"/>
                </a:solidFill>
              </a:rPr>
              <a:t>01000000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EC4ED-50C4-45E0-999E-8C0048ECA4FB}"/>
              </a:ext>
            </a:extLst>
          </p:cNvPr>
          <p:cNvSpPr txBox="1"/>
          <p:nvPr/>
        </p:nvSpPr>
        <p:spPr>
          <a:xfrm>
            <a:off x="5303520" y="3012475"/>
            <a:ext cx="473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Alternative: </a:t>
            </a:r>
            <a:r>
              <a:rPr lang="fr-FR" dirty="0" err="1"/>
              <a:t>specifying</a:t>
            </a:r>
            <a:r>
              <a:rPr lang="fr-FR" dirty="0"/>
              <a:t> the value in </a:t>
            </a:r>
            <a:r>
              <a:rPr lang="fr-FR" dirty="0" err="1"/>
              <a:t>terms</a:t>
            </a:r>
            <a:r>
              <a:rPr lang="fr-FR" dirty="0"/>
              <a:t> of bits</a:t>
            </a:r>
            <a:br>
              <a:rPr lang="fr-FR" dirty="0"/>
            </a:b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value = 0b01000000;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5CA6EB8-DA8D-4A17-82B3-E64FD9760254}"/>
              </a:ext>
            </a:extLst>
          </p:cNvPr>
          <p:cNvCxnSpPr/>
          <p:nvPr/>
        </p:nvCxnSpPr>
        <p:spPr>
          <a:xfrm>
            <a:off x="3622089" y="3429000"/>
            <a:ext cx="152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83C5778-B9BF-46CC-80D3-83C492D09D1D}"/>
              </a:ext>
            </a:extLst>
          </p:cNvPr>
          <p:cNvCxnSpPr/>
          <p:nvPr/>
        </p:nvCxnSpPr>
        <p:spPr>
          <a:xfrm>
            <a:off x="3622089" y="3954262"/>
            <a:ext cx="1526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62B7D18-D03A-4938-B056-56C4414B74E2}"/>
              </a:ext>
            </a:extLst>
          </p:cNvPr>
          <p:cNvCxnSpPr>
            <a:cxnSpLocks/>
          </p:cNvCxnSpPr>
          <p:nvPr/>
        </p:nvCxnSpPr>
        <p:spPr>
          <a:xfrm>
            <a:off x="3844031" y="4523913"/>
            <a:ext cx="130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5F70CD5-7E23-4E3F-A240-5B54312565DD}"/>
              </a:ext>
            </a:extLst>
          </p:cNvPr>
          <p:cNvCxnSpPr>
            <a:cxnSpLocks/>
          </p:cNvCxnSpPr>
          <p:nvPr/>
        </p:nvCxnSpPr>
        <p:spPr>
          <a:xfrm>
            <a:off x="4279037" y="5049176"/>
            <a:ext cx="870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8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25AEA4B-FD93-41B2-876D-57DDB742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Working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bits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B6C13E-A0C7-4A45-AE35-0AF52CBB8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13FEB0-5C31-4BA3-816C-9E4321B8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47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D8E4C5-3E08-4B4C-920D-F60D783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7030A0"/>
                </a:solidFill>
              </a:rPr>
              <a:t>Getting</a:t>
            </a:r>
            <a:r>
              <a:rPr lang="fr-FR" b="1" dirty="0">
                <a:solidFill>
                  <a:srgbClr val="7030A0"/>
                </a:solidFill>
              </a:rPr>
              <a:t> a bit </a:t>
            </a:r>
            <a:r>
              <a:rPr lang="fr-FR" b="1" dirty="0" err="1">
                <a:solidFill>
                  <a:srgbClr val="7030A0"/>
                </a:solidFill>
              </a:rPr>
              <a:t>from</a:t>
            </a:r>
            <a:r>
              <a:rPr lang="fr-FR" b="1" dirty="0">
                <a:solidFill>
                  <a:srgbClr val="7030A0"/>
                </a:solidFill>
              </a:rPr>
              <a:t> a byte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582E78-50C0-46E0-8824-767013D2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320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char value = 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6th bit of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mybit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mybit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(value&amp;64)!=0;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bit a the screen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mybit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9864DFA0-AEEE-4AAD-97AF-147625CC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00CF00-44D3-4180-A1B7-D0CE17FF4B40}"/>
              </a:ext>
            </a:extLst>
          </p:cNvPr>
          <p:cNvSpPr txBox="1"/>
          <p:nvPr/>
        </p:nvSpPr>
        <p:spPr>
          <a:xfrm>
            <a:off x="6061453" y="5378031"/>
            <a:ext cx="529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If the 6th bit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to 0, </a:t>
            </a:r>
            <a:r>
              <a:rPr lang="fr-FR" dirty="0" err="1"/>
              <a:t>then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to 0.</a:t>
            </a:r>
          </a:p>
          <a:p>
            <a:pPr algn="ctr"/>
            <a:r>
              <a:rPr lang="fr-FR" dirty="0" err="1"/>
              <a:t>Else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equal</a:t>
            </a:r>
            <a:r>
              <a:rPr lang="fr-FR" dirty="0"/>
              <a:t> to 0.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CD8FB2-4631-4179-9A24-1A29FE714DB3}"/>
              </a:ext>
            </a:extLst>
          </p:cNvPr>
          <p:cNvSpPr txBox="1"/>
          <p:nvPr/>
        </p:nvSpPr>
        <p:spPr>
          <a:xfrm>
            <a:off x="10346551" y="2971389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38DDCB6-3E24-4953-9D54-1AC1250D4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12179"/>
              </p:ext>
            </p:extLst>
          </p:nvPr>
        </p:nvGraphicFramePr>
        <p:xfrm>
          <a:off x="6690521" y="2971389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967F9DA-524A-434C-B6AE-8D3949BE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47952"/>
              </p:ext>
            </p:extLst>
          </p:nvPr>
        </p:nvGraphicFramePr>
        <p:xfrm>
          <a:off x="6690521" y="3719621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712045FB-FDAF-4BC6-A8A5-BD5F88E3307C}"/>
              </a:ext>
            </a:extLst>
          </p:cNvPr>
          <p:cNvSpPr txBox="1"/>
          <p:nvPr/>
        </p:nvSpPr>
        <p:spPr>
          <a:xfrm>
            <a:off x="10346551" y="373307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64=2</a:t>
            </a:r>
            <a:r>
              <a:rPr lang="fr-FR" baseline="30000" dirty="0"/>
              <a:t>6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F65991-079C-4670-A6D4-FCE633C7D8DE}"/>
              </a:ext>
            </a:extLst>
          </p:cNvPr>
          <p:cNvSpPr txBox="1"/>
          <p:nvPr/>
        </p:nvSpPr>
        <p:spPr>
          <a:xfrm>
            <a:off x="6096000" y="3656131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&amp;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233108C-EEDF-4E56-982B-591841560A9C}"/>
              </a:ext>
            </a:extLst>
          </p:cNvPr>
          <p:cNvCxnSpPr/>
          <p:nvPr/>
        </p:nvCxnSpPr>
        <p:spPr>
          <a:xfrm>
            <a:off x="6533940" y="4265990"/>
            <a:ext cx="4542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F0C9377-1682-4B51-9863-E8729F85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22319"/>
              </p:ext>
            </p:extLst>
          </p:nvPr>
        </p:nvGraphicFramePr>
        <p:xfrm>
          <a:off x="6690521" y="4528042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5FA1CDF5-3742-46CB-9EF7-6E9D4C80B9A5}"/>
              </a:ext>
            </a:extLst>
          </p:cNvPr>
          <p:cNvSpPr txBox="1"/>
          <p:nvPr/>
        </p:nvSpPr>
        <p:spPr>
          <a:xfrm>
            <a:off x="6182846" y="1900343"/>
            <a:ext cx="493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 </a:t>
            </a:r>
            <a:r>
              <a:rPr lang="fr-FR" dirty="0" err="1"/>
              <a:t>extracting</a:t>
            </a:r>
            <a:r>
              <a:rPr lang="fr-FR" dirty="0"/>
              <a:t> the </a:t>
            </a:r>
            <a:r>
              <a:rPr lang="fr-FR" dirty="0" err="1"/>
              <a:t>n</a:t>
            </a:r>
            <a:r>
              <a:rPr lang="fr-FR" baseline="30000" dirty="0" err="1"/>
              <a:t>th</a:t>
            </a:r>
            <a:r>
              <a:rPr lang="fr-FR" dirty="0"/>
              <a:t> bit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number</a:t>
            </a:r>
            <a:r>
              <a:rPr lang="fr-FR" dirty="0"/>
              <a:t>, the best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do a LOGICAL AND  </a:t>
            </a:r>
            <a:r>
              <a:rPr lang="fr-FR" dirty="0" err="1"/>
              <a:t>with</a:t>
            </a:r>
            <a:r>
              <a:rPr lang="fr-FR" dirty="0"/>
              <a:t> 2</a:t>
            </a:r>
            <a:r>
              <a:rPr lang="fr-FR" baseline="30000" dirty="0"/>
              <a:t>n</a:t>
            </a:r>
            <a:r>
              <a:rPr lang="fr-FR" dirty="0"/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6C8EF47-4FEF-464C-A9E9-0DD735A1BCDE}"/>
              </a:ext>
            </a:extLst>
          </p:cNvPr>
          <p:cNvSpPr txBox="1"/>
          <p:nvPr/>
        </p:nvSpPr>
        <p:spPr>
          <a:xfrm>
            <a:off x="6785961" y="2731320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FB8B28-FEBF-4D57-9CE8-CD7D2576B425}"/>
              </a:ext>
            </a:extLst>
          </p:cNvPr>
          <p:cNvSpPr txBox="1"/>
          <p:nvPr/>
        </p:nvSpPr>
        <p:spPr>
          <a:xfrm>
            <a:off x="6785961" y="3482984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495FC3C-7AFD-4A2C-B256-CC05B1352A9B}"/>
              </a:ext>
            </a:extLst>
          </p:cNvPr>
          <p:cNvSpPr txBox="1"/>
          <p:nvPr/>
        </p:nvSpPr>
        <p:spPr>
          <a:xfrm>
            <a:off x="6785961" y="4310333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</p:spTree>
    <p:extLst>
      <p:ext uri="{BB962C8B-B14F-4D97-AF65-F5344CB8AC3E}">
        <p14:creationId xmlns:p14="http://schemas.microsoft.com/office/powerpoint/2010/main" val="397262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D8E4C5-3E08-4B4C-920D-F60D783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Setting a bit to 1 in a byte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582E78-50C0-46E0-8824-767013D2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320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char value = 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6th bit to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value = value |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E4F4C-E95C-4E18-A934-B176CCD6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CD8FB2-4631-4179-9A24-1A29FE714DB3}"/>
              </a:ext>
            </a:extLst>
          </p:cNvPr>
          <p:cNvSpPr txBox="1"/>
          <p:nvPr/>
        </p:nvSpPr>
        <p:spPr>
          <a:xfrm>
            <a:off x="10346551" y="2971389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38DDCB6-3E24-4953-9D54-1AC1250D4769}"/>
              </a:ext>
            </a:extLst>
          </p:cNvPr>
          <p:cNvGraphicFramePr>
            <a:graphicFrameLocks noGrp="1"/>
          </p:cNvGraphicFramePr>
          <p:nvPr/>
        </p:nvGraphicFramePr>
        <p:xfrm>
          <a:off x="6690521" y="2971389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967F9DA-524A-434C-B6AE-8D3949BE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31653"/>
              </p:ext>
            </p:extLst>
          </p:nvPr>
        </p:nvGraphicFramePr>
        <p:xfrm>
          <a:off x="6690521" y="3707087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712045FB-FDAF-4BC6-A8A5-BD5F88E3307C}"/>
              </a:ext>
            </a:extLst>
          </p:cNvPr>
          <p:cNvSpPr txBox="1"/>
          <p:nvPr/>
        </p:nvSpPr>
        <p:spPr>
          <a:xfrm>
            <a:off x="10346551" y="372054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64=2</a:t>
            </a:r>
            <a:r>
              <a:rPr lang="fr-FR" baseline="30000" dirty="0"/>
              <a:t>6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F65991-079C-4670-A6D4-FCE633C7D8DE}"/>
              </a:ext>
            </a:extLst>
          </p:cNvPr>
          <p:cNvSpPr txBox="1"/>
          <p:nvPr/>
        </p:nvSpPr>
        <p:spPr>
          <a:xfrm>
            <a:off x="6096000" y="3610087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|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233108C-EEDF-4E56-982B-591841560A9C}"/>
              </a:ext>
            </a:extLst>
          </p:cNvPr>
          <p:cNvCxnSpPr/>
          <p:nvPr/>
        </p:nvCxnSpPr>
        <p:spPr>
          <a:xfrm>
            <a:off x="6533940" y="4343396"/>
            <a:ext cx="4542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F0C9377-1682-4B51-9863-E8729F85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28479"/>
              </p:ext>
            </p:extLst>
          </p:nvPr>
        </p:nvGraphicFramePr>
        <p:xfrm>
          <a:off x="6690521" y="4587037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5FA1CDF5-3742-46CB-9EF7-6E9D4C80B9A5}"/>
              </a:ext>
            </a:extLst>
          </p:cNvPr>
          <p:cNvSpPr txBox="1"/>
          <p:nvPr/>
        </p:nvSpPr>
        <p:spPr>
          <a:xfrm>
            <a:off x="6182846" y="1900343"/>
            <a:ext cx="493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 setting the </a:t>
            </a:r>
            <a:r>
              <a:rPr lang="fr-FR" dirty="0" err="1"/>
              <a:t>n</a:t>
            </a:r>
            <a:r>
              <a:rPr lang="fr-FR" baseline="30000" dirty="0" err="1"/>
              <a:t>th</a:t>
            </a:r>
            <a:r>
              <a:rPr lang="fr-FR" dirty="0"/>
              <a:t> bit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number</a:t>
            </a:r>
            <a:r>
              <a:rPr lang="fr-FR" dirty="0"/>
              <a:t>, the best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do a LOGICAL OR  </a:t>
            </a:r>
            <a:r>
              <a:rPr lang="fr-FR" dirty="0" err="1"/>
              <a:t>with</a:t>
            </a:r>
            <a:r>
              <a:rPr lang="fr-FR" dirty="0"/>
              <a:t> 2</a:t>
            </a:r>
            <a:r>
              <a:rPr lang="fr-FR" baseline="30000" dirty="0"/>
              <a:t>n</a:t>
            </a:r>
            <a:r>
              <a:rPr lang="fr-FR" dirty="0"/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DDCE6A-E116-4BDB-88FC-AB60B2C0967A}"/>
              </a:ext>
            </a:extLst>
          </p:cNvPr>
          <p:cNvSpPr txBox="1"/>
          <p:nvPr/>
        </p:nvSpPr>
        <p:spPr>
          <a:xfrm>
            <a:off x="6785961" y="2731320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01F522-90B1-4E3F-B4E5-29392F9291F4}"/>
              </a:ext>
            </a:extLst>
          </p:cNvPr>
          <p:cNvSpPr txBox="1"/>
          <p:nvPr/>
        </p:nvSpPr>
        <p:spPr>
          <a:xfrm>
            <a:off x="6785961" y="3465950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82E782-B142-412B-A9A7-2DD913ACBDFE}"/>
              </a:ext>
            </a:extLst>
          </p:cNvPr>
          <p:cNvSpPr txBox="1"/>
          <p:nvPr/>
        </p:nvSpPr>
        <p:spPr>
          <a:xfrm>
            <a:off x="6785961" y="4357918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</p:spTree>
    <p:extLst>
      <p:ext uri="{BB962C8B-B14F-4D97-AF65-F5344CB8AC3E}">
        <p14:creationId xmlns:p14="http://schemas.microsoft.com/office/powerpoint/2010/main" val="82300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D8E4C5-3E08-4B4C-920D-F60D783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Setting a bit to 0 in a byte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582E78-50C0-46E0-8824-767013D2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320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char value = 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6th bit to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value = value &amp; (~64);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89CBD-F589-4E9A-BBC5-6C158563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CD8FB2-4631-4179-9A24-1A29FE714DB3}"/>
              </a:ext>
            </a:extLst>
          </p:cNvPr>
          <p:cNvSpPr txBox="1"/>
          <p:nvPr/>
        </p:nvSpPr>
        <p:spPr>
          <a:xfrm>
            <a:off x="10346551" y="2971389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38DDCB6-3E24-4953-9D54-1AC1250D4769}"/>
              </a:ext>
            </a:extLst>
          </p:cNvPr>
          <p:cNvGraphicFramePr>
            <a:graphicFrameLocks noGrp="1"/>
          </p:cNvGraphicFramePr>
          <p:nvPr/>
        </p:nvGraphicFramePr>
        <p:xfrm>
          <a:off x="6690521" y="2971389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967F9DA-524A-434C-B6AE-8D3949BE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26647"/>
              </p:ext>
            </p:extLst>
          </p:nvPr>
        </p:nvGraphicFramePr>
        <p:xfrm>
          <a:off x="6690521" y="3734611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712045FB-FDAF-4BC6-A8A5-BD5F88E3307C}"/>
              </a:ext>
            </a:extLst>
          </p:cNvPr>
          <p:cNvSpPr txBox="1"/>
          <p:nvPr/>
        </p:nvSpPr>
        <p:spPr>
          <a:xfrm>
            <a:off x="10346551" y="3748065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 64=2</a:t>
            </a:r>
            <a:r>
              <a:rPr lang="fr-FR" baseline="30000" dirty="0"/>
              <a:t>6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F65991-079C-4670-A6D4-FCE633C7D8DE}"/>
              </a:ext>
            </a:extLst>
          </p:cNvPr>
          <p:cNvSpPr txBox="1"/>
          <p:nvPr/>
        </p:nvSpPr>
        <p:spPr>
          <a:xfrm>
            <a:off x="6036295" y="3671121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&amp;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233108C-EEDF-4E56-982B-591841560A9C}"/>
              </a:ext>
            </a:extLst>
          </p:cNvPr>
          <p:cNvCxnSpPr/>
          <p:nvPr/>
        </p:nvCxnSpPr>
        <p:spPr>
          <a:xfrm>
            <a:off x="6533940" y="4265990"/>
            <a:ext cx="4542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F0C9377-1682-4B51-9863-E8729F85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57382"/>
              </p:ext>
            </p:extLst>
          </p:nvPr>
        </p:nvGraphicFramePr>
        <p:xfrm>
          <a:off x="6690521" y="4588002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5FA1CDF5-3742-46CB-9EF7-6E9D4C80B9A5}"/>
              </a:ext>
            </a:extLst>
          </p:cNvPr>
          <p:cNvSpPr txBox="1"/>
          <p:nvPr/>
        </p:nvSpPr>
        <p:spPr>
          <a:xfrm>
            <a:off x="6182846" y="1900343"/>
            <a:ext cx="493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 setting the </a:t>
            </a:r>
            <a:r>
              <a:rPr lang="fr-FR" dirty="0" err="1"/>
              <a:t>n</a:t>
            </a:r>
            <a:r>
              <a:rPr lang="fr-FR" baseline="30000" dirty="0" err="1"/>
              <a:t>th</a:t>
            </a:r>
            <a:r>
              <a:rPr lang="fr-FR" dirty="0"/>
              <a:t> bit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number</a:t>
            </a:r>
            <a:r>
              <a:rPr lang="fr-FR" dirty="0"/>
              <a:t>, the best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do a LOGICAL AND  </a:t>
            </a:r>
            <a:r>
              <a:rPr lang="fr-FR" dirty="0" err="1"/>
              <a:t>with</a:t>
            </a:r>
            <a:r>
              <a:rPr lang="fr-FR" dirty="0"/>
              <a:t> NOT 2</a:t>
            </a:r>
            <a:r>
              <a:rPr lang="fr-FR" baseline="30000" dirty="0"/>
              <a:t>n</a:t>
            </a:r>
            <a:r>
              <a:rPr lang="fr-FR" dirty="0"/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DA5ABF-59E5-4D02-8E57-D007D7B56A9D}"/>
              </a:ext>
            </a:extLst>
          </p:cNvPr>
          <p:cNvSpPr txBox="1"/>
          <p:nvPr/>
        </p:nvSpPr>
        <p:spPr>
          <a:xfrm>
            <a:off x="6785961" y="2749212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7435E74-4195-4DED-B8C7-33475E2E3043}"/>
              </a:ext>
            </a:extLst>
          </p:cNvPr>
          <p:cNvSpPr txBox="1"/>
          <p:nvPr/>
        </p:nvSpPr>
        <p:spPr>
          <a:xfrm>
            <a:off x="6785961" y="3514934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9B2EBA-741E-4586-9792-A522D0D9E559}"/>
              </a:ext>
            </a:extLst>
          </p:cNvPr>
          <p:cNvSpPr txBox="1"/>
          <p:nvPr/>
        </p:nvSpPr>
        <p:spPr>
          <a:xfrm>
            <a:off x="6785961" y="4340983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</p:spTree>
    <p:extLst>
      <p:ext uri="{BB962C8B-B14F-4D97-AF65-F5344CB8AC3E}">
        <p14:creationId xmlns:p14="http://schemas.microsoft.com/office/powerpoint/2010/main" val="16140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7D8E4C5-3E08-4B4C-920D-F60D783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7030A0"/>
                </a:solidFill>
              </a:rPr>
              <a:t>Extracting</a:t>
            </a:r>
            <a:r>
              <a:rPr lang="fr-FR" b="1" dirty="0">
                <a:solidFill>
                  <a:srgbClr val="7030A0"/>
                </a:solidFill>
              </a:rPr>
              <a:t> bits </a:t>
            </a:r>
            <a:r>
              <a:rPr lang="fr-FR" b="1" dirty="0" err="1">
                <a:solidFill>
                  <a:srgbClr val="7030A0"/>
                </a:solidFill>
              </a:rPr>
              <a:t>from</a:t>
            </a:r>
            <a:r>
              <a:rPr lang="fr-FR" b="1" dirty="0">
                <a:solidFill>
                  <a:srgbClr val="7030A0"/>
                </a:solidFill>
              </a:rPr>
              <a:t> a byte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0BAC521F-79B0-4BAD-9755-F552BA31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38DDCB6-3E24-4953-9D54-1AC1250D4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17627"/>
              </p:ext>
            </p:extLst>
          </p:nvPr>
        </p:nvGraphicFramePr>
        <p:xfrm>
          <a:off x="1465795" y="2819741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5FA1CDF5-3742-46CB-9EF7-6E9D4C80B9A5}"/>
              </a:ext>
            </a:extLst>
          </p:cNvPr>
          <p:cNvSpPr txBox="1"/>
          <p:nvPr/>
        </p:nvSpPr>
        <p:spPr>
          <a:xfrm>
            <a:off x="838200" y="1748695"/>
            <a:ext cx="493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assume the </a:t>
            </a:r>
            <a:r>
              <a:rPr lang="fr-FR" dirty="0" err="1"/>
              <a:t>following</a:t>
            </a:r>
            <a:r>
              <a:rPr lang="fr-FR" dirty="0"/>
              <a:t> byte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</a:t>
            </a:r>
            <a:r>
              <a:rPr lang="fr-FR" dirty="0" err="1"/>
              <a:t>extract</a:t>
            </a:r>
            <a:r>
              <a:rPr lang="fr-FR" dirty="0"/>
              <a:t> 2 </a:t>
            </a:r>
            <a:r>
              <a:rPr lang="fr-FR" dirty="0" err="1"/>
              <a:t>given</a:t>
            </a:r>
            <a:r>
              <a:rPr lang="fr-FR" dirty="0"/>
              <a:t> bits (in green).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570D37-304C-4F35-9AC1-F1B0155B5E27}"/>
              </a:ext>
            </a:extLst>
          </p:cNvPr>
          <p:cNvSpPr txBox="1"/>
          <p:nvPr/>
        </p:nvSpPr>
        <p:spPr>
          <a:xfrm>
            <a:off x="1561235" y="2587712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4F80CCA-8CB9-41FF-9E63-AF5D3E84C696}"/>
              </a:ext>
            </a:extLst>
          </p:cNvPr>
          <p:cNvSpPr txBox="1"/>
          <p:nvPr/>
        </p:nvSpPr>
        <p:spPr>
          <a:xfrm>
            <a:off x="459102" y="4432897"/>
            <a:ext cx="49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Step</a:t>
            </a:r>
            <a:r>
              <a:rPr lang="fr-FR" b="1" dirty="0"/>
              <a:t> 1: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491C60-3734-41BC-9F96-553D4CB50AD2}"/>
              </a:ext>
            </a:extLst>
          </p:cNvPr>
          <p:cNvSpPr txBox="1"/>
          <p:nvPr/>
        </p:nvSpPr>
        <p:spPr>
          <a:xfrm>
            <a:off x="10372530" y="4361426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</a:t>
            </a: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392B7DB6-CF70-457D-872B-966DC0336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51518"/>
              </p:ext>
            </p:extLst>
          </p:nvPr>
        </p:nvGraphicFramePr>
        <p:xfrm>
          <a:off x="1052136" y="5854611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0B1EA376-A30C-4002-95CD-68EF1E2DA3F7}"/>
              </a:ext>
            </a:extLst>
          </p:cNvPr>
          <p:cNvSpPr txBox="1"/>
          <p:nvPr/>
        </p:nvSpPr>
        <p:spPr>
          <a:xfrm>
            <a:off x="1147576" y="5622582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F1A3926-53C2-4F3C-89F0-CC9DE229157A}"/>
              </a:ext>
            </a:extLst>
          </p:cNvPr>
          <p:cNvSpPr txBox="1"/>
          <p:nvPr/>
        </p:nvSpPr>
        <p:spPr>
          <a:xfrm>
            <a:off x="304369" y="4860236"/>
            <a:ext cx="493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Shift the bits of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fr-FR" dirty="0"/>
              <a:t>, 4 times on the right </a:t>
            </a:r>
            <a:br>
              <a:rPr lang="fr-FR" dirty="0"/>
            </a:br>
            <a:r>
              <a:rPr lang="fr-FR" dirty="0"/>
              <a:t>value = value &gt;&gt; 4;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490116-EC11-4414-868C-C08E8291BFAD}"/>
              </a:ext>
            </a:extLst>
          </p:cNvPr>
          <p:cNvSpPr txBox="1"/>
          <p:nvPr/>
        </p:nvSpPr>
        <p:spPr>
          <a:xfrm>
            <a:off x="5992973" y="3372112"/>
            <a:ext cx="49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Step</a:t>
            </a:r>
            <a:r>
              <a:rPr lang="fr-FR" b="1" dirty="0"/>
              <a:t> 2: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AD0F815-1D49-421F-9043-96FCAF4D877A}"/>
              </a:ext>
            </a:extLst>
          </p:cNvPr>
          <p:cNvSpPr txBox="1"/>
          <p:nvPr/>
        </p:nvSpPr>
        <p:spPr>
          <a:xfrm>
            <a:off x="5868233" y="3750256"/>
            <a:ext cx="49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Set the non-green bits to 0.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9F146F6F-3B7B-4379-AB4A-C23BC9959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13706"/>
              </p:ext>
            </p:extLst>
          </p:nvPr>
        </p:nvGraphicFramePr>
        <p:xfrm>
          <a:off x="6768382" y="4371147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24" name="ZoneTexte 23">
            <a:extLst>
              <a:ext uri="{FF2B5EF4-FFF2-40B4-BE49-F238E27FC236}">
                <a16:creationId xmlns:a16="http://schemas.microsoft.com/office/drawing/2014/main" id="{7AB0D78E-74DC-418D-B14E-2EFF5350B75C}"/>
              </a:ext>
            </a:extLst>
          </p:cNvPr>
          <p:cNvSpPr txBox="1"/>
          <p:nvPr/>
        </p:nvSpPr>
        <p:spPr>
          <a:xfrm>
            <a:off x="6863822" y="4139118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318DDF1E-796E-4900-83E5-7DF806E7B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17518"/>
              </p:ext>
            </p:extLst>
          </p:nvPr>
        </p:nvGraphicFramePr>
        <p:xfrm>
          <a:off x="6768382" y="5018946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75178444-3F0F-46D0-84CC-5206D4AF9F8B}"/>
              </a:ext>
            </a:extLst>
          </p:cNvPr>
          <p:cNvSpPr txBox="1"/>
          <p:nvPr/>
        </p:nvSpPr>
        <p:spPr>
          <a:xfrm>
            <a:off x="6863822" y="4786917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AC130B59-A9B9-4804-86DB-DE51B364F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7617"/>
              </p:ext>
            </p:extLst>
          </p:nvPr>
        </p:nvGraphicFramePr>
        <p:xfrm>
          <a:off x="6768382" y="5878247"/>
          <a:ext cx="34397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8">
                  <a:extLst>
                    <a:ext uri="{9D8B030D-6E8A-4147-A177-3AD203B41FA5}">
                      <a16:colId xmlns:a16="http://schemas.microsoft.com/office/drawing/2014/main" val="4144855396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831461287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122787508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707927741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231401899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141004050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4045453723"/>
                    </a:ext>
                  </a:extLst>
                </a:gridCol>
                <a:gridCol w="429968">
                  <a:extLst>
                    <a:ext uri="{9D8B030D-6E8A-4147-A177-3AD203B41FA5}">
                      <a16:colId xmlns:a16="http://schemas.microsoft.com/office/drawing/2014/main" val="341140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?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07391"/>
                  </a:ext>
                </a:extLst>
              </a:tr>
            </a:tbl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F14A0D23-18FB-4FE6-BDA1-3018BB749462}"/>
              </a:ext>
            </a:extLst>
          </p:cNvPr>
          <p:cNvSpPr txBox="1"/>
          <p:nvPr/>
        </p:nvSpPr>
        <p:spPr>
          <a:xfrm>
            <a:off x="6863822" y="5646218"/>
            <a:ext cx="356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spc="1250" dirty="0"/>
              <a:t>7 6 5 4 3 2 1 0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6A83263-4C26-4D70-897B-8D0F2FCFFD4F}"/>
              </a:ext>
            </a:extLst>
          </p:cNvPr>
          <p:cNvSpPr txBox="1"/>
          <p:nvPr/>
        </p:nvSpPr>
        <p:spPr>
          <a:xfrm>
            <a:off x="6209596" y="4970289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&amp;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F4B341F-51F4-4E70-806D-069E00DBBA76}"/>
              </a:ext>
            </a:extLst>
          </p:cNvPr>
          <p:cNvCxnSpPr/>
          <p:nvPr/>
        </p:nvCxnSpPr>
        <p:spPr>
          <a:xfrm>
            <a:off x="6358949" y="5557484"/>
            <a:ext cx="4542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68FFE00-0AE4-4EFA-8B73-AB61D97F4A0A}"/>
              </a:ext>
            </a:extLst>
          </p:cNvPr>
          <p:cNvSpPr/>
          <p:nvPr/>
        </p:nvSpPr>
        <p:spPr>
          <a:xfrm>
            <a:off x="459102" y="1499016"/>
            <a:ext cx="5491993" cy="209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3D3B3D8-1332-475C-B284-B3326DDE2612}"/>
              </a:ext>
            </a:extLst>
          </p:cNvPr>
          <p:cNvSpPr txBox="1"/>
          <p:nvPr/>
        </p:nvSpPr>
        <p:spPr>
          <a:xfrm>
            <a:off x="10415182" y="5041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364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3">
            <a:extLst>
              <a:ext uri="{FF2B5EF4-FFF2-40B4-BE49-F238E27FC236}">
                <a16:creationId xmlns:a16="http://schemas.microsoft.com/office/drawing/2014/main" id="{B0550E9D-42B4-4BAC-9550-53DB6187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7030A0"/>
                </a:solidFill>
              </a:rPr>
              <a:t>Extracting</a:t>
            </a:r>
            <a:r>
              <a:rPr lang="fr-FR" b="1" dirty="0">
                <a:solidFill>
                  <a:srgbClr val="7030A0"/>
                </a:solidFill>
              </a:rPr>
              <a:t> bits </a:t>
            </a:r>
            <a:r>
              <a:rPr lang="fr-FR" b="1" dirty="0" err="1">
                <a:solidFill>
                  <a:srgbClr val="7030A0"/>
                </a:solidFill>
              </a:rPr>
              <a:t>from</a:t>
            </a:r>
            <a:r>
              <a:rPr lang="fr-FR" b="1" dirty="0">
                <a:solidFill>
                  <a:srgbClr val="7030A0"/>
                </a:solidFill>
              </a:rPr>
              <a:t> a byte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582E78-50C0-46E0-8824-767013D2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320" cy="435133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char value = 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2 bits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char value2 = (value&gt;&gt;4)&amp;3;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value of the 2 bits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value2 &lt;&lt;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1266FBE-1569-40CA-A733-C62836B8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94AA-2DB0-4E3B-8AC1-F81204A45640}" type="slidenum">
              <a:rPr lang="fr-FR" smtClean="0"/>
              <a:t>9</a:t>
            </a:fld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A1CDF5-3742-46CB-9EF7-6E9D4C80B9A5}"/>
              </a:ext>
            </a:extLst>
          </p:cNvPr>
          <p:cNvSpPr txBox="1"/>
          <p:nvPr/>
        </p:nvSpPr>
        <p:spPr>
          <a:xfrm>
            <a:off x="6182846" y="1900343"/>
            <a:ext cx="49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</a:t>
            </a:r>
            <a:r>
              <a:rPr lang="fr-FR" dirty="0" err="1"/>
              <a:t>corresponding</a:t>
            </a:r>
            <a:r>
              <a:rPr lang="fr-FR" dirty="0"/>
              <a:t> to the </a:t>
            </a:r>
            <a:r>
              <a:rPr lang="fr-FR" dirty="0" err="1"/>
              <a:t>previous</a:t>
            </a:r>
            <a:r>
              <a:rPr lang="fr-FR" dirty="0"/>
              <a:t> slide.</a:t>
            </a:r>
          </a:p>
        </p:txBody>
      </p:sp>
    </p:spTree>
    <p:extLst>
      <p:ext uri="{BB962C8B-B14F-4D97-AF65-F5344CB8AC3E}">
        <p14:creationId xmlns:p14="http://schemas.microsoft.com/office/powerpoint/2010/main" val="102744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1038</Words>
  <Application>Microsoft Office PowerPoint</Application>
  <PresentationFormat>Grand écran</PresentationFormat>
  <Paragraphs>289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 3</vt:lpstr>
      <vt:lpstr>Brin</vt:lpstr>
      <vt:lpstr>Working with bytes</vt:lpstr>
      <vt:lpstr>Reading a binary file</vt:lpstr>
      <vt:lpstr>Displaying a byte at the screen</vt:lpstr>
      <vt:lpstr>Working with bits</vt:lpstr>
      <vt:lpstr>Getting a bit from a byte</vt:lpstr>
      <vt:lpstr>Setting a bit to 1 in a byte</vt:lpstr>
      <vt:lpstr>Setting a bit to 0 in a byte</vt:lpstr>
      <vt:lpstr>Extracting bits from a byte</vt:lpstr>
      <vt:lpstr>Extracting bits from a byte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 binary file</dc:title>
  <dc:creator>Eric Conte</dc:creator>
  <cp:lastModifiedBy>Eric Conte</cp:lastModifiedBy>
  <cp:revision>57</cp:revision>
  <dcterms:created xsi:type="dcterms:W3CDTF">2022-02-21T14:33:32Z</dcterms:created>
  <dcterms:modified xsi:type="dcterms:W3CDTF">2022-02-21T16:35:18Z</dcterms:modified>
</cp:coreProperties>
</file>