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3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Discount Per Tranche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b="1" dirty="0"/>
                      <a:t>$1,500 - $250,000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636-E745-8AC8-4BF4FCD3A02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$250,001 - $999,999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650850342356716"/>
                      <c:h val="9.27204154087514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B636-E745-8AC8-4BF4FCD3A02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$1,000,000+</a:t>
                    </a:r>
                    <a:endParaRPr lang="en-US" sz="180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36-E745-8AC8-4BF4FCD3A0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0%</c:formatCode>
                <c:ptCount val="3"/>
                <c:pt idx="0">
                  <c:v>0</c:v>
                </c:pt>
                <c:pt idx="1">
                  <c:v>0.03</c:v>
                </c:pt>
                <c:pt idx="2">
                  <c:v>0.06</c:v>
                </c:pt>
              </c:numCache>
            </c:numRef>
          </c:cat>
          <c:val>
            <c:numRef>
              <c:f>Sheet1!$B$2:$B$4</c:f>
              <c:numCache>
                <c:formatCode>_(* #,##0.0_);_(* \(#,##0.0\);_(* "-"??_);_(@_)</c:formatCode>
                <c:ptCount val="3"/>
                <c:pt idx="0">
                  <c:v>250000</c:v>
                </c:pt>
                <c:pt idx="1">
                  <c:v>1000000</c:v>
                </c:pt>
                <c:pt idx="2">
                  <c:v>3000000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36-E745-8AC8-4BF4FCD3A02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388426000"/>
        <c:axId val="1388427680"/>
      </c:barChart>
      <c:catAx>
        <c:axId val="138842600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n-US"/>
          </a:p>
        </c:txPr>
        <c:crossAx val="1388427680"/>
        <c:crosses val="autoZero"/>
        <c:auto val="1"/>
        <c:lblAlgn val="ctr"/>
        <c:lblOffset val="100"/>
        <c:noMultiLvlLbl val="0"/>
      </c:catAx>
      <c:valAx>
        <c:axId val="1388427680"/>
        <c:scaling>
          <c:orientation val="minMax"/>
        </c:scaling>
        <c:delete val="1"/>
        <c:axPos val="l"/>
        <c:numFmt formatCode="_(* #,##0.0_);_(* \(#,##0.0\);_(* &quot;-&quot;??_);_(@_)" sourceLinked="1"/>
        <c:majorTickMark val="none"/>
        <c:minorTickMark val="none"/>
        <c:tickLblPos val="nextTo"/>
        <c:crossAx val="138842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Discount Per Tranche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b="1" dirty="0"/>
                      <a:t>$1,500 - $250,000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636-E745-8AC8-4BF4FCD3A02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$250,001 - $999,999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650850342356716"/>
                      <c:h val="9.27204154087514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B636-E745-8AC8-4BF4FCD3A02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$1,000,000+</a:t>
                    </a:r>
                    <a:endParaRPr lang="en-US" sz="180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36-E745-8AC8-4BF4FCD3A0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0.00%</c:formatCode>
                <c:ptCount val="3"/>
                <c:pt idx="0">
                  <c:v>0.15260000000000001</c:v>
                </c:pt>
                <c:pt idx="1">
                  <c:v>0.18360000000000001</c:v>
                </c:pt>
                <c:pt idx="2">
                  <c:v>0.21360000000000001</c:v>
                </c:pt>
              </c:numCache>
            </c:numRef>
          </c:cat>
          <c:val>
            <c:numRef>
              <c:f>Sheet1!$B$2:$B$4</c:f>
              <c:numCache>
                <c:formatCode>_(* #,##0.0_);_(* \(#,##0.0\);_(* "-"??_);_(@_)</c:formatCode>
                <c:ptCount val="3"/>
                <c:pt idx="0">
                  <c:v>250000</c:v>
                </c:pt>
                <c:pt idx="1">
                  <c:v>1000000</c:v>
                </c:pt>
                <c:pt idx="2">
                  <c:v>3000000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36-E745-8AC8-4BF4FCD3A02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388426000"/>
        <c:axId val="1388427680"/>
      </c:barChart>
      <c:catAx>
        <c:axId val="1388426000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n-US"/>
          </a:p>
        </c:txPr>
        <c:crossAx val="1388427680"/>
        <c:crosses val="autoZero"/>
        <c:auto val="1"/>
        <c:lblAlgn val="ctr"/>
        <c:lblOffset val="100"/>
        <c:noMultiLvlLbl val="0"/>
      </c:catAx>
      <c:valAx>
        <c:axId val="1388427680"/>
        <c:scaling>
          <c:orientation val="minMax"/>
        </c:scaling>
        <c:delete val="1"/>
        <c:axPos val="l"/>
        <c:numFmt formatCode="_(* #,##0.0_);_(* \(#,##0.0\);_(* &quot;-&quot;??_);_(@_)" sourceLinked="1"/>
        <c:majorTickMark val="none"/>
        <c:minorTickMark val="none"/>
        <c:tickLblPos val="nextTo"/>
        <c:crossAx val="138842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Return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b="1" dirty="0"/>
                      <a:t>$1,500 - $250,000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636-E745-8AC8-4BF4FCD3A02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$250,001 - $999,999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636-E745-8AC8-4BF4FCD3A02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$1,000,000+</a:t>
                    </a:r>
                    <a:endParaRPr lang="en-US" sz="180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36-E745-8AC8-4BF4FCD3A0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0%</c:formatCode>
                <c:ptCount val="3"/>
                <c:pt idx="0">
                  <c:v>0.18</c:v>
                </c:pt>
                <c:pt idx="1">
                  <c:v>0.21</c:v>
                </c:pt>
                <c:pt idx="2">
                  <c:v>0.24</c:v>
                </c:pt>
              </c:numCache>
            </c:numRef>
          </c:cat>
          <c:val>
            <c:numRef>
              <c:f>Sheet1!$B$2:$B$4</c:f>
              <c:numCache>
                <c:formatCode>_(* #,##0.0_);_(* \(#,##0.0\);_(* "-"??_);_(@_)</c:formatCode>
                <c:ptCount val="3"/>
                <c:pt idx="0">
                  <c:v>250000</c:v>
                </c:pt>
                <c:pt idx="1">
                  <c:v>1000000</c:v>
                </c:pt>
                <c:pt idx="2">
                  <c:v>3000000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36-E745-8AC8-4BF4FCD3A02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388426000"/>
        <c:axId val="1388427680"/>
      </c:barChart>
      <c:catAx>
        <c:axId val="138842600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n-US"/>
          </a:p>
        </c:txPr>
        <c:crossAx val="1388427680"/>
        <c:crosses val="autoZero"/>
        <c:auto val="1"/>
        <c:lblAlgn val="ctr"/>
        <c:lblOffset val="100"/>
        <c:noMultiLvlLbl val="0"/>
      </c:catAx>
      <c:valAx>
        <c:axId val="1388427680"/>
        <c:scaling>
          <c:orientation val="minMax"/>
        </c:scaling>
        <c:delete val="1"/>
        <c:axPos val="l"/>
        <c:numFmt formatCode="_(* #,##0.0_);_(* \(#,##0.0\);_(* &quot;-&quot;??_);_(@_)" sourceLinked="1"/>
        <c:majorTickMark val="none"/>
        <c:minorTickMark val="none"/>
        <c:tickLblPos val="nextTo"/>
        <c:crossAx val="138842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Annual Return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b="1" dirty="0"/>
                      <a:t>$1,500 - $250,000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636-E745-8AC8-4BF4FCD3A02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$250,001 - $999,999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24903391718661"/>
                      <c:h val="9.27204154087514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B636-E745-8AC8-4BF4FCD3A02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$1,000,000+</a:t>
                    </a:r>
                    <a:endParaRPr lang="en-US" sz="180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36-E745-8AC8-4BF4FCD3A0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0%</c:formatCode>
                <c:ptCount val="3"/>
                <c:pt idx="0">
                  <c:v>0.12</c:v>
                </c:pt>
                <c:pt idx="1">
                  <c:v>0.14000000000000001</c:v>
                </c:pt>
                <c:pt idx="2">
                  <c:v>0.16</c:v>
                </c:pt>
              </c:numCache>
            </c:numRef>
          </c:cat>
          <c:val>
            <c:numRef>
              <c:f>Sheet1!$B$2:$B$4</c:f>
              <c:numCache>
                <c:formatCode>_(* #,##0.0_);_(* \(#,##0.0\);_(* "-"??_);_(@_)</c:formatCode>
                <c:ptCount val="3"/>
                <c:pt idx="0">
                  <c:v>250000</c:v>
                </c:pt>
                <c:pt idx="1">
                  <c:v>1000000</c:v>
                </c:pt>
                <c:pt idx="2">
                  <c:v>3000000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36-E745-8AC8-4BF4FCD3A02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388426000"/>
        <c:axId val="1388427680"/>
      </c:barChart>
      <c:catAx>
        <c:axId val="138842600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n-US"/>
          </a:p>
        </c:txPr>
        <c:crossAx val="1388427680"/>
        <c:crosses val="autoZero"/>
        <c:auto val="1"/>
        <c:lblAlgn val="ctr"/>
        <c:lblOffset val="100"/>
        <c:noMultiLvlLbl val="0"/>
      </c:catAx>
      <c:valAx>
        <c:axId val="1388427680"/>
        <c:scaling>
          <c:orientation val="minMax"/>
        </c:scaling>
        <c:delete val="1"/>
        <c:axPos val="l"/>
        <c:numFmt formatCode="_(* #,##0.0_);_(* \(#,##0.0\);_(* &quot;-&quot;??_);_(@_)" sourceLinked="1"/>
        <c:majorTickMark val="none"/>
        <c:minorTickMark val="none"/>
        <c:tickLblPos val="nextTo"/>
        <c:crossAx val="138842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0.27335</cdr:x>
      <cdr:y>0.05809</cdr:y>
    </cdr:from>
    <cdr:to>
      <cdr:x>0.69135</cdr:x>
      <cdr:y>0.15038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8A35CE0-875B-5346-9460-06BF0E2999F5}"/>
            </a:ext>
          </a:extLst>
        </cdr:cNvPr>
        <cdr:cNvSpPr txBox="1"/>
      </cdr:nvSpPr>
      <cdr:spPr>
        <a:xfrm xmlns:a="http://schemas.openxmlformats.org/drawingml/2006/main">
          <a:off x="2784255" y="359720"/>
          <a:ext cx="4257675" cy="571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2000" b="1" dirty="0">
              <a:latin typeface="Cambria Math" panose="02040503050406030204" pitchFamily="18" charset="0"/>
              <a:ea typeface="Cambria Math" panose="02040503050406030204" pitchFamily="18" charset="0"/>
            </a:rPr>
            <a:t>Validator Sale Tranche Discount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0.27335</cdr:x>
      <cdr:y>0.05809</cdr:y>
    </cdr:from>
    <cdr:to>
      <cdr:x>0.69135</cdr:x>
      <cdr:y>0.15038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8A35CE0-875B-5346-9460-06BF0E2999F5}"/>
            </a:ext>
          </a:extLst>
        </cdr:cNvPr>
        <cdr:cNvSpPr txBox="1"/>
      </cdr:nvSpPr>
      <cdr:spPr>
        <a:xfrm xmlns:a="http://schemas.openxmlformats.org/drawingml/2006/main">
          <a:off x="2784255" y="359720"/>
          <a:ext cx="4257675" cy="571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2000" b="1" dirty="0">
              <a:latin typeface="Cambria Math" panose="02040503050406030204" pitchFamily="18" charset="0"/>
              <a:ea typeface="Cambria Math" panose="02040503050406030204" pitchFamily="18" charset="0"/>
            </a:rPr>
            <a:t>Validator Sale Total Discount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0.26774</cdr:x>
      <cdr:y>0.05809</cdr:y>
    </cdr:from>
    <cdr:to>
      <cdr:x>0.69135</cdr:x>
      <cdr:y>0.20575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8A35CE0-875B-5346-9460-06BF0E2999F5}"/>
            </a:ext>
          </a:extLst>
        </cdr:cNvPr>
        <cdr:cNvSpPr txBox="1"/>
      </cdr:nvSpPr>
      <cdr:spPr>
        <a:xfrm xmlns:a="http://schemas.openxmlformats.org/drawingml/2006/main">
          <a:off x="2727105" y="359720"/>
          <a:ext cx="4314825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2000" b="1" dirty="0">
              <a:latin typeface="Cambria Math" panose="02040503050406030204" pitchFamily="18" charset="0"/>
              <a:ea typeface="Cambria Math" panose="02040503050406030204" pitchFamily="18" charset="0"/>
            </a:rPr>
            <a:t>Nominal Staking Interest Total Return (18  Months)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0.27335</cdr:x>
      <cdr:y>0.05809</cdr:y>
    </cdr:from>
    <cdr:to>
      <cdr:x>0.69135</cdr:x>
      <cdr:y>0.15038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8A35CE0-875B-5346-9460-06BF0E2999F5}"/>
            </a:ext>
          </a:extLst>
        </cdr:cNvPr>
        <cdr:cNvSpPr txBox="1"/>
      </cdr:nvSpPr>
      <cdr:spPr>
        <a:xfrm xmlns:a="http://schemas.openxmlformats.org/drawingml/2006/main">
          <a:off x="2784255" y="359720"/>
          <a:ext cx="4257675" cy="571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2000" b="1" dirty="0">
              <a:latin typeface="Cambria Math" panose="02040503050406030204" pitchFamily="18" charset="0"/>
              <a:ea typeface="Cambria Math" panose="02040503050406030204" pitchFamily="18" charset="0"/>
            </a:rPr>
            <a:t>Annual Nominal Return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1B18-BDFD-F743-A14F-A3D00BDEE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7599-2A1F-E842-9C4B-4E49102E8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0A24A-BF50-8348-92F3-E4627778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CE1B-FFD9-C84A-91CD-E6C931F4A6CB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8A015-663B-4546-81D5-4F8C0279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CCE6-524D-B148-B554-CA6810BE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B90C-6E64-8648-8407-30FA0BCA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2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BD5B-AE00-F044-B33C-061034A1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CB1E8-3BBD-0942-BCF3-80DBE3C9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1C840-2866-B644-B068-05E9042E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CE1B-FFD9-C84A-91CD-E6C931F4A6CB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0E352-BE1A-F24E-8DA6-6A92F0FD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B1E9-673A-7443-B4F1-8B59F4C8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B90C-6E64-8648-8407-30FA0BCA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7B024-36BC-DB48-8074-8E330A2B1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C4350-5F5E-7D45-8B55-4BDBC0EB8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D1C1F-D57E-694E-9C08-FB37B0A8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CE1B-FFD9-C84A-91CD-E6C931F4A6CB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FE5B4-969F-D142-9FCA-B3DB0431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671F-A1F4-C547-B88E-C38F038E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B90C-6E64-8648-8407-30FA0BCA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1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D9B9-A1CF-3543-9282-2AA8D9FC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BDF14-AB35-C048-B46D-8DC5C631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7A5B-1468-2F48-944A-8ADA699C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CE1B-FFD9-C84A-91CD-E6C931F4A6CB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C08D4-520C-A741-941B-647FC471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B5C7-2821-B143-A82A-6C0ECF1C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B90C-6E64-8648-8407-30FA0BCA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0379-6507-B141-A09B-FFEBAA47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C81E-7179-B74C-B7EF-0B034550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91629-6EC6-8C4E-8B84-36E276F0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CE1B-FFD9-C84A-91CD-E6C931F4A6CB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8589C-603C-B64F-8E48-4D36DAEC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708A-6C21-EA42-A8D5-072EF6C0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B90C-6E64-8648-8407-30FA0BCA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6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5D6B-67C4-3F47-804C-39DD6BBF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CA32-A2D0-AE4B-BB08-889235C3E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0E47B-BD8E-F04B-94C0-B9955C84D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669FC-C57D-BF46-94BC-FA4AA148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CE1B-FFD9-C84A-91CD-E6C931F4A6CB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0636C-9971-5E45-AF71-26387180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798C0-DBE0-9746-ACA6-9257364A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B90C-6E64-8648-8407-30FA0BCA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6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F278-59D3-5C4F-A0A3-CCEE3DC8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EE9BF-8388-0442-96EF-7E78490F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B4D6B-7466-0F43-8874-79EB2AE3D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05984-F889-BF4D-9979-4B6D0ABBC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F5E2D-1ACD-424C-A011-69B53A719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393D9-D13A-8048-8E6F-41AC123C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CE1B-FFD9-C84A-91CD-E6C931F4A6CB}" type="datetimeFigureOut">
              <a:rPr lang="en-US" smtClean="0"/>
              <a:t>8/21/18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6F7F6-7C7D-D647-AB93-399BCF16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F02D0-5844-9445-8DBA-414F3CCD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B90C-6E64-8648-8407-30FA0BCA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50BD-3AC3-F244-A62D-E0787910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3CE8F-FA95-D540-8045-7F8001E6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CE1B-FFD9-C84A-91CD-E6C931F4A6CB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8DC23-6D67-104F-9018-D0B8F4E1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442CB-6892-D847-9DC9-B7A27805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B90C-6E64-8648-8407-30FA0BCA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7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AEE12-6CA4-E548-AC8D-BAF0312D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CE1B-FFD9-C84A-91CD-E6C931F4A6CB}" type="datetimeFigureOut">
              <a:rPr lang="en-US" smtClean="0"/>
              <a:t>8/21/18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1CD6F-D438-D743-B1B2-5EFE94AD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5FD0C-01CB-514A-8C2F-B5F47A2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B90C-6E64-8648-8407-30FA0BCA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CB2B-63D5-AF40-A66E-E717F185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F358-774A-F641-813D-BDB0F6D0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AA594-8DBF-624D-A925-FD7D3A524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E8FA7-9ACE-624D-A9DD-098BAC63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CE1B-FFD9-C84A-91CD-E6C931F4A6CB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75C5B-453F-3E42-8302-7FF719C6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357A4-A69E-DE4D-B159-6B207E93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B90C-6E64-8648-8407-30FA0BCA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8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BD3B-13CC-1340-B806-FD3BF1F3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781F1-32B5-EF4A-B7E6-E6268B456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024D0-490A-0047-A537-511496B26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83CDF-ABE8-794D-91F7-DA96250B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CE1B-FFD9-C84A-91CD-E6C931F4A6CB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4E13C-700A-604E-A3E5-460AD974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65E24-6775-0443-BF03-2E1AF74E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B90C-6E64-8648-8407-30FA0BCA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12D40-D904-8E49-A82C-D9DF12C7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71E9E-4728-6E45-A5C0-DC16569CB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27F1-4F5E-C74A-BCEE-9F36308DB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4CE1B-FFD9-C84A-91CD-E6C931F4A6CB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0988-74D0-2B4D-82E8-6385D3A3E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4CF4-7B35-5540-9610-717B7A748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AB90C-6E64-8648-8407-30FA0BCA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nodes.online/currencies/PIVX/" TargetMode="External"/><Relationship Id="rId7" Type="http://schemas.openxmlformats.org/officeDocument/2006/relationships/hyperlink" Target="https://cosmos.network/docs/resources/delegator-faq.html#directives-of-delegators" TargetMode="External"/><Relationship Id="rId2" Type="http://schemas.openxmlformats.org/officeDocument/2006/relationships/hyperlink" Target="https://masternodes.online/currencies/DAS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kcashblockhalf.com/" TargetMode="External"/><Relationship Id="rId5" Type="http://schemas.openxmlformats.org/officeDocument/2006/relationships/hyperlink" Target="https://neotogas.com/?p=profit" TargetMode="External"/><Relationship Id="rId4" Type="http://schemas.openxmlformats.org/officeDocument/2006/relationships/hyperlink" Target="https://staked.us/yield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E9D8DC-0CB7-284C-8E52-3462F3738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472896"/>
              </p:ext>
            </p:extLst>
          </p:nvPr>
        </p:nvGraphicFramePr>
        <p:xfrm>
          <a:off x="601883" y="254643"/>
          <a:ext cx="10185721" cy="6192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894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410BF8-D249-CA41-A29E-1D12F27F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80721"/>
              </p:ext>
            </p:extLst>
          </p:nvPr>
        </p:nvGraphicFramePr>
        <p:xfrm>
          <a:off x="86061" y="182880"/>
          <a:ext cx="11241741" cy="6006684"/>
        </p:xfrm>
        <a:graphic>
          <a:graphicData uri="http://schemas.openxmlformats.org/drawingml/2006/table">
            <a:tbl>
              <a:tblPr/>
              <a:tblGrid>
                <a:gridCol w="1605963">
                  <a:extLst>
                    <a:ext uri="{9D8B030D-6E8A-4147-A177-3AD203B41FA5}">
                      <a16:colId xmlns:a16="http://schemas.microsoft.com/office/drawing/2014/main" val="2486235361"/>
                    </a:ext>
                  </a:extLst>
                </a:gridCol>
                <a:gridCol w="1605963">
                  <a:extLst>
                    <a:ext uri="{9D8B030D-6E8A-4147-A177-3AD203B41FA5}">
                      <a16:colId xmlns:a16="http://schemas.microsoft.com/office/drawing/2014/main" val="2738544459"/>
                    </a:ext>
                  </a:extLst>
                </a:gridCol>
                <a:gridCol w="1605963">
                  <a:extLst>
                    <a:ext uri="{9D8B030D-6E8A-4147-A177-3AD203B41FA5}">
                      <a16:colId xmlns:a16="http://schemas.microsoft.com/office/drawing/2014/main" val="1664198699"/>
                    </a:ext>
                  </a:extLst>
                </a:gridCol>
                <a:gridCol w="2884586">
                  <a:extLst>
                    <a:ext uri="{9D8B030D-6E8A-4147-A177-3AD203B41FA5}">
                      <a16:colId xmlns:a16="http://schemas.microsoft.com/office/drawing/2014/main" val="3452937848"/>
                    </a:ext>
                  </a:extLst>
                </a:gridCol>
                <a:gridCol w="327340">
                  <a:extLst>
                    <a:ext uri="{9D8B030D-6E8A-4147-A177-3AD203B41FA5}">
                      <a16:colId xmlns:a16="http://schemas.microsoft.com/office/drawing/2014/main" val="1384153936"/>
                    </a:ext>
                  </a:extLst>
                </a:gridCol>
                <a:gridCol w="1605963">
                  <a:extLst>
                    <a:ext uri="{9D8B030D-6E8A-4147-A177-3AD203B41FA5}">
                      <a16:colId xmlns:a16="http://schemas.microsoft.com/office/drawing/2014/main" val="2756330804"/>
                    </a:ext>
                  </a:extLst>
                </a:gridCol>
                <a:gridCol w="1605963">
                  <a:extLst>
                    <a:ext uri="{9D8B030D-6E8A-4147-A177-3AD203B41FA5}">
                      <a16:colId xmlns:a16="http://schemas.microsoft.com/office/drawing/2014/main" val="2681273077"/>
                    </a:ext>
                  </a:extLst>
                </a:gridCol>
              </a:tblGrid>
              <a:tr h="37738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Project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Staked Min ($)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Yield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Source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9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 dirty="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595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DASH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$235,000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7.07%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u="sng">
                          <a:solidFill>
                            <a:srgbClr val="1155CC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2"/>
                        </a:rPr>
                        <a:t>https://masternodes.online/currencies/DASH/</a:t>
                      </a:r>
                      <a:endParaRPr lang="en-US" sz="1800" u="sng">
                        <a:solidFill>
                          <a:srgbClr val="1155C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8895" marB="8895" anchor="b">
                    <a:lnL w="9525" cap="flat" cmpd="sng" algn="ctr">
                      <a:solidFill>
                        <a:srgbClr val="E09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A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0A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 dirty="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15240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PIVX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$20,000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7.65%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u="sng">
                          <a:solidFill>
                            <a:srgbClr val="1155CC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3"/>
                        </a:rPr>
                        <a:t>https://masternodes.online/currencies/PIVX/</a:t>
                      </a:r>
                      <a:endParaRPr lang="en-US" sz="1800" u="sng">
                        <a:solidFill>
                          <a:srgbClr val="1155C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8895" marB="8895" anchor="b">
                    <a:lnL w="9525" cap="flat" cmpd="sng" algn="ctr">
                      <a:solidFill>
                        <a:srgbClr val="80A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34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801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747968"/>
                  </a:ext>
                </a:extLst>
              </a:tr>
              <a:tr h="55382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Tezos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14.00%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34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u="sng">
                          <a:solidFill>
                            <a:srgbClr val="1155CC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4"/>
                        </a:rPr>
                        <a:t>https://staked.us/yields/</a:t>
                      </a:r>
                      <a:endParaRPr lang="en-US" sz="1800" u="sng">
                        <a:solidFill>
                          <a:srgbClr val="1155C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8895" marB="8895" anchor="b">
                    <a:lnL w="9525" cap="flat" cmpd="sng" algn="ctr">
                      <a:solidFill>
                        <a:srgbClr val="6034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34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540925"/>
                  </a:ext>
                </a:extLst>
              </a:tr>
              <a:tr h="73026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NEO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3.11%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u="sng">
                          <a:solidFill>
                            <a:srgbClr val="1155CC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5"/>
                        </a:rPr>
                        <a:t>https://neotogas.com/?p=profit</a:t>
                      </a:r>
                      <a:endParaRPr lang="en-US" sz="1800" u="sng">
                        <a:solidFill>
                          <a:srgbClr val="1155C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8895" marB="8895" anchor="b">
                    <a:lnL w="9525" cap="flat" cmpd="sng" algn="ctr">
                      <a:solidFill>
                        <a:srgbClr val="808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766075"/>
                  </a:ext>
                </a:extLst>
              </a:tr>
              <a:tr h="55382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OkCash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10.00%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u="sng">
                          <a:solidFill>
                            <a:srgbClr val="1155CC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6"/>
                        </a:rPr>
                        <a:t>https://okcashblockhalf.com/</a:t>
                      </a:r>
                      <a:endParaRPr lang="en-US" sz="1800" u="sng">
                        <a:solidFill>
                          <a:srgbClr val="1155C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8895" marB="8895" anchor="b">
                    <a:lnL w="9525" cap="flat" cmpd="sng" algn="ctr">
                      <a:solidFill>
                        <a:srgbClr val="C0A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A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E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300946"/>
                  </a:ext>
                </a:extLst>
              </a:tr>
              <a:tr h="1965353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Cosmos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7-20%</a:t>
                      </a: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u="sng" dirty="0">
                          <a:solidFill>
                            <a:srgbClr val="1155CC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hlinkClick r:id="rId7"/>
                        </a:rPr>
                        <a:t>https://cosmos.network/docs/resources/delegator-faq.html#directives-of-delegators</a:t>
                      </a:r>
                      <a:endParaRPr lang="en-US" sz="1800" u="sng" dirty="0">
                        <a:solidFill>
                          <a:srgbClr val="1155C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8895" marB="8895" anchor="b">
                    <a:lnL w="9525" cap="flat" cmpd="sng" algn="ctr">
                      <a:solidFill>
                        <a:srgbClr val="C0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 dirty="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E0A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A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A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C07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E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 dirty="0">
                        <a:effectLst/>
                      </a:endParaRPr>
                    </a:p>
                  </a:txBody>
                  <a:tcPr marL="13342" marR="13342" marT="8895" marB="8895" anchor="b">
                    <a:lnL w="9525" cap="flat" cmpd="sng" algn="ctr">
                      <a:solidFill>
                        <a:srgbClr val="00E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E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E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E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057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1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5F689-03B4-3748-AD59-71E652F08623}"/>
              </a:ext>
            </a:extLst>
          </p:cNvPr>
          <p:cNvSpPr txBox="1"/>
          <p:nvPr/>
        </p:nvSpPr>
        <p:spPr>
          <a:xfrm>
            <a:off x="1484555" y="505609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We arrived at 12% Nominal Yield, = 15.26% token sale discount </a:t>
            </a:r>
          </a:p>
        </p:txBody>
      </p:sp>
    </p:spTree>
    <p:extLst>
      <p:ext uri="{BB962C8B-B14F-4D97-AF65-F5344CB8AC3E}">
        <p14:creationId xmlns:p14="http://schemas.microsoft.com/office/powerpoint/2010/main" val="239472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E9D8DC-0CB7-284C-8E52-3462F3738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588611"/>
              </p:ext>
            </p:extLst>
          </p:nvPr>
        </p:nvGraphicFramePr>
        <p:xfrm>
          <a:off x="601883" y="254643"/>
          <a:ext cx="10185721" cy="6192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567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E9D8DC-0CB7-284C-8E52-3462F3738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775518"/>
              </p:ext>
            </p:extLst>
          </p:nvPr>
        </p:nvGraphicFramePr>
        <p:xfrm>
          <a:off x="601883" y="254643"/>
          <a:ext cx="10185721" cy="6192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E9D8DC-0CB7-284C-8E52-3462F3738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34281"/>
              </p:ext>
            </p:extLst>
          </p:nvPr>
        </p:nvGraphicFramePr>
        <p:xfrm>
          <a:off x="601883" y="254643"/>
          <a:ext cx="10185721" cy="6192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18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172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Knab</dc:creator>
  <cp:lastModifiedBy>Jonathan West</cp:lastModifiedBy>
  <cp:revision>5</cp:revision>
  <dcterms:created xsi:type="dcterms:W3CDTF">2018-08-22T03:08:38Z</dcterms:created>
  <dcterms:modified xsi:type="dcterms:W3CDTF">2018-08-22T16:56:40Z</dcterms:modified>
</cp:coreProperties>
</file>