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8" r:id="rId2"/>
    <p:sldId id="260" r:id="rId3"/>
    <p:sldId id="261" r:id="rId4"/>
    <p:sldId id="262" r:id="rId5"/>
    <p:sldId id="263" r:id="rId6"/>
    <p:sldId id="272" r:id="rId7"/>
    <p:sldId id="273" r:id="rId8"/>
    <p:sldId id="268" r:id="rId9"/>
    <p:sldId id="269" r:id="rId10"/>
    <p:sldId id="270" r:id="rId11"/>
    <p:sldId id="266" r:id="rId12"/>
    <p:sldId id="267"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0034"/>
    <a:srgbClr val="A500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28E027-F51B-46B6-9113-E263FB88C110}" v="156" dt="2018-08-30T19:56:44.4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6" autoAdjust="0"/>
    <p:restoredTop sz="94660"/>
  </p:normalViewPr>
  <p:slideViewPr>
    <p:cSldViewPr snapToGrid="0">
      <p:cViewPr varScale="1">
        <p:scale>
          <a:sx n="111" d="100"/>
          <a:sy n="111" d="100"/>
        </p:scale>
        <p:origin x="342" y="102"/>
      </p:cViewPr>
      <p:guideLst/>
    </p:cSldViewPr>
  </p:slideViewPr>
  <p:notesTextViewPr>
    <p:cViewPr>
      <p:scale>
        <a:sx n="1" d="1"/>
        <a:sy n="1" d="1"/>
      </p:scale>
      <p:origin x="0" y="0"/>
    </p:cViewPr>
  </p:notesTextViewPr>
  <p:notesViewPr>
    <p:cSldViewPr snapToGrid="0">
      <p:cViewPr varScale="1">
        <p:scale>
          <a:sx n="84" d="100"/>
          <a:sy n="84" d="100"/>
        </p:scale>
        <p:origin x="2934" y="3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rinal Manohar" userId="6af5421c7219f981" providerId="LiveId" clId="{84F6579B-CCD7-4CB3-8D2A-60BCCE7FF3D5}"/>
    <pc:docChg chg="modSld">
      <pc:chgData name="Mrinal Manohar" userId="6af5421c7219f981" providerId="LiveId" clId="{84F6579B-CCD7-4CB3-8D2A-60BCCE7FF3D5}" dt="2018-08-30T19:56:44.494" v="154" actId="115"/>
      <pc:docMkLst>
        <pc:docMk/>
      </pc:docMkLst>
      <pc:sldChg chg="modSp">
        <pc:chgData name="Mrinal Manohar" userId="6af5421c7219f981" providerId="LiveId" clId="{84F6579B-CCD7-4CB3-8D2A-60BCCE7FF3D5}" dt="2018-08-30T19:56:44.494" v="154" actId="115"/>
        <pc:sldMkLst>
          <pc:docMk/>
          <pc:sldMk cId="3374461730" sldId="258"/>
        </pc:sldMkLst>
        <pc:spChg chg="mod">
          <ac:chgData name="Mrinal Manohar" userId="6af5421c7219f981" providerId="LiveId" clId="{84F6579B-CCD7-4CB3-8D2A-60BCCE7FF3D5}" dt="2018-08-30T19:56:44.494" v="154" actId="115"/>
          <ac:spMkLst>
            <pc:docMk/>
            <pc:sldMk cId="3374461730" sldId="258"/>
            <ac:spMk id="2" creationId="{CDB8DA52-2AD1-42E0-838E-09A1F5EC0BF1}"/>
          </ac:spMkLst>
        </pc:spChg>
        <pc:spChg chg="mod">
          <ac:chgData name="Mrinal Manohar" userId="6af5421c7219f981" providerId="LiveId" clId="{84F6579B-CCD7-4CB3-8D2A-60BCCE7FF3D5}" dt="2018-08-30T19:34:43.928" v="30" actId="20577"/>
          <ac:spMkLst>
            <pc:docMk/>
            <pc:sldMk cId="3374461730" sldId="258"/>
            <ac:spMk id="8" creationId="{BCA57599-6EAE-40BC-9ED5-675D82267779}"/>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Dosis light" panose="02010803020202060003" pitchFamily="2" charset="0"/>
                <a:ea typeface="+mn-ea"/>
                <a:cs typeface="+mn-cs"/>
              </a:defRPr>
            </a:pPr>
            <a:r>
              <a:rPr lang="en-US" dirty="0">
                <a:latin typeface="Dosis light" panose="02010803020202060003" pitchFamily="2" charset="0"/>
              </a:rPr>
              <a:t>Purchase discount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Dosis light" panose="02010803020202060003" pitchFamily="2" charset="0"/>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Sheet1!$B$1</c:f>
              <c:strCache>
                <c:ptCount val="1"/>
                <c:pt idx="0">
                  <c:v>Base Discount</c:v>
                </c:pt>
              </c:strCache>
            </c:strRef>
          </c:tx>
          <c:spPr>
            <a:solidFill>
              <a:schemeClr val="bg1">
                <a:lumMod val="50000"/>
                <a:lumOff val="50000"/>
              </a:schemeClr>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Dosis light" panose="02010803020202060003" pitchFamily="2"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$1,500-$249,999</c:v>
                </c:pt>
                <c:pt idx="1">
                  <c:v>$250,000-$999,999</c:v>
                </c:pt>
                <c:pt idx="2">
                  <c:v>$1,000,000+</c:v>
                </c:pt>
              </c:strCache>
            </c:strRef>
          </c:cat>
          <c:val>
            <c:numRef>
              <c:f>Sheet1!$B$2:$B$4</c:f>
              <c:numCache>
                <c:formatCode>0.00%</c:formatCode>
                <c:ptCount val="3"/>
                <c:pt idx="0">
                  <c:v>0</c:v>
                </c:pt>
                <c:pt idx="1">
                  <c:v>0.03</c:v>
                </c:pt>
                <c:pt idx="2">
                  <c:v>0.06</c:v>
                </c:pt>
              </c:numCache>
            </c:numRef>
          </c:val>
          <c:extLst>
            <c:ext xmlns:c16="http://schemas.microsoft.com/office/drawing/2014/chart" uri="{C3380CC4-5D6E-409C-BE32-E72D297353CC}">
              <c16:uniqueId val="{00000000-F073-4451-868C-81D5D98E2832}"/>
            </c:ext>
          </c:extLst>
        </c:ser>
        <c:ser>
          <c:idx val="1"/>
          <c:order val="1"/>
          <c:tx>
            <c:strRef>
              <c:f>Sheet1!$C$1</c:f>
              <c:strCache>
                <c:ptCount val="1"/>
                <c:pt idx="0">
                  <c:v>Added 12% annual yield over 18 months</c:v>
                </c:pt>
              </c:strCache>
            </c:strRef>
          </c:tx>
          <c:spPr>
            <a:solidFill>
              <a:schemeClr val="bg1">
                <a:lumMod val="85000"/>
                <a:lumOff val="15000"/>
              </a:schemeClr>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Dosis light" panose="02010803020202060003" pitchFamily="2"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$1,500-$249,999</c:v>
                </c:pt>
                <c:pt idx="1">
                  <c:v>$250,000-$999,999</c:v>
                </c:pt>
                <c:pt idx="2">
                  <c:v>$1,000,000+</c:v>
                </c:pt>
              </c:strCache>
            </c:strRef>
          </c:cat>
          <c:val>
            <c:numRef>
              <c:f>Sheet1!$C$2:$C$4</c:f>
              <c:numCache>
                <c:formatCode>0.00%</c:formatCode>
                <c:ptCount val="3"/>
                <c:pt idx="0">
                  <c:v>0.18</c:v>
                </c:pt>
                <c:pt idx="1">
                  <c:v>0.18</c:v>
                </c:pt>
                <c:pt idx="2">
                  <c:v>0.18</c:v>
                </c:pt>
              </c:numCache>
            </c:numRef>
          </c:val>
          <c:extLst>
            <c:ext xmlns:c16="http://schemas.microsoft.com/office/drawing/2014/chart" uri="{C3380CC4-5D6E-409C-BE32-E72D297353CC}">
              <c16:uniqueId val="{00000001-F073-4451-868C-81D5D98E2832}"/>
            </c:ext>
          </c:extLst>
        </c:ser>
        <c:dLbls>
          <c:showLegendKey val="0"/>
          <c:showVal val="0"/>
          <c:showCatName val="0"/>
          <c:showSerName val="0"/>
          <c:showPercent val="0"/>
          <c:showBubbleSize val="0"/>
        </c:dLbls>
        <c:gapWidth val="150"/>
        <c:shape val="box"/>
        <c:axId val="456644008"/>
        <c:axId val="721445968"/>
        <c:axId val="0"/>
      </c:bar3DChart>
      <c:catAx>
        <c:axId val="45664400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Dosis light" panose="02010803020202060003" pitchFamily="2" charset="0"/>
                <a:ea typeface="+mn-ea"/>
                <a:cs typeface="+mn-cs"/>
              </a:defRPr>
            </a:pPr>
            <a:endParaRPr lang="en-US"/>
          </a:p>
        </c:txPr>
        <c:crossAx val="721445968"/>
        <c:crosses val="autoZero"/>
        <c:auto val="1"/>
        <c:lblAlgn val="ctr"/>
        <c:lblOffset val="100"/>
        <c:noMultiLvlLbl val="0"/>
      </c:catAx>
      <c:valAx>
        <c:axId val="72144596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Dosis light" panose="02010803020202060003" pitchFamily="2" charset="0"/>
                <a:ea typeface="+mn-ea"/>
                <a:cs typeface="+mn-cs"/>
              </a:defRPr>
            </a:pPr>
            <a:endParaRPr lang="en-US"/>
          </a:p>
        </c:txPr>
        <c:crossAx val="4566440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Dosis light" panose="02010803020202060003" pitchFamily="2"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Dosis light" panose="02010803020202060003" pitchFamily="2" charset="0"/>
                <a:ea typeface="+mn-ea"/>
                <a:cs typeface="+mn-cs"/>
              </a:defRPr>
            </a:pPr>
            <a:r>
              <a:rPr lang="en-US" dirty="0">
                <a:latin typeface="Dosis light" panose="02010803020202060003" pitchFamily="2" charset="0"/>
              </a:rPr>
              <a:t>Staking Yield*</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Dosis light" panose="02010803020202060003" pitchFamily="2" charset="0"/>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Sheet1!$B$1</c:f>
              <c:strCache>
                <c:ptCount val="1"/>
                <c:pt idx="0">
                  <c:v>Min.</c:v>
                </c:pt>
              </c:strCache>
            </c:strRef>
          </c:tx>
          <c:spPr>
            <a:solidFill>
              <a:schemeClr val="bg1">
                <a:lumMod val="50000"/>
                <a:lumOff val="50000"/>
              </a:schemeClr>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Dosis light" panose="02010803020202060003" pitchFamily="2"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RChain</c:v>
                </c:pt>
                <c:pt idx="1">
                  <c:v>Dash</c:v>
                </c:pt>
                <c:pt idx="2">
                  <c:v>PIVx</c:v>
                </c:pt>
                <c:pt idx="3">
                  <c:v>Tezos</c:v>
                </c:pt>
                <c:pt idx="4">
                  <c:v>NEO</c:v>
                </c:pt>
                <c:pt idx="5">
                  <c:v>OkCash</c:v>
                </c:pt>
                <c:pt idx="6">
                  <c:v>Cosmos</c:v>
                </c:pt>
              </c:strCache>
            </c:strRef>
          </c:cat>
          <c:val>
            <c:numRef>
              <c:f>Sheet1!$B$2:$B$8</c:f>
              <c:numCache>
                <c:formatCode>0.0%</c:formatCode>
                <c:ptCount val="7"/>
                <c:pt idx="0">
                  <c:v>7.0000000000000007E-2</c:v>
                </c:pt>
                <c:pt idx="1">
                  <c:v>7.0699999999999999E-2</c:v>
                </c:pt>
                <c:pt idx="2">
                  <c:v>7.6499999999999999E-2</c:v>
                </c:pt>
                <c:pt idx="3">
                  <c:v>0.14000000000000001</c:v>
                </c:pt>
                <c:pt idx="4">
                  <c:v>3.1099999999999999E-2</c:v>
                </c:pt>
                <c:pt idx="5">
                  <c:v>0.1</c:v>
                </c:pt>
                <c:pt idx="6">
                  <c:v>7.0000000000000007E-2</c:v>
                </c:pt>
              </c:numCache>
            </c:numRef>
          </c:val>
          <c:extLst>
            <c:ext xmlns:c16="http://schemas.microsoft.com/office/drawing/2014/chart" uri="{C3380CC4-5D6E-409C-BE32-E72D297353CC}">
              <c16:uniqueId val="{00000000-BD0C-4502-9098-AE6D53B0AECF}"/>
            </c:ext>
          </c:extLst>
        </c:ser>
        <c:ser>
          <c:idx val="1"/>
          <c:order val="1"/>
          <c:tx>
            <c:strRef>
              <c:f>Sheet1!$C$1</c:f>
              <c:strCache>
                <c:ptCount val="1"/>
                <c:pt idx="0">
                  <c:v>Additional</c:v>
                </c:pt>
              </c:strCache>
            </c:strRef>
          </c:tx>
          <c:spPr>
            <a:solidFill>
              <a:schemeClr val="bg1">
                <a:lumMod val="85000"/>
                <a:lumOff val="15000"/>
              </a:schemeClr>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Dosis light" panose="02010803020202060003" pitchFamily="2"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RChain</c:v>
                </c:pt>
                <c:pt idx="1">
                  <c:v>Dash</c:v>
                </c:pt>
                <c:pt idx="2">
                  <c:v>PIVx</c:v>
                </c:pt>
                <c:pt idx="3">
                  <c:v>Tezos</c:v>
                </c:pt>
                <c:pt idx="4">
                  <c:v>NEO</c:v>
                </c:pt>
                <c:pt idx="5">
                  <c:v>OkCash</c:v>
                </c:pt>
                <c:pt idx="6">
                  <c:v>Cosmos</c:v>
                </c:pt>
              </c:strCache>
            </c:strRef>
          </c:cat>
          <c:val>
            <c:numRef>
              <c:f>Sheet1!$C$2:$C$8</c:f>
              <c:numCache>
                <c:formatCode>General</c:formatCode>
                <c:ptCount val="7"/>
                <c:pt idx="6" formatCode="0.0%">
                  <c:v>0.13</c:v>
                </c:pt>
              </c:numCache>
            </c:numRef>
          </c:val>
          <c:extLst>
            <c:ext xmlns:c16="http://schemas.microsoft.com/office/drawing/2014/chart" uri="{C3380CC4-5D6E-409C-BE32-E72D297353CC}">
              <c16:uniqueId val="{00000001-BD0C-4502-9098-AE6D53B0AECF}"/>
            </c:ext>
          </c:extLst>
        </c:ser>
        <c:dLbls>
          <c:showLegendKey val="0"/>
          <c:showVal val="0"/>
          <c:showCatName val="0"/>
          <c:showSerName val="0"/>
          <c:showPercent val="0"/>
          <c:showBubbleSize val="0"/>
        </c:dLbls>
        <c:gapWidth val="150"/>
        <c:shape val="box"/>
        <c:axId val="456644008"/>
        <c:axId val="721445968"/>
        <c:axId val="0"/>
      </c:bar3DChart>
      <c:catAx>
        <c:axId val="45664400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Dosis light" panose="02010803020202060003" pitchFamily="2" charset="0"/>
                <a:ea typeface="+mn-ea"/>
                <a:cs typeface="+mn-cs"/>
              </a:defRPr>
            </a:pPr>
            <a:endParaRPr lang="en-US"/>
          </a:p>
        </c:txPr>
        <c:crossAx val="721445968"/>
        <c:crosses val="autoZero"/>
        <c:auto val="1"/>
        <c:lblAlgn val="ctr"/>
        <c:lblOffset val="100"/>
        <c:noMultiLvlLbl val="0"/>
      </c:catAx>
      <c:valAx>
        <c:axId val="721445968"/>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Dosis light" panose="02010803020202060003" pitchFamily="2" charset="0"/>
                <a:ea typeface="+mn-ea"/>
                <a:cs typeface="+mn-cs"/>
              </a:defRPr>
            </a:pPr>
            <a:endParaRPr lang="en-US"/>
          </a:p>
        </c:txPr>
        <c:crossAx val="4566440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Dosis light" panose="02010803020202060003" pitchFamily="2"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Dosis light" panose="02010803020202060003" pitchFamily="2" charset="0"/>
                <a:ea typeface="+mn-ea"/>
                <a:cs typeface="+mn-cs"/>
              </a:defRPr>
            </a:pPr>
            <a:r>
              <a:rPr lang="en-US" dirty="0">
                <a:latin typeface="Dosis light" panose="02010803020202060003" pitchFamily="2" charset="0"/>
              </a:rPr>
              <a:t>Illustrative Tx/Storage Fee Evolution</a:t>
            </a:r>
          </a:p>
        </c:rich>
      </c:tx>
      <c:layout>
        <c:manualLayout>
          <c:xMode val="edge"/>
          <c:yMode val="edge"/>
          <c:x val="0.24079891000415443"/>
          <c:y val="2.8794224830748907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Dosis light" panose="02010803020202060003" pitchFamily="2" charset="0"/>
              <a:ea typeface="+mn-ea"/>
              <a:cs typeface="+mn-cs"/>
            </a:defRPr>
          </a:pPr>
          <a:endParaRPr lang="en-US"/>
        </a:p>
      </c:txPr>
    </c:title>
    <c:autoTitleDeleted val="0"/>
    <c:plotArea>
      <c:layout/>
      <c:barChart>
        <c:barDir val="col"/>
        <c:grouping val="clustered"/>
        <c:varyColors val="0"/>
        <c:ser>
          <c:idx val="0"/>
          <c:order val="0"/>
          <c:tx>
            <c:strRef>
              <c:f>Sheet1!$B$1</c:f>
              <c:strCache>
                <c:ptCount val="1"/>
                <c:pt idx="0">
                  <c:v>Storage Cost</c:v>
                </c:pt>
              </c:strCache>
            </c:strRef>
          </c:tx>
          <c:spPr>
            <a:solidFill>
              <a:schemeClr val="bg1"/>
            </a:solidFill>
            <a:ln>
              <a:noFill/>
            </a:ln>
            <a:effectLst/>
          </c:spPr>
          <c:invertIfNegative val="0"/>
          <c:cat>
            <c:strRef>
              <c:f>Sheet1!$A$2:$A$7</c:f>
              <c:strCache>
                <c:ptCount val="6"/>
                <c:pt idx="0">
                  <c:v>Year 1</c:v>
                </c:pt>
                <c:pt idx="1">
                  <c:v>Year 2</c:v>
                </c:pt>
                <c:pt idx="2">
                  <c:v>Year 3</c:v>
                </c:pt>
                <c:pt idx="3">
                  <c:v>Year 4</c:v>
                </c:pt>
                <c:pt idx="4">
                  <c:v>Year 5</c:v>
                </c:pt>
                <c:pt idx="5">
                  <c:v>Year 6</c:v>
                </c:pt>
              </c:strCache>
            </c:strRef>
          </c:cat>
          <c:val>
            <c:numRef>
              <c:f>Sheet1!$B$2:$B$7</c:f>
              <c:numCache>
                <c:formatCode>#,##0</c:formatCode>
                <c:ptCount val="6"/>
                <c:pt idx="0">
                  <c:v>100</c:v>
                </c:pt>
                <c:pt idx="1">
                  <c:v>50</c:v>
                </c:pt>
                <c:pt idx="2">
                  <c:v>25</c:v>
                </c:pt>
                <c:pt idx="3">
                  <c:v>12.5</c:v>
                </c:pt>
                <c:pt idx="4">
                  <c:v>6.25</c:v>
                </c:pt>
                <c:pt idx="5">
                  <c:v>3.125</c:v>
                </c:pt>
              </c:numCache>
            </c:numRef>
          </c:val>
          <c:extLst>
            <c:ext xmlns:c16="http://schemas.microsoft.com/office/drawing/2014/chart" uri="{C3380CC4-5D6E-409C-BE32-E72D297353CC}">
              <c16:uniqueId val="{00000000-9145-4330-BEAA-354E2329FAF2}"/>
            </c:ext>
          </c:extLst>
        </c:ser>
        <c:ser>
          <c:idx val="1"/>
          <c:order val="1"/>
          <c:tx>
            <c:strRef>
              <c:f>Sheet1!$C$1</c:f>
              <c:strCache>
                <c:ptCount val="1"/>
                <c:pt idx="0">
                  <c:v>Tx Cost</c:v>
                </c:pt>
              </c:strCache>
            </c:strRef>
          </c:tx>
          <c:spPr>
            <a:solidFill>
              <a:schemeClr val="tx1">
                <a:lumMod val="65000"/>
              </a:schemeClr>
            </a:solidFill>
            <a:ln>
              <a:noFill/>
            </a:ln>
            <a:effectLst/>
          </c:spPr>
          <c:invertIfNegative val="0"/>
          <c:cat>
            <c:strRef>
              <c:f>Sheet1!$A$2:$A$7</c:f>
              <c:strCache>
                <c:ptCount val="6"/>
                <c:pt idx="0">
                  <c:v>Year 1</c:v>
                </c:pt>
                <c:pt idx="1">
                  <c:v>Year 2</c:v>
                </c:pt>
                <c:pt idx="2">
                  <c:v>Year 3</c:v>
                </c:pt>
                <c:pt idx="3">
                  <c:v>Year 4</c:v>
                </c:pt>
                <c:pt idx="4">
                  <c:v>Year 5</c:v>
                </c:pt>
                <c:pt idx="5">
                  <c:v>Year 6</c:v>
                </c:pt>
              </c:strCache>
            </c:strRef>
          </c:cat>
          <c:val>
            <c:numRef>
              <c:f>Sheet1!$C$2:$C$7</c:f>
              <c:numCache>
                <c:formatCode>#,##0</c:formatCode>
                <c:ptCount val="6"/>
                <c:pt idx="0">
                  <c:v>90</c:v>
                </c:pt>
                <c:pt idx="1">
                  <c:v>45</c:v>
                </c:pt>
                <c:pt idx="2">
                  <c:v>22.5</c:v>
                </c:pt>
                <c:pt idx="3">
                  <c:v>11.25</c:v>
                </c:pt>
                <c:pt idx="4">
                  <c:v>5.625</c:v>
                </c:pt>
                <c:pt idx="5">
                  <c:v>2.8125</c:v>
                </c:pt>
              </c:numCache>
            </c:numRef>
          </c:val>
          <c:extLst>
            <c:ext xmlns:c16="http://schemas.microsoft.com/office/drawing/2014/chart" uri="{C3380CC4-5D6E-409C-BE32-E72D297353CC}">
              <c16:uniqueId val="{00000001-9145-4330-BEAA-354E2329FAF2}"/>
            </c:ext>
          </c:extLst>
        </c:ser>
        <c:dLbls>
          <c:showLegendKey val="0"/>
          <c:showVal val="0"/>
          <c:showCatName val="0"/>
          <c:showSerName val="0"/>
          <c:showPercent val="0"/>
          <c:showBubbleSize val="0"/>
        </c:dLbls>
        <c:gapWidth val="219"/>
        <c:overlap val="-27"/>
        <c:axId val="1003236000"/>
        <c:axId val="1003236328"/>
      </c:barChart>
      <c:lineChart>
        <c:grouping val="standard"/>
        <c:varyColors val="0"/>
        <c:ser>
          <c:idx val="2"/>
          <c:order val="2"/>
          <c:tx>
            <c:strRef>
              <c:f>Sheet1!$D$1</c:f>
              <c:strCache>
                <c:ptCount val="1"/>
                <c:pt idx="0">
                  <c:v>Indexed Tx Volume</c:v>
                </c:pt>
              </c:strCache>
            </c:strRef>
          </c:tx>
          <c:spPr>
            <a:ln w="53975" cap="rnd">
              <a:solidFill>
                <a:schemeClr val="accent6">
                  <a:lumMod val="75000"/>
                </a:schemeClr>
              </a:solidFill>
              <a:round/>
            </a:ln>
            <a:effectLst/>
          </c:spPr>
          <c:marker>
            <c:symbol val="none"/>
          </c:marker>
          <c:cat>
            <c:strRef>
              <c:f>Sheet1!$A$2:$A$7</c:f>
              <c:strCache>
                <c:ptCount val="6"/>
                <c:pt idx="0">
                  <c:v>Year 1</c:v>
                </c:pt>
                <c:pt idx="1">
                  <c:v>Year 2</c:v>
                </c:pt>
                <c:pt idx="2">
                  <c:v>Year 3</c:v>
                </c:pt>
                <c:pt idx="3">
                  <c:v>Year 4</c:v>
                </c:pt>
                <c:pt idx="4">
                  <c:v>Year 5</c:v>
                </c:pt>
                <c:pt idx="5">
                  <c:v>Year 6</c:v>
                </c:pt>
              </c:strCache>
            </c:strRef>
          </c:cat>
          <c:val>
            <c:numRef>
              <c:f>Sheet1!$D$2:$D$7</c:f>
              <c:numCache>
                <c:formatCode>#,##0</c:formatCode>
                <c:ptCount val="6"/>
                <c:pt idx="0">
                  <c:v>100</c:v>
                </c:pt>
                <c:pt idx="1">
                  <c:v>300</c:v>
                </c:pt>
                <c:pt idx="2">
                  <c:v>900</c:v>
                </c:pt>
                <c:pt idx="3">
                  <c:v>2700</c:v>
                </c:pt>
                <c:pt idx="4">
                  <c:v>5400</c:v>
                </c:pt>
                <c:pt idx="5">
                  <c:v>10800</c:v>
                </c:pt>
              </c:numCache>
            </c:numRef>
          </c:val>
          <c:smooth val="0"/>
          <c:extLst>
            <c:ext xmlns:c16="http://schemas.microsoft.com/office/drawing/2014/chart" uri="{C3380CC4-5D6E-409C-BE32-E72D297353CC}">
              <c16:uniqueId val="{00000002-9145-4330-BEAA-354E2329FAF2}"/>
            </c:ext>
          </c:extLst>
        </c:ser>
        <c:dLbls>
          <c:showLegendKey val="0"/>
          <c:showVal val="0"/>
          <c:showCatName val="0"/>
          <c:showSerName val="0"/>
          <c:showPercent val="0"/>
          <c:showBubbleSize val="0"/>
        </c:dLbls>
        <c:marker val="1"/>
        <c:smooth val="0"/>
        <c:axId val="720475512"/>
        <c:axId val="1170232784"/>
      </c:lineChart>
      <c:catAx>
        <c:axId val="10032360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Dosis light" panose="02010803020202060003" pitchFamily="2" charset="0"/>
                <a:ea typeface="+mn-ea"/>
                <a:cs typeface="+mn-cs"/>
              </a:defRPr>
            </a:pPr>
            <a:endParaRPr lang="en-US"/>
          </a:p>
        </c:txPr>
        <c:crossAx val="1003236328"/>
        <c:crosses val="autoZero"/>
        <c:auto val="1"/>
        <c:lblAlgn val="ctr"/>
        <c:lblOffset val="100"/>
        <c:noMultiLvlLbl val="0"/>
      </c:catAx>
      <c:valAx>
        <c:axId val="100323632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Dosis light" panose="02010803020202060003" pitchFamily="2" charset="0"/>
                <a:ea typeface="+mn-ea"/>
                <a:cs typeface="+mn-cs"/>
              </a:defRPr>
            </a:pPr>
            <a:endParaRPr lang="en-US"/>
          </a:p>
        </c:txPr>
        <c:crossAx val="1003236000"/>
        <c:crosses val="autoZero"/>
        <c:crossBetween val="between"/>
      </c:valAx>
      <c:valAx>
        <c:axId val="1170232784"/>
        <c:scaling>
          <c:orientation val="minMax"/>
        </c:scaling>
        <c:delete val="0"/>
        <c:axPos val="r"/>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Dosis light" panose="02010803020202060003" pitchFamily="2" charset="0"/>
                <a:ea typeface="+mn-ea"/>
                <a:cs typeface="+mn-cs"/>
              </a:defRPr>
            </a:pPr>
            <a:endParaRPr lang="en-US"/>
          </a:p>
        </c:txPr>
        <c:crossAx val="720475512"/>
        <c:crosses val="max"/>
        <c:crossBetween val="between"/>
      </c:valAx>
      <c:catAx>
        <c:axId val="720475512"/>
        <c:scaling>
          <c:orientation val="minMax"/>
        </c:scaling>
        <c:delete val="1"/>
        <c:axPos val="b"/>
        <c:numFmt formatCode="General" sourceLinked="1"/>
        <c:majorTickMark val="out"/>
        <c:minorTickMark val="none"/>
        <c:tickLblPos val="nextTo"/>
        <c:crossAx val="1170232784"/>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Dosis light" panose="02010803020202060003" pitchFamily="2"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Dosis light" panose="02010803020202060003" pitchFamily="2" charset="0"/>
                <a:ea typeface="+mn-ea"/>
                <a:cs typeface="+mn-cs"/>
              </a:defRPr>
            </a:pPr>
            <a:r>
              <a:rPr lang="en-US" dirty="0">
                <a:latin typeface="Dosis light" panose="02010803020202060003" pitchFamily="2" charset="0"/>
              </a:rPr>
              <a:t>Illustrative</a:t>
            </a:r>
            <a:r>
              <a:rPr lang="en-US" baseline="0" dirty="0">
                <a:latin typeface="Dosis light" panose="02010803020202060003" pitchFamily="2" charset="0"/>
              </a:rPr>
              <a:t> Economics Evolution</a:t>
            </a:r>
            <a:endParaRPr lang="en-US" dirty="0">
              <a:latin typeface="Dosis light" panose="02010803020202060003" pitchFamily="2" charset="0"/>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Dosis light" panose="02010803020202060003" pitchFamily="2" charset="0"/>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Sheet1!$B$1</c:f>
              <c:strCache>
                <c:ptCount val="1"/>
                <c:pt idx="0">
                  <c:v>% Seigniorage</c:v>
                </c:pt>
              </c:strCache>
            </c:strRef>
          </c:tx>
          <c:spPr>
            <a:solidFill>
              <a:schemeClr val="bg1">
                <a:lumMod val="50000"/>
                <a:lumOff val="50000"/>
              </a:schemeClr>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Dosis light" panose="02010803020202060003" pitchFamily="2"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Year 0</c:v>
                </c:pt>
                <c:pt idx="1">
                  <c:v>Year 1</c:v>
                </c:pt>
                <c:pt idx="2">
                  <c:v>Year 2</c:v>
                </c:pt>
                <c:pt idx="3">
                  <c:v>Year 3</c:v>
                </c:pt>
                <c:pt idx="4">
                  <c:v>Year 4</c:v>
                </c:pt>
                <c:pt idx="5">
                  <c:v>Year 5</c:v>
                </c:pt>
                <c:pt idx="6">
                  <c:v>Year 6</c:v>
                </c:pt>
              </c:strCache>
            </c:strRef>
          </c:cat>
          <c:val>
            <c:numRef>
              <c:f>Sheet1!$B$2:$B$8</c:f>
              <c:numCache>
                <c:formatCode>0.0%</c:formatCode>
                <c:ptCount val="7"/>
                <c:pt idx="0">
                  <c:v>0.92</c:v>
                </c:pt>
                <c:pt idx="1">
                  <c:v>0.87</c:v>
                </c:pt>
                <c:pt idx="2">
                  <c:v>0.62</c:v>
                </c:pt>
                <c:pt idx="3">
                  <c:v>0.45</c:v>
                </c:pt>
                <c:pt idx="4">
                  <c:v>0.3</c:v>
                </c:pt>
                <c:pt idx="5">
                  <c:v>0.15</c:v>
                </c:pt>
                <c:pt idx="6">
                  <c:v>0.1</c:v>
                </c:pt>
              </c:numCache>
            </c:numRef>
          </c:val>
          <c:extLst>
            <c:ext xmlns:c16="http://schemas.microsoft.com/office/drawing/2014/chart" uri="{C3380CC4-5D6E-409C-BE32-E72D297353CC}">
              <c16:uniqueId val="{00000000-7DEF-45BF-AC88-51BE12EC38D9}"/>
            </c:ext>
          </c:extLst>
        </c:ser>
        <c:ser>
          <c:idx val="1"/>
          <c:order val="1"/>
          <c:tx>
            <c:strRef>
              <c:f>Sheet1!$C$1</c:f>
              <c:strCache>
                <c:ptCount val="1"/>
                <c:pt idx="0">
                  <c:v>% Tx/Storage Fees</c:v>
                </c:pt>
              </c:strCache>
            </c:strRef>
          </c:tx>
          <c:spPr>
            <a:solidFill>
              <a:schemeClr val="bg1">
                <a:lumMod val="85000"/>
                <a:lumOff val="15000"/>
              </a:schemeClr>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Dosis light" panose="02010803020202060003" pitchFamily="2"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Year 0</c:v>
                </c:pt>
                <c:pt idx="1">
                  <c:v>Year 1</c:v>
                </c:pt>
                <c:pt idx="2">
                  <c:v>Year 2</c:v>
                </c:pt>
                <c:pt idx="3">
                  <c:v>Year 3</c:v>
                </c:pt>
                <c:pt idx="4">
                  <c:v>Year 4</c:v>
                </c:pt>
                <c:pt idx="5">
                  <c:v>Year 5</c:v>
                </c:pt>
                <c:pt idx="6">
                  <c:v>Year 6</c:v>
                </c:pt>
              </c:strCache>
            </c:strRef>
          </c:cat>
          <c:val>
            <c:numRef>
              <c:f>Sheet1!$C$2:$C$8</c:f>
              <c:numCache>
                <c:formatCode>0.0%</c:formatCode>
                <c:ptCount val="7"/>
                <c:pt idx="0">
                  <c:v>7.999999999999996E-2</c:v>
                </c:pt>
                <c:pt idx="1">
                  <c:v>0.13</c:v>
                </c:pt>
                <c:pt idx="2">
                  <c:v>0.38</c:v>
                </c:pt>
                <c:pt idx="3">
                  <c:v>0.55000000000000004</c:v>
                </c:pt>
                <c:pt idx="4">
                  <c:v>0.7</c:v>
                </c:pt>
                <c:pt idx="5">
                  <c:v>0.85</c:v>
                </c:pt>
                <c:pt idx="6">
                  <c:v>0.9</c:v>
                </c:pt>
              </c:numCache>
            </c:numRef>
          </c:val>
          <c:extLst>
            <c:ext xmlns:c16="http://schemas.microsoft.com/office/drawing/2014/chart" uri="{C3380CC4-5D6E-409C-BE32-E72D297353CC}">
              <c16:uniqueId val="{00000001-7DEF-45BF-AC88-51BE12EC38D9}"/>
            </c:ext>
          </c:extLst>
        </c:ser>
        <c:dLbls>
          <c:showLegendKey val="0"/>
          <c:showVal val="0"/>
          <c:showCatName val="0"/>
          <c:showSerName val="0"/>
          <c:showPercent val="0"/>
          <c:showBubbleSize val="0"/>
        </c:dLbls>
        <c:gapWidth val="150"/>
        <c:shape val="box"/>
        <c:axId val="456644008"/>
        <c:axId val="721445968"/>
        <c:axId val="0"/>
      </c:bar3DChart>
      <c:catAx>
        <c:axId val="45664400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Dosis light" panose="02010803020202060003" pitchFamily="2" charset="0"/>
                <a:ea typeface="+mn-ea"/>
                <a:cs typeface="+mn-cs"/>
              </a:defRPr>
            </a:pPr>
            <a:endParaRPr lang="en-US"/>
          </a:p>
        </c:txPr>
        <c:crossAx val="721445968"/>
        <c:crosses val="autoZero"/>
        <c:auto val="1"/>
        <c:lblAlgn val="ctr"/>
        <c:lblOffset val="100"/>
        <c:noMultiLvlLbl val="0"/>
      </c:catAx>
      <c:valAx>
        <c:axId val="721445968"/>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Dosis light" panose="02010803020202060003" pitchFamily="2" charset="0"/>
                <a:ea typeface="+mn-ea"/>
                <a:cs typeface="+mn-cs"/>
              </a:defRPr>
            </a:pPr>
            <a:endParaRPr lang="en-US"/>
          </a:p>
        </c:txPr>
        <c:crossAx val="4566440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Dosis light" panose="02010803020202060003" pitchFamily="2"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FFD138-2C05-48E0-AB70-233966BA49EB}" type="datetimeFigureOut">
              <a:rPr lang="en-US" smtClean="0"/>
              <a:t>8/30/2018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A7D394-8E3F-4B5A-BDCE-F17BF47F4DDE}" type="slidenum">
              <a:rPr lang="en-US" smtClean="0"/>
              <a:t>‹#›</a:t>
            </a:fld>
            <a:endParaRPr lang="en-US" dirty="0"/>
          </a:p>
        </p:txBody>
      </p:sp>
    </p:spTree>
    <p:extLst>
      <p:ext uri="{BB962C8B-B14F-4D97-AF65-F5344CB8AC3E}">
        <p14:creationId xmlns:p14="http://schemas.microsoft.com/office/powerpoint/2010/main" val="1335768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4242851"/>
            <a:ext cx="8968084" cy="275942"/>
          </a:xfrm>
          <a:prstGeom prst="rect">
            <a:avLst/>
          </a:prstGeom>
        </p:spPr>
      </p:pic>
      <p:sp>
        <p:nvSpPr>
          <p:cNvPr id="9" name="Rectangle 8"/>
          <p:cNvSpPr/>
          <p:nvPr/>
        </p:nvSpPr>
        <p:spPr bwMode="ltGray">
          <a:xfrm>
            <a:off x="0" y="2590078"/>
            <a:ext cx="10092088"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427235" y="2590078"/>
            <a:ext cx="1761591" cy="16603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3" y="2733709"/>
            <a:ext cx="8144135"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3" y="4394043"/>
            <a:ext cx="8144135" cy="1117687"/>
          </a:xfrm>
        </p:spPr>
        <p:txBody>
          <a:bodyPr>
            <a:normAutofit/>
          </a:bodyPr>
          <a:lstStyle>
            <a:lvl1pPr marL="0" indent="0" algn="r">
              <a:buNone/>
              <a:defRPr sz="20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76BB599-A8A0-4719-8FD5-C64355CE9EBA}" type="datetime1">
              <a:rPr lang="en-US" smtClean="0"/>
              <a:t>8/30/2018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7" y="2750337"/>
            <a:ext cx="1171888" cy="1356442"/>
          </a:xfrm>
        </p:spPr>
        <p:txBody>
          <a:bodyPr/>
          <a:lstStyle/>
          <a:p>
            <a:fld id="{6D22F896-40B5-4ADD-8801-0D06FADFA095}" type="slidenum">
              <a:rPr lang="en-US" dirty="0"/>
              <a:t>‹#›</a:t>
            </a:fld>
            <a:endParaRPr lang="en-US" dirty="0"/>
          </a:p>
        </p:txBody>
      </p:sp>
      <p:pic>
        <p:nvPicPr>
          <p:cNvPr id="12" name="Picture 11">
            <a:extLst>
              <a:ext uri="{FF2B5EF4-FFF2-40B4-BE49-F238E27FC236}">
                <a16:creationId xmlns:a16="http://schemas.microsoft.com/office/drawing/2014/main" id="{CFA227C8-1BB9-46A2-A624-E093C90AEFC2}"/>
              </a:ext>
            </a:extLst>
          </p:cNvPr>
          <p:cNvPicPr>
            <a:picLocks noChangeAspect="1"/>
          </p:cNvPicPr>
          <p:nvPr userDrawn="1"/>
        </p:nvPicPr>
        <p:blipFill>
          <a:blip r:embed="rId3"/>
          <a:stretch>
            <a:fillRect/>
          </a:stretch>
        </p:blipFill>
        <p:spPr>
          <a:xfrm>
            <a:off x="10474849" y="2590081"/>
            <a:ext cx="1652773" cy="1652773"/>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8" y="5929622"/>
            <a:ext cx="1602997" cy="144270"/>
          </a:xfrm>
          <a:prstGeom prst="rect">
            <a:avLst/>
          </a:prstGeom>
        </p:spPr>
      </p:pic>
      <p:sp>
        <p:nvSpPr>
          <p:cNvPr id="10" name="Rectangle 9"/>
          <p:cNvSpPr/>
          <p:nvPr/>
        </p:nvSpPr>
        <p:spPr bwMode="ltGray">
          <a:xfrm>
            <a:off x="2"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8"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4" y="4711620"/>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4" y="609601"/>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dirty="0"/>
              <a:t>Click icon to add picture</a:t>
            </a:r>
          </a:p>
        </p:txBody>
      </p:sp>
      <p:sp>
        <p:nvSpPr>
          <p:cNvPr id="4" name="Text Placeholder 3"/>
          <p:cNvSpPr>
            <a:spLocks noGrp="1"/>
          </p:cNvSpPr>
          <p:nvPr>
            <p:ph type="body" sz="half" idx="2"/>
          </p:nvPr>
        </p:nvSpPr>
        <p:spPr>
          <a:xfrm>
            <a:off x="680321" y="5169587"/>
            <a:ext cx="9613863" cy="622971"/>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4CF114C-C56A-4087-BD5C-796A87AE6EE1}" type="datetime1">
              <a:rPr lang="en-US" smtClean="0"/>
              <a:t>8/30/2018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8" y="4711313"/>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8" y="5929622"/>
            <a:ext cx="1602997" cy="144270"/>
          </a:xfrm>
          <a:prstGeom prst="rect">
            <a:avLst/>
          </a:prstGeom>
        </p:spPr>
      </p:pic>
      <p:sp>
        <p:nvSpPr>
          <p:cNvPr id="10" name="Rectangle 9"/>
          <p:cNvSpPr/>
          <p:nvPr/>
        </p:nvSpPr>
        <p:spPr bwMode="ltGray">
          <a:xfrm>
            <a:off x="2"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8"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609597"/>
            <a:ext cx="9613859"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4" y="4711619"/>
            <a:ext cx="9613859" cy="1090789"/>
          </a:xfrm>
        </p:spPr>
        <p:txBody>
          <a:bodyPr anchor="ct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4042850-5CE9-4EF4-A15F-CAA2F56C621A}" type="datetime1">
              <a:rPr lang="en-US" smtClean="0"/>
              <a:t>8/30/2018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8" y="471161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8" y="5929622"/>
            <a:ext cx="1602997" cy="144270"/>
          </a:xfrm>
          <a:prstGeom prst="rect">
            <a:avLst/>
          </a:prstGeom>
        </p:spPr>
      </p:pic>
      <p:sp>
        <p:nvSpPr>
          <p:cNvPr id="14" name="Rectangle 13"/>
          <p:cNvSpPr/>
          <p:nvPr/>
        </p:nvSpPr>
        <p:spPr bwMode="ltGray">
          <a:xfrm>
            <a:off x="2"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8"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602"/>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9" y="3653379"/>
            <a:ext cx="8156579" cy="548968"/>
          </a:xfrm>
        </p:spPr>
        <p:txBody>
          <a:bodyPr anchor="t">
            <a:normAutofit/>
          </a:bodyPr>
          <a:lstStyle>
            <a:lvl1pPr marL="0" indent="0">
              <a:buNone/>
              <a:defRPr sz="14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4" name="Text Placeholder 3"/>
          <p:cNvSpPr>
            <a:spLocks noGrp="1"/>
          </p:cNvSpPr>
          <p:nvPr>
            <p:ph type="body" sz="half" idx="2"/>
          </p:nvPr>
        </p:nvSpPr>
        <p:spPr>
          <a:xfrm>
            <a:off x="680324" y="4711619"/>
            <a:ext cx="9613859" cy="1090789"/>
          </a:xfrm>
        </p:spPr>
        <p:txBody>
          <a:bodyPr anchor="ctr">
            <a:normAutofit/>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BC43D55-6276-4165-9E7A-658ED046AA8A}" type="datetime1">
              <a:rPr lang="en-US" smtClean="0"/>
              <a:t>8/30/2018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8" y="4709929"/>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8" y="5929622"/>
            <a:ext cx="1602997" cy="144270"/>
          </a:xfrm>
          <a:prstGeom prst="rect">
            <a:avLst/>
          </a:prstGeom>
        </p:spPr>
      </p:pic>
      <p:sp>
        <p:nvSpPr>
          <p:cNvPr id="11" name="Rectangle 10"/>
          <p:cNvSpPr/>
          <p:nvPr/>
        </p:nvSpPr>
        <p:spPr bwMode="ltGray">
          <a:xfrm>
            <a:off x="2"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8"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4711619"/>
            <a:ext cx="9613863"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5300153"/>
            <a:ext cx="9613863" cy="502255"/>
          </a:xfrm>
        </p:spPr>
        <p:txBody>
          <a:bodyPr anchor="t"/>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75E3E8F-DAB7-4C7C-AA54-33992DC9B67F}" type="datetime1">
              <a:rPr lang="en-US" smtClean="0"/>
              <a:t>8/30/2018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8" y="470992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8" y="1971234"/>
            <a:ext cx="1602997" cy="144270"/>
          </a:xfrm>
          <a:prstGeom prst="rect">
            <a:avLst/>
          </a:prstGeom>
        </p:spPr>
      </p:pic>
      <p:sp>
        <p:nvSpPr>
          <p:cNvPr id="16" name="Rectangle 15"/>
          <p:cNvSpPr/>
          <p:nvPr/>
        </p:nvSpPr>
        <p:spPr bwMode="ltGray">
          <a:xfrm>
            <a:off x="2"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3"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5" y="2336873"/>
            <a:ext cx="3070035" cy="576262"/>
          </a:xfrm>
        </p:spPr>
        <p:txBody>
          <a:bodyPr anchor="b">
            <a:noAutofit/>
          </a:bodyPr>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8" name="Text Placeholder 3"/>
          <p:cNvSpPr>
            <a:spLocks noGrp="1"/>
          </p:cNvSpPr>
          <p:nvPr>
            <p:ph type="body" sz="half" idx="15"/>
          </p:nvPr>
        </p:nvSpPr>
        <p:spPr>
          <a:xfrm>
            <a:off x="680323" y="3022677"/>
            <a:ext cx="3049703" cy="2913513"/>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1" y="3022677"/>
            <a:ext cx="3063240" cy="2913513"/>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8" y="2336873"/>
            <a:ext cx="3070025" cy="576262"/>
          </a:xfrm>
        </p:spPr>
        <p:txBody>
          <a:bodyPr anchor="b">
            <a:noAutofit/>
          </a:bodyPr>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8" y="3022677"/>
            <a:ext cx="3070025" cy="2913513"/>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A397210-D224-4844-8686-6B4482A2AD63}" type="datetime1">
              <a:rPr lang="en-US" smtClean="0"/>
              <a:t>8/30/2018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8" y="1971234"/>
            <a:ext cx="1602997" cy="144270"/>
          </a:xfrm>
          <a:prstGeom prst="rect">
            <a:avLst/>
          </a:prstGeom>
        </p:spPr>
      </p:pic>
      <p:sp>
        <p:nvSpPr>
          <p:cNvPr id="17" name="Rectangle 16"/>
          <p:cNvSpPr/>
          <p:nvPr/>
        </p:nvSpPr>
        <p:spPr bwMode="ltGray">
          <a:xfrm>
            <a:off x="2"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3"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21" y="4297503"/>
            <a:ext cx="3049705" cy="576262"/>
          </a:xfrm>
        </p:spPr>
        <p:txBody>
          <a:bodyPr anchor="b">
            <a:noAutofit/>
          </a:bodyPr>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21"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dirty="0"/>
              <a:t>Click icon to add picture</a:t>
            </a:r>
          </a:p>
        </p:txBody>
      </p:sp>
      <p:sp>
        <p:nvSpPr>
          <p:cNvPr id="21" name="Text Placeholder 3"/>
          <p:cNvSpPr>
            <a:spLocks noGrp="1"/>
          </p:cNvSpPr>
          <p:nvPr>
            <p:ph type="body" sz="half" idx="18"/>
          </p:nvPr>
        </p:nvSpPr>
        <p:spPr>
          <a:xfrm>
            <a:off x="680321" y="4873765"/>
            <a:ext cx="3049705" cy="1062422"/>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1"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dirty="0"/>
              <a:t>Click icon to add picture</a:t>
            </a:r>
          </a:p>
        </p:txBody>
      </p:sp>
      <p:sp>
        <p:nvSpPr>
          <p:cNvPr id="24" name="Text Placeholder 3"/>
          <p:cNvSpPr>
            <a:spLocks noGrp="1"/>
          </p:cNvSpPr>
          <p:nvPr>
            <p:ph type="body" sz="half" idx="19"/>
          </p:nvPr>
        </p:nvSpPr>
        <p:spPr>
          <a:xfrm>
            <a:off x="3944120" y="4873764"/>
            <a:ext cx="3067297" cy="1062422"/>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Edit Master text styles</a:t>
            </a:r>
          </a:p>
        </p:txBody>
      </p:sp>
      <p:sp>
        <p:nvSpPr>
          <p:cNvPr id="25" name="Text Placeholder 4"/>
          <p:cNvSpPr>
            <a:spLocks noGrp="1"/>
          </p:cNvSpPr>
          <p:nvPr>
            <p:ph type="body" sz="quarter" idx="13"/>
          </p:nvPr>
        </p:nvSpPr>
        <p:spPr>
          <a:xfrm>
            <a:off x="7230681" y="4297503"/>
            <a:ext cx="3063505" cy="576262"/>
          </a:xfrm>
        </p:spPr>
        <p:txBody>
          <a:bodyPr anchor="b">
            <a:noAutofit/>
          </a:bodyPr>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80"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dirty="0"/>
              <a:t>Click icon to add picture</a:t>
            </a:r>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438D09E-D7A2-47E6-B818-3569E7CA107A}" type="datetime1">
              <a:rPr lang="en-US" smtClean="0"/>
              <a:t>8/30/2018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8" y="1971234"/>
            <a:ext cx="1602997" cy="144270"/>
          </a:xfrm>
          <a:prstGeom prst="rect">
            <a:avLst/>
          </a:prstGeom>
        </p:spPr>
      </p:pic>
      <p:sp>
        <p:nvSpPr>
          <p:cNvPr id="9" name="Rectangle 8"/>
          <p:cNvSpPr/>
          <p:nvPr/>
        </p:nvSpPr>
        <p:spPr bwMode="ltGray">
          <a:xfrm>
            <a:off x="2"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AB649C-B9CD-44E6-82E4-73B0CC661D03}" type="datetime1">
              <a:rPr lang="en-US" smtClean="0"/>
              <a:t>8/30/2018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8"/>
            <a:ext cx="5106988" cy="136819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4" y="5372406"/>
            <a:ext cx="1602997" cy="1368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2" y="609597"/>
            <a:ext cx="1073803"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601"/>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5" y="5936191"/>
            <a:ext cx="2743200" cy="365125"/>
          </a:xfrm>
        </p:spPr>
        <p:txBody>
          <a:bodyPr/>
          <a:lstStyle/>
          <a:p>
            <a:fld id="{741D1A76-E493-4692-A912-5224A2408628}" type="datetime1">
              <a:rPr lang="en-US" smtClean="0"/>
              <a:t>8/30/2018</a:t>
            </a:fld>
            <a:endParaRPr lang="en-US" dirty="0"/>
          </a:p>
        </p:txBody>
      </p:sp>
      <p:sp>
        <p:nvSpPr>
          <p:cNvPr id="5" name="Footer Placeholder 4"/>
          <p:cNvSpPr>
            <a:spLocks noGrp="1"/>
          </p:cNvSpPr>
          <p:nvPr>
            <p:ph type="ftr" sz="quarter" idx="11"/>
          </p:nvPr>
        </p:nvSpPr>
        <p:spPr>
          <a:xfrm>
            <a:off x="680323" y="5936192"/>
            <a:ext cx="6126805" cy="365125"/>
          </a:xfrm>
        </p:spPr>
        <p:txBody>
          <a:bodyPr/>
          <a:lstStyle/>
          <a:p>
            <a:endParaRPr lang="en-US" dirty="0"/>
          </a:p>
        </p:txBody>
      </p:sp>
      <p:sp>
        <p:nvSpPr>
          <p:cNvPr id="6" name="Slide Number Placeholder 5"/>
          <p:cNvSpPr>
            <a:spLocks noGrp="1"/>
          </p:cNvSpPr>
          <p:nvPr>
            <p:ph type="sldNum" sz="quarter" idx="12"/>
          </p:nvPr>
        </p:nvSpPr>
        <p:spPr>
          <a:xfrm>
            <a:off x="10097553" y="5398637"/>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17" name="Rectangle 16"/>
          <p:cNvSpPr/>
          <p:nvPr/>
        </p:nvSpPr>
        <p:spPr bwMode="ltGray">
          <a:xfrm>
            <a:off x="2" y="-1606"/>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8" y="-1606"/>
            <a:ext cx="1602997" cy="13681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151642"/>
            <a:ext cx="9613861" cy="1080938"/>
          </a:xfrm>
        </p:spPr>
        <p:txBody>
          <a:bodyPr/>
          <a:lstStyle>
            <a:lvl1pPr>
              <a:defRPr>
                <a:latin typeface="Montserrat Bold" panose="00000800000000000000" pitchFamily="2" charset="0"/>
              </a:defRPr>
            </a:lvl1pPr>
          </a:lstStyle>
          <a:p>
            <a:r>
              <a:rPr lang="en-US" dirty="0"/>
              <a:t>Click to edit Master title style</a:t>
            </a:r>
          </a:p>
        </p:txBody>
      </p:sp>
      <p:sp>
        <p:nvSpPr>
          <p:cNvPr id="3" name="Content Placeholder 2"/>
          <p:cNvSpPr>
            <a:spLocks noGrp="1"/>
          </p:cNvSpPr>
          <p:nvPr>
            <p:ph idx="1"/>
          </p:nvPr>
        </p:nvSpPr>
        <p:spPr>
          <a:xfrm>
            <a:off x="434809" y="1500882"/>
            <a:ext cx="11413891" cy="5068361"/>
          </a:xfrm>
        </p:spPr>
        <p:txBody>
          <a:bodyPr/>
          <a:lstStyle>
            <a:lvl1pPr>
              <a:defRPr>
                <a:latin typeface="Dosis light" panose="02010803020202060003" pitchFamily="2" charset="0"/>
              </a:defRPr>
            </a:lvl1pPr>
            <a:lvl2pPr>
              <a:defRPr>
                <a:latin typeface="Dosis light" panose="02010803020202060003" pitchFamily="2" charset="0"/>
              </a:defRPr>
            </a:lvl2pPr>
            <a:lvl3pPr>
              <a:defRPr>
                <a:latin typeface="Dosis light" panose="02010803020202060003" pitchFamily="2" charset="0"/>
              </a:defRPr>
            </a:lvl3pPr>
            <a:lvl4pPr>
              <a:defRPr>
                <a:latin typeface="Dosis light" panose="02010803020202060003" pitchFamily="2" charset="0"/>
              </a:defRPr>
            </a:lvl4pPr>
            <a:lvl5pPr>
              <a:defRPr>
                <a:latin typeface="Dosis light" panose="02010803020202060003"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10">
            <a:extLst>
              <a:ext uri="{FF2B5EF4-FFF2-40B4-BE49-F238E27FC236}">
                <a16:creationId xmlns:a16="http://schemas.microsoft.com/office/drawing/2014/main" id="{0FDEDDFE-5E9F-4367-BD54-D35A8230B9A5}"/>
              </a:ext>
            </a:extLst>
          </p:cNvPr>
          <p:cNvPicPr>
            <a:picLocks noChangeAspect="1"/>
          </p:cNvPicPr>
          <p:nvPr userDrawn="1"/>
        </p:nvPicPr>
        <p:blipFill>
          <a:blip r:embed="rId2"/>
          <a:stretch>
            <a:fillRect/>
          </a:stretch>
        </p:blipFill>
        <p:spPr>
          <a:xfrm>
            <a:off x="10730472" y="3210"/>
            <a:ext cx="1344427" cy="1344427"/>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2869895"/>
            <a:ext cx="9613860" cy="1090788"/>
          </a:xfrm>
        </p:spPr>
        <p:txBody>
          <a:bodyPr anchor="ctr">
            <a:normAutofit/>
          </a:bodyPr>
          <a:lstStyle>
            <a:lvl1pPr algn="r">
              <a:defRPr sz="3600">
                <a:latin typeface="Montserrat Bold" panose="00000800000000000000" pitchFamily="2" charset="0"/>
              </a:defRPr>
            </a:lvl1pPr>
          </a:lstStyle>
          <a:p>
            <a:r>
              <a:rPr lang="en-US" dirty="0"/>
              <a:t>Click to edit Master title style</a:t>
            </a:r>
          </a:p>
        </p:txBody>
      </p:sp>
      <p:sp>
        <p:nvSpPr>
          <p:cNvPr id="3" name="Text Placeholder 2"/>
          <p:cNvSpPr>
            <a:spLocks noGrp="1"/>
          </p:cNvSpPr>
          <p:nvPr>
            <p:ph type="body" idx="1"/>
          </p:nvPr>
        </p:nvSpPr>
        <p:spPr>
          <a:xfrm>
            <a:off x="680323" y="4232175"/>
            <a:ext cx="9613860" cy="1704017"/>
          </a:xfrm>
        </p:spPr>
        <p:txBody>
          <a:bodyPr>
            <a:normAutofit/>
          </a:bodyPr>
          <a:lstStyle>
            <a:lvl1pPr marL="0" indent="0" algn="r">
              <a:buNone/>
              <a:defRPr sz="2000">
                <a:solidFill>
                  <a:schemeClr val="tx1">
                    <a:tint val="75000"/>
                  </a:schemeClr>
                </a:solidFill>
                <a:latin typeface="Dosis light" panose="02010803020202060003" pitchFamily="2"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81515E4A-14E8-4FAE-A7D7-6A41703F2EB3}" type="datetime1">
              <a:rPr lang="en-US" smtClean="0"/>
              <a:t>8/30/2018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8" y="286989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8" y="1971234"/>
            <a:ext cx="1602997" cy="144270"/>
          </a:xfrm>
          <a:prstGeom prst="rect">
            <a:avLst/>
          </a:prstGeom>
        </p:spPr>
      </p:pic>
      <p:sp>
        <p:nvSpPr>
          <p:cNvPr id="10" name="Rectangle 9"/>
          <p:cNvSpPr/>
          <p:nvPr/>
        </p:nvSpPr>
        <p:spPr bwMode="ltGray">
          <a:xfrm>
            <a:off x="2"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2" y="2336873"/>
            <a:ext cx="4698359"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4" y="2336873"/>
            <a:ext cx="4700059"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C04841-0EB9-40F3-9768-5D1AB9ABD4CB}" type="datetime1">
              <a:rPr lang="en-US" smtClean="0"/>
              <a:t>8/30/2018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8" y="1971234"/>
            <a:ext cx="1602997" cy="144270"/>
          </a:xfrm>
          <a:prstGeom prst="rect">
            <a:avLst/>
          </a:prstGeom>
        </p:spPr>
      </p:pic>
      <p:sp>
        <p:nvSpPr>
          <p:cNvPr id="12" name="Rectangle 11"/>
          <p:cNvSpPr/>
          <p:nvPr/>
        </p:nvSpPr>
        <p:spPr bwMode="ltGray">
          <a:xfrm>
            <a:off x="2"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753233"/>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3" y="2336877"/>
            <a:ext cx="4472327" cy="693135"/>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p:cNvSpPr>
            <a:spLocks noGrp="1"/>
          </p:cNvSpPr>
          <p:nvPr>
            <p:ph sz="half" idx="2"/>
          </p:nvPr>
        </p:nvSpPr>
        <p:spPr>
          <a:xfrm>
            <a:off x="680324" y="3030012"/>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5" y="2336873"/>
            <a:ext cx="4474028" cy="692076"/>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p:cNvSpPr>
            <a:spLocks noGrp="1"/>
          </p:cNvSpPr>
          <p:nvPr>
            <p:ph sz="quarter" idx="4"/>
          </p:nvPr>
        </p:nvSpPr>
        <p:spPr>
          <a:xfrm>
            <a:off x="5594125" y="3030012"/>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1D782C-3E66-487B-904C-B3A555EED7D8}" type="datetime1">
              <a:rPr lang="en-US" smtClean="0"/>
              <a:t>8/30/2018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8" y="1971234"/>
            <a:ext cx="1602997" cy="144270"/>
          </a:xfrm>
          <a:prstGeom prst="rect">
            <a:avLst/>
          </a:prstGeom>
        </p:spPr>
      </p:pic>
      <p:sp>
        <p:nvSpPr>
          <p:cNvPr id="8" name="Rectangle 7"/>
          <p:cNvSpPr/>
          <p:nvPr/>
        </p:nvSpPr>
        <p:spPr bwMode="ltGray">
          <a:xfrm>
            <a:off x="2"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E3C70B-5467-4DF3-83A8-D799376E1888}" type="datetime1">
              <a:rPr lang="en-US" smtClean="0"/>
              <a:t>8/30/2018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8" y="1971234"/>
            <a:ext cx="1602997" cy="144270"/>
          </a:xfrm>
          <a:prstGeom prst="rect">
            <a:avLst/>
          </a:prstGeom>
        </p:spPr>
      </p:pic>
      <p:sp>
        <p:nvSpPr>
          <p:cNvPr id="6" name="Rectangle 5"/>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90113CA-5B5F-4B0E-8D32-E1EC001D106C}" type="datetime1">
              <a:rPr lang="en-US" smtClean="0"/>
              <a:t>8/30/2018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8" y="1971234"/>
            <a:ext cx="1602997" cy="144270"/>
          </a:xfrm>
          <a:prstGeom prst="rect">
            <a:avLst/>
          </a:prstGeom>
        </p:spPr>
      </p:pic>
      <p:sp>
        <p:nvSpPr>
          <p:cNvPr id="10" name="Rectangle 9"/>
          <p:cNvSpPr/>
          <p:nvPr/>
        </p:nvSpPr>
        <p:spPr bwMode="ltGray">
          <a:xfrm>
            <a:off x="2"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7" y="2336877"/>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3" y="2336876"/>
            <a:ext cx="3790079" cy="3599317"/>
          </a:xfrm>
        </p:spPr>
        <p:txBody>
          <a:bodyPr anchor="ct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A6142E6-DD65-4168-9B16-A9213792B0C5}" type="datetime1">
              <a:rPr lang="en-US" smtClean="0"/>
              <a:t>8/30/2018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8" y="1971234"/>
            <a:ext cx="1602997" cy="144270"/>
          </a:xfrm>
          <a:prstGeom prst="rect">
            <a:avLst/>
          </a:prstGeom>
        </p:spPr>
      </p:pic>
      <p:sp>
        <p:nvSpPr>
          <p:cNvPr id="10" name="Rectangle 9"/>
          <p:cNvSpPr/>
          <p:nvPr/>
        </p:nvSpPr>
        <p:spPr bwMode="ltGray">
          <a:xfrm>
            <a:off x="2"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6"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6"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dirty="0"/>
              <a:t>Click icon to add picture</a:t>
            </a:r>
          </a:p>
        </p:txBody>
      </p:sp>
      <p:sp>
        <p:nvSpPr>
          <p:cNvPr id="4" name="Text Placeholder 3"/>
          <p:cNvSpPr>
            <a:spLocks noGrp="1"/>
          </p:cNvSpPr>
          <p:nvPr>
            <p:ph type="body" sz="half" idx="2"/>
          </p:nvPr>
        </p:nvSpPr>
        <p:spPr>
          <a:xfrm>
            <a:off x="680323" y="2336877"/>
            <a:ext cx="3876256" cy="3599315"/>
          </a:xfrm>
        </p:spPr>
        <p:txBody>
          <a:bodyPr anchor="ct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EC4CF65-D688-4FD6-8267-036692C36FD5}" type="datetime1">
              <a:rPr lang="en-US" smtClean="0"/>
              <a:t>8/30/2018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A50034"/>
            </a:gs>
            <a:gs pos="100000">
              <a:srgbClr val="B90034"/>
            </a:gs>
            <a:gs pos="100000">
              <a:schemeClr val="bg2">
                <a:shade val="78000"/>
                <a:hueMod val="44000"/>
                <a:satMod val="200000"/>
                <a:lumMod val="69000"/>
              </a:schemeClr>
            </a:gs>
          </a:gsLst>
          <a:lin ang="2520000" scaled="0"/>
          <a:tileRect/>
        </a:gradFill>
        <a:effectLst/>
      </p:bgPr>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3095075" y="-753228"/>
            <a:ext cx="12192000" cy="6858000"/>
          </a:xfrm>
          <a:prstGeom prst="rect">
            <a:avLst/>
          </a:prstGeom>
        </p:spPr>
      </p:pic>
      <p:sp>
        <p:nvSpPr>
          <p:cNvPr id="2" name="Title Placeholder 1"/>
          <p:cNvSpPr>
            <a:spLocks noGrp="1"/>
          </p:cNvSpPr>
          <p:nvPr>
            <p:ph type="title"/>
          </p:nvPr>
        </p:nvSpPr>
        <p:spPr>
          <a:xfrm>
            <a:off x="680323"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3"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91"/>
            <a:ext cx="2743200" cy="365125"/>
          </a:xfrm>
          <a:prstGeom prst="rect">
            <a:avLst/>
          </a:prstGeom>
        </p:spPr>
        <p:txBody>
          <a:bodyPr vert="horz" lIns="91440" tIns="45720" rIns="91440" bIns="45720" rtlCol="0" anchor="ctr"/>
          <a:lstStyle>
            <a:lvl1pPr algn="r">
              <a:defRPr sz="1051">
                <a:solidFill>
                  <a:schemeClr val="tx1">
                    <a:tint val="75000"/>
                  </a:schemeClr>
                </a:solidFill>
              </a:defRPr>
            </a:lvl1pPr>
          </a:lstStyle>
          <a:p>
            <a:fld id="{40E4740A-ACDA-43AE-A0D6-96771387DBD2}" type="datetime1">
              <a:rPr lang="en-US" smtClean="0"/>
              <a:t>8/30/2018</a:t>
            </a:fld>
            <a:endParaRPr lang="en-US" dirty="0"/>
          </a:p>
        </p:txBody>
      </p:sp>
      <p:sp>
        <p:nvSpPr>
          <p:cNvPr id="5" name="Footer Placeholder 4"/>
          <p:cNvSpPr>
            <a:spLocks noGrp="1"/>
          </p:cNvSpPr>
          <p:nvPr>
            <p:ph type="ftr" sz="quarter" idx="3"/>
          </p:nvPr>
        </p:nvSpPr>
        <p:spPr>
          <a:xfrm>
            <a:off x="680323" y="5936192"/>
            <a:ext cx="6870660" cy="365125"/>
          </a:xfrm>
          <a:prstGeom prst="rect">
            <a:avLst/>
          </a:prstGeom>
        </p:spPr>
        <p:txBody>
          <a:bodyPr vert="horz" lIns="91440" tIns="45720" rIns="91440" bIns="45720" rtlCol="0" anchor="ctr"/>
          <a:lstStyle>
            <a:lvl1pPr algn="l">
              <a:defRPr sz="1051">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8" y="753231"/>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ftr="0" dt="0"/>
  <p:txStyles>
    <p:titleStyle>
      <a:lvl1pPr algn="l" defTabSz="91437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rchain/legaldocs/tree/master/validator-sal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rchain/legaldocs/tree/master/validator-sale" TargetMode="External"/><Relationship Id="rId2" Type="http://schemas.openxmlformats.org/officeDocument/2006/relationships/hyperlink" Target="https://blog.rchain.coop/become-a-validator-and-acquire-rhoc-for-staking/" TargetMode="External"/><Relationship Id="rId1" Type="http://schemas.openxmlformats.org/officeDocument/2006/relationships/slideLayout" Target="../slideLayouts/slideLayout2.xml"/><Relationship Id="rId4" Type="http://schemas.openxmlformats.org/officeDocument/2006/relationships/hyperlink" Target="https://developer.rchain.coop/"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2F01374-9286-4946-996D-645D19308720}"/>
              </a:ext>
            </a:extLst>
          </p:cNvPr>
          <p:cNvSpPr>
            <a:spLocks noGrp="1"/>
          </p:cNvSpPr>
          <p:nvPr>
            <p:ph type="ctrTitle"/>
          </p:nvPr>
        </p:nvSpPr>
        <p:spPr>
          <a:xfrm>
            <a:off x="218276" y="2773966"/>
            <a:ext cx="9657243" cy="1373070"/>
          </a:xfrm>
        </p:spPr>
        <p:txBody>
          <a:bodyPr/>
          <a:lstStyle/>
          <a:p>
            <a:r>
              <a:rPr lang="en-US" dirty="0">
                <a:latin typeface="Montserrat Bold" panose="00000800000000000000" pitchFamily="2" charset="0"/>
              </a:rPr>
              <a:t>RChain Validator Sale and Staking Economic Detail </a:t>
            </a:r>
          </a:p>
        </p:txBody>
      </p:sp>
      <p:sp>
        <p:nvSpPr>
          <p:cNvPr id="8" name="Subtitle 2">
            <a:extLst>
              <a:ext uri="{FF2B5EF4-FFF2-40B4-BE49-F238E27FC236}">
                <a16:creationId xmlns:a16="http://schemas.microsoft.com/office/drawing/2014/main" id="{BCA57599-6EAE-40BC-9ED5-675D82267779}"/>
              </a:ext>
            </a:extLst>
          </p:cNvPr>
          <p:cNvSpPr>
            <a:spLocks noGrp="1"/>
          </p:cNvSpPr>
          <p:nvPr>
            <p:ph type="subTitle" idx="1"/>
          </p:nvPr>
        </p:nvSpPr>
        <p:spPr>
          <a:xfrm>
            <a:off x="621329" y="4428401"/>
            <a:ext cx="8144135" cy="1117687"/>
          </a:xfrm>
        </p:spPr>
        <p:txBody>
          <a:bodyPr/>
          <a:lstStyle/>
          <a:p>
            <a:r>
              <a:rPr lang="en-US" dirty="0">
                <a:latin typeface="Dosis light" panose="02010803020202060003" pitchFamily="2" charset="0"/>
              </a:rPr>
              <a:t>Sale commencing September 2018 through Main-net launch</a:t>
            </a:r>
          </a:p>
        </p:txBody>
      </p:sp>
      <p:sp>
        <p:nvSpPr>
          <p:cNvPr id="2" name="TextBox 1">
            <a:extLst>
              <a:ext uri="{FF2B5EF4-FFF2-40B4-BE49-F238E27FC236}">
                <a16:creationId xmlns:a16="http://schemas.microsoft.com/office/drawing/2014/main" id="{CDB8DA52-2AD1-42E0-838E-09A1F5EC0BF1}"/>
              </a:ext>
            </a:extLst>
          </p:cNvPr>
          <p:cNvSpPr txBox="1"/>
          <p:nvPr/>
        </p:nvSpPr>
        <p:spPr>
          <a:xfrm>
            <a:off x="37211" y="5993403"/>
            <a:ext cx="6058789" cy="900246"/>
          </a:xfrm>
          <a:prstGeom prst="rect">
            <a:avLst/>
          </a:prstGeom>
          <a:noFill/>
        </p:spPr>
        <p:txBody>
          <a:bodyPr wrap="square" rtlCol="0">
            <a:spAutoFit/>
          </a:bodyPr>
          <a:lstStyle/>
          <a:p>
            <a:r>
              <a:rPr lang="en-US" sz="1050" u="sng" dirty="0">
                <a:latin typeface="Dosis light" panose="02010803020202060003" pitchFamily="2" charset="0"/>
              </a:rPr>
              <a:t>Last version :: </a:t>
            </a:r>
            <a:r>
              <a:rPr lang="en-US" sz="1050" dirty="0">
                <a:latin typeface="Dosis light" panose="02010803020202060003" pitchFamily="2" charset="0"/>
              </a:rPr>
              <a:t>v1.5 August 30</a:t>
            </a:r>
            <a:r>
              <a:rPr lang="en-US" sz="1050" baseline="30000" dirty="0">
                <a:latin typeface="Dosis light" panose="02010803020202060003" pitchFamily="2" charset="0"/>
              </a:rPr>
              <a:t>th</a:t>
            </a:r>
            <a:r>
              <a:rPr lang="en-US" sz="1050" dirty="0">
                <a:latin typeface="Dosis light" panose="02010803020202060003" pitchFamily="2" charset="0"/>
              </a:rPr>
              <a:t> 2018 </a:t>
            </a:r>
            <a:r>
              <a:rPr lang="en-US" sz="1050" u="sng" dirty="0">
                <a:latin typeface="Dosis light" panose="02010803020202060003" pitchFamily="2" charset="0"/>
              </a:rPr>
              <a:t>Last Author : </a:t>
            </a:r>
            <a:r>
              <a:rPr lang="en-US" sz="1050" dirty="0">
                <a:latin typeface="Dosis light" panose="02010803020202060003" pitchFamily="2" charset="0"/>
              </a:rPr>
              <a:t>M Manohar</a:t>
            </a:r>
          </a:p>
          <a:p>
            <a:r>
              <a:rPr lang="en-US" sz="1050" u="sng" dirty="0">
                <a:latin typeface="Dosis light" panose="02010803020202060003" pitchFamily="2" charset="0"/>
              </a:rPr>
              <a:t>Disclaimer:: </a:t>
            </a:r>
            <a:r>
              <a:rPr lang="en-US" sz="1050" dirty="0">
                <a:latin typeface="Dosis light" panose="02010803020202060003" pitchFamily="2" charset="0"/>
              </a:rPr>
              <a:t>This document is a living document and may be subject to revisions and updates. In particular, we will continually update the FAQ section as we receive more questions. The most current version of this document will be posted at </a:t>
            </a:r>
            <a:r>
              <a:rPr lang="en-US" sz="1050" dirty="0">
                <a:latin typeface="Dosis light" panose="02010803020202060003" pitchFamily="2" charset="0"/>
                <a:hlinkClick r:id="rId2"/>
              </a:rPr>
              <a:t>https://github.com/rchain/legaldocs/tree/master/validator-sale</a:t>
            </a:r>
            <a:r>
              <a:rPr lang="en-US" sz="1050" dirty="0">
                <a:latin typeface="Dosis light" panose="02010803020202060003" pitchFamily="2" charset="0"/>
              </a:rPr>
              <a:t> . RChain will also notify potential and current node validators of any revisions</a:t>
            </a:r>
          </a:p>
        </p:txBody>
      </p:sp>
    </p:spTree>
    <p:extLst>
      <p:ext uri="{BB962C8B-B14F-4D97-AF65-F5344CB8AC3E}">
        <p14:creationId xmlns:p14="http://schemas.microsoft.com/office/powerpoint/2010/main" val="3374461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DE385-8D04-4464-A29D-CF82AD6356F2}"/>
              </a:ext>
            </a:extLst>
          </p:cNvPr>
          <p:cNvSpPr>
            <a:spLocks noGrp="1"/>
          </p:cNvSpPr>
          <p:nvPr>
            <p:ph type="title"/>
          </p:nvPr>
        </p:nvSpPr>
        <p:spPr>
          <a:xfrm>
            <a:off x="680324" y="151642"/>
            <a:ext cx="6360556" cy="1080938"/>
          </a:xfrm>
        </p:spPr>
        <p:txBody>
          <a:bodyPr/>
          <a:lstStyle/>
          <a:p>
            <a:r>
              <a:rPr lang="en-US" dirty="0"/>
              <a:t>Resources</a:t>
            </a:r>
          </a:p>
        </p:txBody>
      </p:sp>
      <p:sp>
        <p:nvSpPr>
          <p:cNvPr id="22" name="Content Placeholder 2">
            <a:extLst>
              <a:ext uri="{FF2B5EF4-FFF2-40B4-BE49-F238E27FC236}">
                <a16:creationId xmlns:a16="http://schemas.microsoft.com/office/drawing/2014/main" id="{BAEF6538-965B-4A77-9886-D4E751D9287E}"/>
              </a:ext>
            </a:extLst>
          </p:cNvPr>
          <p:cNvSpPr>
            <a:spLocks noGrp="1"/>
          </p:cNvSpPr>
          <p:nvPr>
            <p:ph idx="1"/>
          </p:nvPr>
        </p:nvSpPr>
        <p:spPr>
          <a:xfrm>
            <a:off x="235975" y="1583473"/>
            <a:ext cx="11553732" cy="4404372"/>
          </a:xfrm>
        </p:spPr>
        <p:txBody>
          <a:bodyPr>
            <a:normAutofit/>
          </a:bodyPr>
          <a:lstStyle/>
          <a:p>
            <a:r>
              <a:rPr lang="en-US" dirty="0"/>
              <a:t>Step by step guide to becoming a validator</a:t>
            </a:r>
          </a:p>
          <a:p>
            <a:pPr lvl="1"/>
            <a:r>
              <a:rPr lang="en-US" u="sng" dirty="0">
                <a:hlinkClick r:id="rId2"/>
              </a:rPr>
              <a:t>https://blog.rchain.coop/become-a-validator-and-acquire-rhoc-for-staking/</a:t>
            </a:r>
            <a:endParaRPr lang="en-US" u="sng" dirty="0"/>
          </a:p>
          <a:p>
            <a:r>
              <a:rPr lang="pt-BR" dirty="0"/>
              <a:t>Validator document and contract repo </a:t>
            </a:r>
          </a:p>
          <a:p>
            <a:pPr lvl="1"/>
            <a:r>
              <a:rPr lang="pt-BR" u="sng" dirty="0">
                <a:hlinkClick r:id="rId3"/>
              </a:rPr>
              <a:t>https://github.com/rchain/legaldocs/tree/master/validator-sale</a:t>
            </a:r>
            <a:endParaRPr lang="pt-BR" u="sng" dirty="0"/>
          </a:p>
          <a:p>
            <a:r>
              <a:rPr lang="pt-BR" dirty="0"/>
              <a:t>Technical Documentation</a:t>
            </a:r>
          </a:p>
          <a:p>
            <a:pPr lvl="1"/>
            <a:r>
              <a:rPr lang="pt-BR" dirty="0">
                <a:hlinkClick r:id="rId4"/>
              </a:rPr>
              <a:t>https://developer.rchain.coop</a:t>
            </a:r>
            <a:r>
              <a:rPr lang="pt-BR" dirty="0"/>
              <a:t> </a:t>
            </a:r>
          </a:p>
          <a:p>
            <a:endParaRPr lang="en-US" dirty="0"/>
          </a:p>
          <a:p>
            <a:pPr lvl="1"/>
            <a:endParaRPr lang="en-US" dirty="0"/>
          </a:p>
          <a:p>
            <a:pPr marL="457189" lvl="1" indent="0">
              <a:buNone/>
            </a:pPr>
            <a:endParaRPr lang="en-US" dirty="0"/>
          </a:p>
          <a:p>
            <a:pPr lvl="1"/>
            <a:endParaRPr lang="en-US" dirty="0"/>
          </a:p>
          <a:p>
            <a:pPr lvl="1"/>
            <a:endParaRPr lang="en-US" dirty="0"/>
          </a:p>
          <a:p>
            <a:pPr marL="457189" lvl="1" indent="0">
              <a:buNone/>
            </a:pPr>
            <a:endParaRPr lang="en-US" dirty="0"/>
          </a:p>
          <a:p>
            <a:endParaRPr lang="en-US" dirty="0"/>
          </a:p>
        </p:txBody>
      </p:sp>
    </p:spTree>
    <p:extLst>
      <p:ext uri="{BB962C8B-B14F-4D97-AF65-F5344CB8AC3E}">
        <p14:creationId xmlns:p14="http://schemas.microsoft.com/office/powerpoint/2010/main" val="1406994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DE385-8D04-4464-A29D-CF82AD6356F2}"/>
              </a:ext>
            </a:extLst>
          </p:cNvPr>
          <p:cNvSpPr>
            <a:spLocks noGrp="1"/>
          </p:cNvSpPr>
          <p:nvPr>
            <p:ph type="title"/>
          </p:nvPr>
        </p:nvSpPr>
        <p:spPr>
          <a:xfrm>
            <a:off x="680324" y="151642"/>
            <a:ext cx="6360556" cy="1080938"/>
          </a:xfrm>
        </p:spPr>
        <p:txBody>
          <a:bodyPr/>
          <a:lstStyle/>
          <a:p>
            <a:r>
              <a:rPr lang="en-US" dirty="0"/>
              <a:t>General Questions  </a:t>
            </a:r>
          </a:p>
        </p:txBody>
      </p:sp>
      <p:sp>
        <p:nvSpPr>
          <p:cNvPr id="22" name="Content Placeholder 2">
            <a:extLst>
              <a:ext uri="{FF2B5EF4-FFF2-40B4-BE49-F238E27FC236}">
                <a16:creationId xmlns:a16="http://schemas.microsoft.com/office/drawing/2014/main" id="{BAEF6538-965B-4A77-9886-D4E751D9287E}"/>
              </a:ext>
            </a:extLst>
          </p:cNvPr>
          <p:cNvSpPr>
            <a:spLocks noGrp="1"/>
          </p:cNvSpPr>
          <p:nvPr>
            <p:ph idx="1"/>
          </p:nvPr>
        </p:nvSpPr>
        <p:spPr>
          <a:xfrm>
            <a:off x="235975" y="1846324"/>
            <a:ext cx="11553732" cy="4404372"/>
          </a:xfrm>
        </p:spPr>
        <p:txBody>
          <a:bodyPr>
            <a:normAutofit fontScale="92500"/>
          </a:bodyPr>
          <a:lstStyle/>
          <a:p>
            <a:r>
              <a:rPr lang="en-US" dirty="0"/>
              <a:t>Is Bonding an open process? Can it happen at any time? What does it look like?</a:t>
            </a:r>
          </a:p>
          <a:p>
            <a:pPr lvl="1"/>
            <a:r>
              <a:rPr lang="en-US" dirty="0"/>
              <a:t>Yes, it’s a submitted transaction, as long as the existing validators approve the transaction bonding will occur</a:t>
            </a:r>
          </a:p>
          <a:p>
            <a:r>
              <a:rPr lang="en-US" dirty="0"/>
              <a:t>Is there a set commitment period before which stake can be unbonded</a:t>
            </a:r>
          </a:p>
          <a:p>
            <a:pPr lvl="1"/>
            <a:r>
              <a:rPr lang="en-US" dirty="0"/>
              <a:t>Yes 6 months</a:t>
            </a:r>
          </a:p>
          <a:p>
            <a:r>
              <a:rPr lang="en-US" dirty="0"/>
              <a:t>How long is the up front discount given to existing RHOC holders who commit for 6 months</a:t>
            </a:r>
          </a:p>
          <a:p>
            <a:pPr lvl="1"/>
            <a:r>
              <a:rPr lang="en-US" dirty="0"/>
              <a:t>This will extend as long as the validator sale lasts which is expected to occur through the launch of main-net</a:t>
            </a:r>
          </a:p>
          <a:p>
            <a:r>
              <a:rPr lang="en-US" dirty="0"/>
              <a:t>Will all shards receive the same level of economic incentive (outside of Tx /Storage fees of course which are shard dependent)?</a:t>
            </a:r>
          </a:p>
          <a:p>
            <a:pPr lvl="1"/>
            <a:r>
              <a:rPr lang="en-US" dirty="0"/>
              <a:t>Yes</a:t>
            </a:r>
          </a:p>
          <a:p>
            <a:r>
              <a:rPr lang="en-US" dirty="0"/>
              <a:t>Do we want “Backbone” validators to only be in the high stakes pool?</a:t>
            </a:r>
          </a:p>
          <a:p>
            <a:pPr lvl="1"/>
            <a:r>
              <a:rPr lang="en-US" dirty="0"/>
              <a:t>Most likely given the proportional cost of hardware to stake</a:t>
            </a:r>
          </a:p>
          <a:p>
            <a:pPr lvl="1"/>
            <a:endParaRPr lang="en-US" dirty="0"/>
          </a:p>
          <a:p>
            <a:pPr marL="457189" lvl="1" indent="0">
              <a:buNone/>
            </a:pPr>
            <a:endParaRPr lang="en-US" dirty="0"/>
          </a:p>
          <a:p>
            <a:pPr lvl="1"/>
            <a:endParaRPr lang="en-US" dirty="0"/>
          </a:p>
          <a:p>
            <a:pPr lvl="1"/>
            <a:endParaRPr lang="en-US" dirty="0"/>
          </a:p>
          <a:p>
            <a:pPr marL="457189" lvl="1" indent="0">
              <a:buNone/>
            </a:pPr>
            <a:endParaRPr lang="en-US" dirty="0"/>
          </a:p>
          <a:p>
            <a:endParaRPr lang="en-US" dirty="0"/>
          </a:p>
        </p:txBody>
      </p:sp>
      <p:sp>
        <p:nvSpPr>
          <p:cNvPr id="3" name="TextBox 2">
            <a:extLst>
              <a:ext uri="{FF2B5EF4-FFF2-40B4-BE49-F238E27FC236}">
                <a16:creationId xmlns:a16="http://schemas.microsoft.com/office/drawing/2014/main" id="{E6255C02-51E6-48FB-B9CF-A437D180D98A}"/>
              </a:ext>
            </a:extLst>
          </p:cNvPr>
          <p:cNvSpPr txBox="1"/>
          <p:nvPr/>
        </p:nvSpPr>
        <p:spPr>
          <a:xfrm>
            <a:off x="235975" y="1438275"/>
            <a:ext cx="7815262" cy="369332"/>
          </a:xfrm>
          <a:prstGeom prst="rect">
            <a:avLst/>
          </a:prstGeom>
          <a:noFill/>
        </p:spPr>
        <p:txBody>
          <a:bodyPr wrap="square" rtlCol="0">
            <a:spAutoFit/>
          </a:bodyPr>
          <a:lstStyle/>
          <a:p>
            <a:r>
              <a:rPr lang="en-US" i="1" dirty="0">
                <a:latin typeface="Dosis light" panose="02010803020202060003" pitchFamily="2" charset="0"/>
              </a:rPr>
              <a:t>This will be continually updated as we receive questions</a:t>
            </a:r>
          </a:p>
        </p:txBody>
      </p:sp>
    </p:spTree>
    <p:extLst>
      <p:ext uri="{BB962C8B-B14F-4D97-AF65-F5344CB8AC3E}">
        <p14:creationId xmlns:p14="http://schemas.microsoft.com/office/powerpoint/2010/main" val="1987327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DE385-8D04-4464-A29D-CF82AD6356F2}"/>
              </a:ext>
            </a:extLst>
          </p:cNvPr>
          <p:cNvSpPr>
            <a:spLocks noGrp="1"/>
          </p:cNvSpPr>
          <p:nvPr>
            <p:ph type="title"/>
          </p:nvPr>
        </p:nvSpPr>
        <p:spPr>
          <a:xfrm>
            <a:off x="680324" y="151642"/>
            <a:ext cx="6360556" cy="1080938"/>
          </a:xfrm>
        </p:spPr>
        <p:txBody>
          <a:bodyPr/>
          <a:lstStyle/>
          <a:p>
            <a:r>
              <a:rPr lang="en-US" dirty="0"/>
              <a:t>Outstanding Questions  - Hardware</a:t>
            </a:r>
          </a:p>
        </p:txBody>
      </p:sp>
      <p:sp>
        <p:nvSpPr>
          <p:cNvPr id="22" name="Content Placeholder 2">
            <a:extLst>
              <a:ext uri="{FF2B5EF4-FFF2-40B4-BE49-F238E27FC236}">
                <a16:creationId xmlns:a16="http://schemas.microsoft.com/office/drawing/2014/main" id="{BAEF6538-965B-4A77-9886-D4E751D9287E}"/>
              </a:ext>
            </a:extLst>
          </p:cNvPr>
          <p:cNvSpPr>
            <a:spLocks noGrp="1"/>
          </p:cNvSpPr>
          <p:nvPr>
            <p:ph idx="1"/>
          </p:nvPr>
        </p:nvSpPr>
        <p:spPr>
          <a:xfrm>
            <a:off x="235975" y="2002325"/>
            <a:ext cx="11553732" cy="4404372"/>
          </a:xfrm>
        </p:spPr>
        <p:txBody>
          <a:bodyPr>
            <a:normAutofit/>
          </a:bodyPr>
          <a:lstStyle/>
          <a:p>
            <a:r>
              <a:rPr lang="en-US" dirty="0"/>
              <a:t>When will be able to announce hardware requirements? </a:t>
            </a:r>
          </a:p>
          <a:p>
            <a:pPr lvl="1"/>
            <a:r>
              <a:rPr lang="en-US" dirty="0"/>
              <a:t>Specific details will be released during the test phase</a:t>
            </a:r>
          </a:p>
          <a:p>
            <a:pPr marL="457189" lvl="1" indent="0">
              <a:buNone/>
            </a:pPr>
            <a:endParaRPr lang="en-US" dirty="0"/>
          </a:p>
          <a:p>
            <a:pPr lvl="1"/>
            <a:endParaRPr lang="en-US" dirty="0"/>
          </a:p>
          <a:p>
            <a:pPr lvl="1"/>
            <a:endParaRPr lang="en-US" dirty="0"/>
          </a:p>
          <a:p>
            <a:pPr marL="457189" lvl="1" indent="0">
              <a:buNone/>
            </a:pPr>
            <a:endParaRPr lang="en-US" dirty="0"/>
          </a:p>
          <a:p>
            <a:endParaRPr lang="en-US" dirty="0"/>
          </a:p>
        </p:txBody>
      </p:sp>
      <p:sp>
        <p:nvSpPr>
          <p:cNvPr id="3" name="Rectangle 2">
            <a:extLst>
              <a:ext uri="{FF2B5EF4-FFF2-40B4-BE49-F238E27FC236}">
                <a16:creationId xmlns:a16="http://schemas.microsoft.com/office/drawing/2014/main" id="{61F6933F-540C-4C5D-BE6B-C3A1B7EE88FB}"/>
              </a:ext>
            </a:extLst>
          </p:cNvPr>
          <p:cNvSpPr/>
          <p:nvPr/>
        </p:nvSpPr>
        <p:spPr>
          <a:xfrm>
            <a:off x="235975" y="1533521"/>
            <a:ext cx="4929555" cy="369332"/>
          </a:xfrm>
          <a:prstGeom prst="rect">
            <a:avLst/>
          </a:prstGeom>
        </p:spPr>
        <p:txBody>
          <a:bodyPr wrap="none">
            <a:spAutoFit/>
          </a:bodyPr>
          <a:lstStyle/>
          <a:p>
            <a:r>
              <a:rPr lang="en-US" i="1" dirty="0">
                <a:latin typeface="Dosis light" panose="02010803020202060003" pitchFamily="2" charset="0"/>
              </a:rPr>
              <a:t>This will be continually updated as we receive questions</a:t>
            </a:r>
          </a:p>
        </p:txBody>
      </p:sp>
    </p:spTree>
    <p:extLst>
      <p:ext uri="{BB962C8B-B14F-4D97-AF65-F5344CB8AC3E}">
        <p14:creationId xmlns:p14="http://schemas.microsoft.com/office/powerpoint/2010/main" val="2146793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DE385-8D04-4464-A29D-CF82AD6356F2}"/>
              </a:ext>
            </a:extLst>
          </p:cNvPr>
          <p:cNvSpPr>
            <a:spLocks noGrp="1"/>
          </p:cNvSpPr>
          <p:nvPr>
            <p:ph type="title"/>
          </p:nvPr>
        </p:nvSpPr>
        <p:spPr>
          <a:xfrm>
            <a:off x="680324" y="151642"/>
            <a:ext cx="6360556" cy="1080938"/>
          </a:xfrm>
        </p:spPr>
        <p:txBody>
          <a:bodyPr/>
          <a:lstStyle/>
          <a:p>
            <a:r>
              <a:rPr lang="en-US" dirty="0"/>
              <a:t>Backup on other projects</a:t>
            </a:r>
          </a:p>
        </p:txBody>
      </p:sp>
      <p:pic>
        <p:nvPicPr>
          <p:cNvPr id="3" name="Picture 2">
            <a:extLst>
              <a:ext uri="{FF2B5EF4-FFF2-40B4-BE49-F238E27FC236}">
                <a16:creationId xmlns:a16="http://schemas.microsoft.com/office/drawing/2014/main" id="{71E276FA-461D-4540-B37A-7AB52D5BDFD0}"/>
              </a:ext>
            </a:extLst>
          </p:cNvPr>
          <p:cNvPicPr>
            <a:picLocks noChangeAspect="1"/>
          </p:cNvPicPr>
          <p:nvPr/>
        </p:nvPicPr>
        <p:blipFill>
          <a:blip r:embed="rId2"/>
          <a:stretch>
            <a:fillRect/>
          </a:stretch>
        </p:blipFill>
        <p:spPr>
          <a:xfrm>
            <a:off x="560837" y="2169444"/>
            <a:ext cx="9598628" cy="2773331"/>
          </a:xfrm>
          <a:prstGeom prst="rect">
            <a:avLst/>
          </a:prstGeom>
        </p:spPr>
      </p:pic>
    </p:spTree>
    <p:extLst>
      <p:ext uri="{BB962C8B-B14F-4D97-AF65-F5344CB8AC3E}">
        <p14:creationId xmlns:p14="http://schemas.microsoft.com/office/powerpoint/2010/main" val="3986626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DE385-8D04-4464-A29D-CF82AD6356F2}"/>
              </a:ext>
            </a:extLst>
          </p:cNvPr>
          <p:cNvSpPr>
            <a:spLocks noGrp="1"/>
          </p:cNvSpPr>
          <p:nvPr>
            <p:ph type="title"/>
          </p:nvPr>
        </p:nvSpPr>
        <p:spPr/>
        <p:txBody>
          <a:bodyPr/>
          <a:lstStyle/>
          <a:p>
            <a:r>
              <a:rPr lang="en-US" dirty="0"/>
              <a:t>Pricing and Reward Principles Summary</a:t>
            </a:r>
          </a:p>
        </p:txBody>
      </p:sp>
      <p:sp>
        <p:nvSpPr>
          <p:cNvPr id="3" name="Content Placeholder 2">
            <a:extLst>
              <a:ext uri="{FF2B5EF4-FFF2-40B4-BE49-F238E27FC236}">
                <a16:creationId xmlns:a16="http://schemas.microsoft.com/office/drawing/2014/main" id="{C6BD5AA1-F80E-4AB1-A4FC-10D1FAD7EA2E}"/>
              </a:ext>
            </a:extLst>
          </p:cNvPr>
          <p:cNvSpPr>
            <a:spLocks noGrp="1"/>
          </p:cNvSpPr>
          <p:nvPr>
            <p:ph idx="1"/>
          </p:nvPr>
        </p:nvSpPr>
        <p:spPr/>
        <p:txBody>
          <a:bodyPr>
            <a:normAutofit lnSpcReduction="10000"/>
          </a:bodyPr>
          <a:lstStyle/>
          <a:p>
            <a:r>
              <a:rPr lang="en-US" dirty="0"/>
              <a:t>Economics will flow to validators from 3 key sources</a:t>
            </a:r>
          </a:p>
          <a:p>
            <a:pPr lvl="1"/>
            <a:r>
              <a:rPr lang="en-US" dirty="0"/>
              <a:t>Discounts</a:t>
            </a:r>
          </a:p>
          <a:p>
            <a:pPr lvl="2"/>
            <a:r>
              <a:rPr lang="en-US" dirty="0"/>
              <a:t>This is offered to incentivize participation in securing the RChain network</a:t>
            </a:r>
          </a:p>
          <a:p>
            <a:pPr lvl="2"/>
            <a:r>
              <a:rPr lang="en-US" dirty="0"/>
              <a:t>A pricing discount scaling based on size will be offered to participants in the validator sale</a:t>
            </a:r>
          </a:p>
          <a:p>
            <a:pPr lvl="2"/>
            <a:r>
              <a:rPr lang="en-US" dirty="0"/>
              <a:t>Existing RHOC holders who sign the contract with a 6 month lockup will be made whole</a:t>
            </a:r>
          </a:p>
          <a:p>
            <a:pPr lvl="1"/>
            <a:r>
              <a:rPr lang="en-US" dirty="0"/>
              <a:t>Seigniorage / Interest	</a:t>
            </a:r>
          </a:p>
          <a:p>
            <a:pPr lvl="2"/>
            <a:r>
              <a:rPr lang="en-US" dirty="0"/>
              <a:t>This is offered to bootstrap the network during the early days as Tx volumes are expected to grow over time, but will be lower at launch given the network is incipient</a:t>
            </a:r>
          </a:p>
          <a:p>
            <a:pPr lvl="2"/>
            <a:r>
              <a:rPr lang="en-US" dirty="0"/>
              <a:t>This will be paid monthly at an annual 7% rate for the first 18 months from main-net launch</a:t>
            </a:r>
          </a:p>
          <a:p>
            <a:pPr lvl="2"/>
            <a:r>
              <a:rPr lang="en-US" dirty="0"/>
              <a:t>In addition the same rate will be offered through the test-net period incentivizing securing the network during the test phase</a:t>
            </a:r>
          </a:p>
          <a:p>
            <a:pPr lvl="2"/>
            <a:r>
              <a:rPr lang="en-US" dirty="0"/>
              <a:t>This will be sent to an unbonded wallet and will be collectible roughly every month</a:t>
            </a:r>
          </a:p>
          <a:p>
            <a:pPr lvl="1"/>
            <a:r>
              <a:rPr lang="en-US" dirty="0"/>
              <a:t>Tx Fees / Storage</a:t>
            </a:r>
          </a:p>
          <a:p>
            <a:pPr lvl="2"/>
            <a:r>
              <a:rPr lang="en-US" dirty="0"/>
              <a:t>Validators will also receive fees based on Tx Fees and Storage </a:t>
            </a:r>
          </a:p>
          <a:p>
            <a:pPr lvl="2"/>
            <a:r>
              <a:rPr lang="en-US" dirty="0"/>
              <a:t>Values are TBD, but the goal is to offer significantly reduced rates versus other protocols, ensured via RChain’s differentiated scalability and throughput</a:t>
            </a:r>
          </a:p>
          <a:p>
            <a:pPr lvl="2"/>
            <a:r>
              <a:rPr lang="en-US" dirty="0"/>
              <a:t>Over time we expect this to become a more significant part of economics versus Seigniorage / Interest	</a:t>
            </a:r>
          </a:p>
          <a:p>
            <a:pPr marL="914377" lvl="2" indent="0">
              <a:buNone/>
            </a:pPr>
            <a:endParaRPr lang="en-US" dirty="0"/>
          </a:p>
          <a:p>
            <a:pPr lvl="2"/>
            <a:endParaRPr lang="en-US" dirty="0"/>
          </a:p>
        </p:txBody>
      </p:sp>
    </p:spTree>
    <p:extLst>
      <p:ext uri="{BB962C8B-B14F-4D97-AF65-F5344CB8AC3E}">
        <p14:creationId xmlns:p14="http://schemas.microsoft.com/office/powerpoint/2010/main" val="2598597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DE385-8D04-4464-A29D-CF82AD6356F2}"/>
              </a:ext>
            </a:extLst>
          </p:cNvPr>
          <p:cNvSpPr>
            <a:spLocks noGrp="1"/>
          </p:cNvSpPr>
          <p:nvPr>
            <p:ph type="title"/>
          </p:nvPr>
        </p:nvSpPr>
        <p:spPr>
          <a:xfrm>
            <a:off x="680324" y="151642"/>
            <a:ext cx="3549514" cy="1080938"/>
          </a:xfrm>
        </p:spPr>
        <p:txBody>
          <a:bodyPr/>
          <a:lstStyle/>
          <a:p>
            <a:r>
              <a:rPr lang="en-US" dirty="0"/>
              <a:t>Discounts</a:t>
            </a:r>
          </a:p>
        </p:txBody>
      </p:sp>
      <p:graphicFrame>
        <p:nvGraphicFramePr>
          <p:cNvPr id="8" name="Chart 7">
            <a:extLst>
              <a:ext uri="{FF2B5EF4-FFF2-40B4-BE49-F238E27FC236}">
                <a16:creationId xmlns:a16="http://schemas.microsoft.com/office/drawing/2014/main" id="{2E3BA6CD-2FAF-49C4-9E2E-1FFFE408E019}"/>
              </a:ext>
            </a:extLst>
          </p:cNvPr>
          <p:cNvGraphicFramePr/>
          <p:nvPr>
            <p:extLst>
              <p:ext uri="{D42A27DB-BD31-4B8C-83A1-F6EECF244321}">
                <p14:modId xmlns:p14="http://schemas.microsoft.com/office/powerpoint/2010/main" val="1295630454"/>
              </p:ext>
            </p:extLst>
          </p:nvPr>
        </p:nvGraphicFramePr>
        <p:xfrm>
          <a:off x="496770" y="1477478"/>
          <a:ext cx="6038784" cy="5228880"/>
        </p:xfrm>
        <a:graphic>
          <a:graphicData uri="http://schemas.openxmlformats.org/drawingml/2006/chart">
            <c:chart xmlns:c="http://schemas.openxmlformats.org/drawingml/2006/chart" xmlns:r="http://schemas.openxmlformats.org/officeDocument/2006/relationships" r:id="rId2"/>
          </a:graphicData>
        </a:graphic>
      </p:graphicFrame>
      <p:sp>
        <p:nvSpPr>
          <p:cNvPr id="9" name="Content Placeholder 2">
            <a:extLst>
              <a:ext uri="{FF2B5EF4-FFF2-40B4-BE49-F238E27FC236}">
                <a16:creationId xmlns:a16="http://schemas.microsoft.com/office/drawing/2014/main" id="{366EB3D2-84B7-45B9-978D-4C78BD5759D9}"/>
              </a:ext>
            </a:extLst>
          </p:cNvPr>
          <p:cNvSpPr>
            <a:spLocks noGrp="1"/>
          </p:cNvSpPr>
          <p:nvPr>
            <p:ph idx="1"/>
          </p:nvPr>
        </p:nvSpPr>
        <p:spPr>
          <a:xfrm>
            <a:off x="6937641" y="1707360"/>
            <a:ext cx="4958254" cy="5228880"/>
          </a:xfrm>
        </p:spPr>
        <p:txBody>
          <a:bodyPr>
            <a:normAutofit fontScale="70000" lnSpcReduction="20000"/>
          </a:bodyPr>
          <a:lstStyle/>
          <a:p>
            <a:r>
              <a:rPr lang="en-US" dirty="0"/>
              <a:t>The purchase discount consists of 2 elements</a:t>
            </a:r>
          </a:p>
          <a:p>
            <a:pPr lvl="1"/>
            <a:r>
              <a:rPr lang="en-US" dirty="0"/>
              <a:t>A base discount of 0-6% based on size of purchase</a:t>
            </a:r>
          </a:p>
          <a:p>
            <a:pPr lvl="1"/>
            <a:r>
              <a:rPr lang="en-US" dirty="0"/>
              <a:t>An added discount of 18% will be added in exchange for committing to a 6 month lockup (“lockup” refers to a 6 month lockup from the date of main-net launch) </a:t>
            </a:r>
          </a:p>
          <a:p>
            <a:endParaRPr lang="en-US" dirty="0"/>
          </a:p>
          <a:p>
            <a:r>
              <a:rPr lang="en-US" dirty="0"/>
              <a:t>Existing RHOC holders that sign the contract and commit to a 6 month lock-up period against validation, will receive tokens equivalent to this discount commensurate with the size of the stake they lock-up</a:t>
            </a:r>
          </a:p>
          <a:p>
            <a:pPr lvl="1"/>
            <a:r>
              <a:rPr lang="en-US" dirty="0"/>
              <a:t>These will be deposited into a co-op controlled wallet and will be distributed at the time of bonding</a:t>
            </a:r>
          </a:p>
          <a:p>
            <a:endParaRPr lang="en-US" dirty="0"/>
          </a:p>
          <a:p>
            <a:r>
              <a:rPr lang="en-US" dirty="0"/>
              <a:t>The discount will be relative to spot price at close, as determined by 2 week trading average on coinmarketcap</a:t>
            </a:r>
          </a:p>
          <a:p>
            <a:endParaRPr lang="en-US" b="1" i="1" u="sng" dirty="0"/>
          </a:p>
          <a:p>
            <a:r>
              <a:rPr lang="en-US" dirty="0"/>
              <a:t>We believe these discount incentives are in line with the commitments being requested from validators</a:t>
            </a:r>
          </a:p>
        </p:txBody>
      </p:sp>
    </p:spTree>
    <p:extLst>
      <p:ext uri="{BB962C8B-B14F-4D97-AF65-F5344CB8AC3E}">
        <p14:creationId xmlns:p14="http://schemas.microsoft.com/office/powerpoint/2010/main" val="1371312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DE385-8D04-4464-A29D-CF82AD6356F2}"/>
              </a:ext>
            </a:extLst>
          </p:cNvPr>
          <p:cNvSpPr>
            <a:spLocks noGrp="1"/>
          </p:cNvSpPr>
          <p:nvPr>
            <p:ph type="title"/>
          </p:nvPr>
        </p:nvSpPr>
        <p:spPr>
          <a:xfrm>
            <a:off x="680324" y="151642"/>
            <a:ext cx="6360556" cy="1080938"/>
          </a:xfrm>
        </p:spPr>
        <p:txBody>
          <a:bodyPr/>
          <a:lstStyle/>
          <a:p>
            <a:r>
              <a:rPr lang="en-US" dirty="0"/>
              <a:t>Seigniorage / Interest	</a:t>
            </a:r>
          </a:p>
        </p:txBody>
      </p:sp>
      <p:graphicFrame>
        <p:nvGraphicFramePr>
          <p:cNvPr id="11" name="Chart 10">
            <a:extLst>
              <a:ext uri="{FF2B5EF4-FFF2-40B4-BE49-F238E27FC236}">
                <a16:creationId xmlns:a16="http://schemas.microsoft.com/office/drawing/2014/main" id="{364CF814-E701-4DCE-9D84-8BCD617F75D1}"/>
              </a:ext>
            </a:extLst>
          </p:cNvPr>
          <p:cNvGraphicFramePr/>
          <p:nvPr>
            <p:extLst>
              <p:ext uri="{D42A27DB-BD31-4B8C-83A1-F6EECF244321}">
                <p14:modId xmlns:p14="http://schemas.microsoft.com/office/powerpoint/2010/main" val="2736656390"/>
              </p:ext>
            </p:extLst>
          </p:nvPr>
        </p:nvGraphicFramePr>
        <p:xfrm>
          <a:off x="396480" y="1512874"/>
          <a:ext cx="6387777" cy="4716845"/>
        </p:xfrm>
        <a:graphic>
          <a:graphicData uri="http://schemas.openxmlformats.org/drawingml/2006/chart">
            <c:chart xmlns:c="http://schemas.openxmlformats.org/drawingml/2006/chart" xmlns:r="http://schemas.openxmlformats.org/officeDocument/2006/relationships" r:id="rId2"/>
          </a:graphicData>
        </a:graphic>
      </p:graphicFrame>
      <p:sp>
        <p:nvSpPr>
          <p:cNvPr id="12" name="Content Placeholder 2">
            <a:extLst>
              <a:ext uri="{FF2B5EF4-FFF2-40B4-BE49-F238E27FC236}">
                <a16:creationId xmlns:a16="http://schemas.microsoft.com/office/drawing/2014/main" id="{6E417372-61F8-4264-BA89-2F2C17C68FD9}"/>
              </a:ext>
            </a:extLst>
          </p:cNvPr>
          <p:cNvSpPr>
            <a:spLocks noGrp="1"/>
          </p:cNvSpPr>
          <p:nvPr>
            <p:ph idx="1"/>
          </p:nvPr>
        </p:nvSpPr>
        <p:spPr>
          <a:xfrm>
            <a:off x="6937641" y="1707359"/>
            <a:ext cx="4958254" cy="4998653"/>
          </a:xfrm>
        </p:spPr>
        <p:txBody>
          <a:bodyPr>
            <a:normAutofit lnSpcReduction="10000"/>
          </a:bodyPr>
          <a:lstStyle/>
          <a:p>
            <a:r>
              <a:rPr lang="en-US" dirty="0"/>
              <a:t>In addition we will provide a 7% annualized seigniorage payment to validators out of additional issuance. This is consistent with ongoing yield at other projects</a:t>
            </a:r>
          </a:p>
          <a:p>
            <a:pPr lvl="1"/>
            <a:r>
              <a:rPr lang="en-US" dirty="0"/>
              <a:t>This will be in an unbonded wallet external to the bonding wallet that holds your stake</a:t>
            </a:r>
          </a:p>
          <a:p>
            <a:pPr lvl="1"/>
            <a:r>
              <a:rPr lang="en-US" dirty="0"/>
              <a:t>Payment will be made ~monthly and will be commensurate with the amount in the bonded wallet </a:t>
            </a:r>
          </a:p>
          <a:p>
            <a:pPr lvl="1"/>
            <a:r>
              <a:rPr lang="en-US" dirty="0"/>
              <a:t>Payments can be moved/spent ~monthly, the system will shorten the period based on past monthly rolling average of Tx volume. I.e., continually increasing transaction volumes, lead to disbursements that occur more frequently than every month and vice versa</a:t>
            </a:r>
          </a:p>
        </p:txBody>
      </p:sp>
      <p:sp>
        <p:nvSpPr>
          <p:cNvPr id="4" name="TextBox 3">
            <a:extLst>
              <a:ext uri="{FF2B5EF4-FFF2-40B4-BE49-F238E27FC236}">
                <a16:creationId xmlns:a16="http://schemas.microsoft.com/office/drawing/2014/main" id="{2AA78C59-AD9E-4247-B912-BB6170844E23}"/>
              </a:ext>
            </a:extLst>
          </p:cNvPr>
          <p:cNvSpPr txBox="1"/>
          <p:nvPr/>
        </p:nvSpPr>
        <p:spPr>
          <a:xfrm>
            <a:off x="548641" y="6459792"/>
            <a:ext cx="5527696" cy="246221"/>
          </a:xfrm>
          <a:prstGeom prst="rect">
            <a:avLst/>
          </a:prstGeom>
          <a:noFill/>
        </p:spPr>
        <p:txBody>
          <a:bodyPr wrap="square" rtlCol="0">
            <a:spAutoFit/>
          </a:bodyPr>
          <a:lstStyle/>
          <a:p>
            <a:r>
              <a:rPr lang="en-US" sz="1000" dirty="0"/>
              <a:t>*Staking schematics / methods vary by project</a:t>
            </a:r>
          </a:p>
        </p:txBody>
      </p:sp>
    </p:spTree>
    <p:extLst>
      <p:ext uri="{BB962C8B-B14F-4D97-AF65-F5344CB8AC3E}">
        <p14:creationId xmlns:p14="http://schemas.microsoft.com/office/powerpoint/2010/main" val="4222211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DE385-8D04-4464-A29D-CF82AD6356F2}"/>
              </a:ext>
            </a:extLst>
          </p:cNvPr>
          <p:cNvSpPr>
            <a:spLocks noGrp="1"/>
          </p:cNvSpPr>
          <p:nvPr>
            <p:ph type="title"/>
          </p:nvPr>
        </p:nvSpPr>
        <p:spPr>
          <a:xfrm>
            <a:off x="680324" y="151642"/>
            <a:ext cx="6360556" cy="1080938"/>
          </a:xfrm>
        </p:spPr>
        <p:txBody>
          <a:bodyPr/>
          <a:lstStyle/>
          <a:p>
            <a:r>
              <a:rPr lang="en-US" dirty="0"/>
              <a:t>Return Example (1)</a:t>
            </a:r>
          </a:p>
        </p:txBody>
      </p:sp>
      <p:sp>
        <p:nvSpPr>
          <p:cNvPr id="22" name="Content Placeholder 2">
            <a:extLst>
              <a:ext uri="{FF2B5EF4-FFF2-40B4-BE49-F238E27FC236}">
                <a16:creationId xmlns:a16="http://schemas.microsoft.com/office/drawing/2014/main" id="{BAEF6538-965B-4A77-9886-D4E751D9287E}"/>
              </a:ext>
            </a:extLst>
          </p:cNvPr>
          <p:cNvSpPr>
            <a:spLocks noGrp="1"/>
          </p:cNvSpPr>
          <p:nvPr>
            <p:ph idx="1"/>
          </p:nvPr>
        </p:nvSpPr>
        <p:spPr>
          <a:xfrm>
            <a:off x="5348288" y="1553976"/>
            <a:ext cx="6429619" cy="4404372"/>
          </a:xfrm>
        </p:spPr>
        <p:txBody>
          <a:bodyPr>
            <a:normAutofit/>
          </a:bodyPr>
          <a:lstStyle/>
          <a:p>
            <a:r>
              <a:rPr lang="en-US" dirty="0"/>
              <a:t>Members of the high stakes/professional  tranche will see a true Cash flow IRR of ~30% on the RHOC purchase prior to any Tx /Storage Fees</a:t>
            </a:r>
          </a:p>
          <a:p>
            <a:r>
              <a:rPr lang="en-US" dirty="0"/>
              <a:t>This is a “locked in” return and does not depend on price appreciation of the token or a specific quantum of transactions</a:t>
            </a:r>
          </a:p>
          <a:p>
            <a:r>
              <a:rPr lang="en-US" dirty="0"/>
              <a:t>Please use (or request) the “RChain Validator Sale and Staking Detail” spreadsheet for the ability to run return simulations on your own</a:t>
            </a:r>
          </a:p>
          <a:p>
            <a:endParaRPr lang="en-US" dirty="0"/>
          </a:p>
          <a:p>
            <a:endParaRPr lang="en-US" dirty="0"/>
          </a:p>
        </p:txBody>
      </p:sp>
      <p:pic>
        <p:nvPicPr>
          <p:cNvPr id="3" name="Picture 2">
            <a:extLst>
              <a:ext uri="{FF2B5EF4-FFF2-40B4-BE49-F238E27FC236}">
                <a16:creationId xmlns:a16="http://schemas.microsoft.com/office/drawing/2014/main" id="{78A93127-B93A-48D8-94BF-7AC29E64FE9F}"/>
              </a:ext>
            </a:extLst>
          </p:cNvPr>
          <p:cNvPicPr>
            <a:picLocks noChangeAspect="1"/>
          </p:cNvPicPr>
          <p:nvPr/>
        </p:nvPicPr>
        <p:blipFill>
          <a:blip r:embed="rId2"/>
          <a:stretch>
            <a:fillRect/>
          </a:stretch>
        </p:blipFill>
        <p:spPr>
          <a:xfrm>
            <a:off x="126700" y="1423875"/>
            <a:ext cx="4620058" cy="5410529"/>
          </a:xfrm>
          <a:prstGeom prst="rect">
            <a:avLst/>
          </a:prstGeom>
        </p:spPr>
      </p:pic>
    </p:spTree>
    <p:extLst>
      <p:ext uri="{BB962C8B-B14F-4D97-AF65-F5344CB8AC3E}">
        <p14:creationId xmlns:p14="http://schemas.microsoft.com/office/powerpoint/2010/main" val="911686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DE385-8D04-4464-A29D-CF82AD6356F2}"/>
              </a:ext>
            </a:extLst>
          </p:cNvPr>
          <p:cNvSpPr>
            <a:spLocks noGrp="1"/>
          </p:cNvSpPr>
          <p:nvPr>
            <p:ph type="title"/>
          </p:nvPr>
        </p:nvSpPr>
        <p:spPr>
          <a:xfrm>
            <a:off x="680324" y="151642"/>
            <a:ext cx="6360556" cy="1080938"/>
          </a:xfrm>
        </p:spPr>
        <p:txBody>
          <a:bodyPr/>
          <a:lstStyle/>
          <a:p>
            <a:r>
              <a:rPr lang="en-US" dirty="0"/>
              <a:t>Return Example (2)</a:t>
            </a:r>
          </a:p>
        </p:txBody>
      </p:sp>
      <p:sp>
        <p:nvSpPr>
          <p:cNvPr id="22" name="Content Placeholder 2">
            <a:extLst>
              <a:ext uri="{FF2B5EF4-FFF2-40B4-BE49-F238E27FC236}">
                <a16:creationId xmlns:a16="http://schemas.microsoft.com/office/drawing/2014/main" id="{BAEF6538-965B-4A77-9886-D4E751D9287E}"/>
              </a:ext>
            </a:extLst>
          </p:cNvPr>
          <p:cNvSpPr>
            <a:spLocks noGrp="1"/>
          </p:cNvSpPr>
          <p:nvPr>
            <p:ph idx="1"/>
          </p:nvPr>
        </p:nvSpPr>
        <p:spPr>
          <a:xfrm>
            <a:off x="5348288" y="1553976"/>
            <a:ext cx="6429619" cy="4404372"/>
          </a:xfrm>
        </p:spPr>
        <p:txBody>
          <a:bodyPr>
            <a:normAutofit/>
          </a:bodyPr>
          <a:lstStyle/>
          <a:p>
            <a:r>
              <a:rPr lang="en-US" dirty="0"/>
              <a:t>Members of the medium stakes / business  tranche will see a true Cash flow IRR of ~26% on the RHOC purchase prior to any Tx /Storage Fees</a:t>
            </a:r>
          </a:p>
          <a:p>
            <a:r>
              <a:rPr lang="en-US" dirty="0"/>
              <a:t>This is a “locked in” return and does not depend on price appreciation of the token or a specific quantum of transactions</a:t>
            </a:r>
          </a:p>
          <a:p>
            <a:r>
              <a:rPr lang="en-US" dirty="0"/>
              <a:t>Please use (or request) the “RChain Validator Sale and Staking Detail” spreadsheet for the ability to run return simulations on your own</a:t>
            </a:r>
          </a:p>
          <a:p>
            <a:endParaRPr lang="en-US" dirty="0"/>
          </a:p>
          <a:p>
            <a:endParaRPr lang="en-US" dirty="0"/>
          </a:p>
        </p:txBody>
      </p:sp>
      <p:pic>
        <p:nvPicPr>
          <p:cNvPr id="3" name="Picture 2">
            <a:extLst>
              <a:ext uri="{FF2B5EF4-FFF2-40B4-BE49-F238E27FC236}">
                <a16:creationId xmlns:a16="http://schemas.microsoft.com/office/drawing/2014/main" id="{D3065E3F-440A-4D4B-AE51-422114B9BB2A}"/>
              </a:ext>
            </a:extLst>
          </p:cNvPr>
          <p:cNvPicPr>
            <a:picLocks noChangeAspect="1"/>
          </p:cNvPicPr>
          <p:nvPr/>
        </p:nvPicPr>
        <p:blipFill>
          <a:blip r:embed="rId2"/>
          <a:stretch>
            <a:fillRect/>
          </a:stretch>
        </p:blipFill>
        <p:spPr>
          <a:xfrm>
            <a:off x="126700" y="1428219"/>
            <a:ext cx="4620059" cy="5410529"/>
          </a:xfrm>
          <a:prstGeom prst="rect">
            <a:avLst/>
          </a:prstGeom>
        </p:spPr>
      </p:pic>
    </p:spTree>
    <p:extLst>
      <p:ext uri="{BB962C8B-B14F-4D97-AF65-F5344CB8AC3E}">
        <p14:creationId xmlns:p14="http://schemas.microsoft.com/office/powerpoint/2010/main" val="2370526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DE385-8D04-4464-A29D-CF82AD6356F2}"/>
              </a:ext>
            </a:extLst>
          </p:cNvPr>
          <p:cNvSpPr>
            <a:spLocks noGrp="1"/>
          </p:cNvSpPr>
          <p:nvPr>
            <p:ph type="title"/>
          </p:nvPr>
        </p:nvSpPr>
        <p:spPr>
          <a:xfrm>
            <a:off x="680324" y="151642"/>
            <a:ext cx="6360556" cy="1080938"/>
          </a:xfrm>
        </p:spPr>
        <p:txBody>
          <a:bodyPr/>
          <a:lstStyle/>
          <a:p>
            <a:r>
              <a:rPr lang="en-US" dirty="0"/>
              <a:t>Return Example (3)</a:t>
            </a:r>
          </a:p>
        </p:txBody>
      </p:sp>
      <p:sp>
        <p:nvSpPr>
          <p:cNvPr id="22" name="Content Placeholder 2">
            <a:extLst>
              <a:ext uri="{FF2B5EF4-FFF2-40B4-BE49-F238E27FC236}">
                <a16:creationId xmlns:a16="http://schemas.microsoft.com/office/drawing/2014/main" id="{BAEF6538-965B-4A77-9886-D4E751D9287E}"/>
              </a:ext>
            </a:extLst>
          </p:cNvPr>
          <p:cNvSpPr>
            <a:spLocks noGrp="1"/>
          </p:cNvSpPr>
          <p:nvPr>
            <p:ph idx="1"/>
          </p:nvPr>
        </p:nvSpPr>
        <p:spPr>
          <a:xfrm>
            <a:off x="5348288" y="1553976"/>
            <a:ext cx="6429619" cy="4404372"/>
          </a:xfrm>
        </p:spPr>
        <p:txBody>
          <a:bodyPr>
            <a:normAutofit/>
          </a:bodyPr>
          <a:lstStyle/>
          <a:p>
            <a:r>
              <a:rPr lang="en-US" dirty="0"/>
              <a:t>Members of the low stakes / enthusiast  tranche will see a true Cash flow IRR of ~23% on the RHOC purchase prior to any Tx /Storage Fees</a:t>
            </a:r>
          </a:p>
          <a:p>
            <a:r>
              <a:rPr lang="en-US" dirty="0"/>
              <a:t>This is a “locked in” return and does not depend on price appreciation of the token or a specific quantum of transactions</a:t>
            </a:r>
          </a:p>
          <a:p>
            <a:r>
              <a:rPr lang="en-US" dirty="0"/>
              <a:t>Please use (or request) the “RChain Validator Sale and Staking Detail” spreadsheet for the ability to run return simulations on your own</a:t>
            </a:r>
          </a:p>
          <a:p>
            <a:endParaRPr lang="en-US" dirty="0"/>
          </a:p>
          <a:p>
            <a:endParaRPr lang="en-US" dirty="0"/>
          </a:p>
        </p:txBody>
      </p:sp>
      <p:pic>
        <p:nvPicPr>
          <p:cNvPr id="4" name="Picture 3">
            <a:extLst>
              <a:ext uri="{FF2B5EF4-FFF2-40B4-BE49-F238E27FC236}">
                <a16:creationId xmlns:a16="http://schemas.microsoft.com/office/drawing/2014/main" id="{1A3988B4-45D4-4F26-BD8C-2B15B77D6E0E}"/>
              </a:ext>
            </a:extLst>
          </p:cNvPr>
          <p:cNvPicPr>
            <a:picLocks noChangeAspect="1"/>
          </p:cNvPicPr>
          <p:nvPr/>
        </p:nvPicPr>
        <p:blipFill>
          <a:blip r:embed="rId2"/>
          <a:stretch>
            <a:fillRect/>
          </a:stretch>
        </p:blipFill>
        <p:spPr>
          <a:xfrm>
            <a:off x="126700" y="1429774"/>
            <a:ext cx="4620059" cy="5410529"/>
          </a:xfrm>
          <a:prstGeom prst="rect">
            <a:avLst/>
          </a:prstGeom>
        </p:spPr>
      </p:pic>
    </p:spTree>
    <p:extLst>
      <p:ext uri="{BB962C8B-B14F-4D97-AF65-F5344CB8AC3E}">
        <p14:creationId xmlns:p14="http://schemas.microsoft.com/office/powerpoint/2010/main" val="4093421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DE385-8D04-4464-A29D-CF82AD6356F2}"/>
              </a:ext>
            </a:extLst>
          </p:cNvPr>
          <p:cNvSpPr>
            <a:spLocks noGrp="1"/>
          </p:cNvSpPr>
          <p:nvPr>
            <p:ph type="title"/>
          </p:nvPr>
        </p:nvSpPr>
        <p:spPr>
          <a:xfrm>
            <a:off x="680324" y="151642"/>
            <a:ext cx="6360556" cy="1080938"/>
          </a:xfrm>
        </p:spPr>
        <p:txBody>
          <a:bodyPr/>
          <a:lstStyle/>
          <a:p>
            <a:r>
              <a:rPr lang="en-US" dirty="0"/>
              <a:t>Tx Fee Schema</a:t>
            </a:r>
          </a:p>
        </p:txBody>
      </p:sp>
      <p:sp>
        <p:nvSpPr>
          <p:cNvPr id="5" name="Content Placeholder 4">
            <a:extLst>
              <a:ext uri="{FF2B5EF4-FFF2-40B4-BE49-F238E27FC236}">
                <a16:creationId xmlns:a16="http://schemas.microsoft.com/office/drawing/2014/main" id="{9096E5D7-478A-434B-91A2-6CA57B4A7CD5}"/>
              </a:ext>
            </a:extLst>
          </p:cNvPr>
          <p:cNvSpPr>
            <a:spLocks noGrp="1"/>
          </p:cNvSpPr>
          <p:nvPr>
            <p:ph idx="1"/>
          </p:nvPr>
        </p:nvSpPr>
        <p:spPr>
          <a:xfrm>
            <a:off x="434810" y="1500882"/>
            <a:ext cx="5816798" cy="5246427"/>
          </a:xfrm>
        </p:spPr>
        <p:txBody>
          <a:bodyPr>
            <a:normAutofit fontScale="62500" lnSpcReduction="20000"/>
          </a:bodyPr>
          <a:lstStyle/>
          <a:p>
            <a:r>
              <a:rPr lang="en-US" dirty="0"/>
              <a:t>Each transaction fee is proposed by the originator of the transaction, typically referred to as a “deployer.” </a:t>
            </a:r>
          </a:p>
          <a:p>
            <a:r>
              <a:rPr lang="en-US" dirty="0"/>
              <a:t>Fees are split among the validators according to the following equations:</a:t>
            </a:r>
          </a:p>
          <a:p>
            <a:pPr lvl="1"/>
            <a:r>
              <a:rPr lang="en-US" dirty="0"/>
              <a:t>b := (1 + k)*(fee/(n + k)) </a:t>
            </a:r>
          </a:p>
          <a:p>
            <a:pPr lvl="1"/>
            <a:r>
              <a:rPr lang="en-US" dirty="0"/>
              <a:t>e := fee/(n + k)</a:t>
            </a:r>
          </a:p>
          <a:p>
            <a:r>
              <a:rPr lang="en-US" dirty="0"/>
              <a:t>Once b and e are determined they will be stake weighted to distribute the fee</a:t>
            </a:r>
          </a:p>
          <a:p>
            <a:r>
              <a:rPr lang="en-US" dirty="0"/>
              <a:t>Where: </a:t>
            </a:r>
          </a:p>
          <a:p>
            <a:pPr lvl="1"/>
            <a:r>
              <a:rPr lang="en-US" dirty="0"/>
              <a:t>b​ is the block proposer whose block introduces a transaction</a:t>
            </a:r>
          </a:p>
          <a:p>
            <a:pPr lvl="1"/>
            <a:r>
              <a:rPr lang="en-US" dirty="0"/>
              <a:t>e​ is any validator that is not b</a:t>
            </a:r>
          </a:p>
          <a:p>
            <a:pPr lvl="1"/>
            <a:r>
              <a:rPr lang="en-US" dirty="0"/>
              <a:t>n​ is the number of validators</a:t>
            </a:r>
          </a:p>
          <a:p>
            <a:pPr lvl="1"/>
            <a:r>
              <a:rPr lang="en-US" dirty="0"/>
              <a:t>k​ is a shard-specific “fee structure” parameter</a:t>
            </a:r>
          </a:p>
          <a:p>
            <a:pPr lvl="1"/>
            <a:r>
              <a:rPr lang="en-US" dirty="0"/>
              <a:t>fee​ is the proposed transaction fee </a:t>
            </a:r>
          </a:p>
          <a:p>
            <a:pPr lvl="2"/>
            <a:r>
              <a:rPr lang="en-US" dirty="0"/>
              <a:t>This is proposed by the block proposer “b”</a:t>
            </a:r>
          </a:p>
          <a:p>
            <a:pPr lvl="2"/>
            <a:r>
              <a:rPr lang="en-US" dirty="0"/>
              <a:t>This will be governed by the free market but we are targeting fees at 1/3</a:t>
            </a:r>
            <a:r>
              <a:rPr lang="en-US" baseline="30000" dirty="0"/>
              <a:t>rd</a:t>
            </a:r>
            <a:r>
              <a:rPr lang="en-US" dirty="0"/>
              <a:t> of Ethereum at launch</a:t>
            </a:r>
          </a:p>
          <a:p>
            <a:pPr lvl="1"/>
            <a:r>
              <a:rPr lang="en-US" dirty="0"/>
              <a:t>One exception will be storage fees which will be shared evenly across all members </a:t>
            </a:r>
          </a:p>
          <a:p>
            <a:r>
              <a:rPr lang="en-US" dirty="0"/>
              <a:t>Notice: when k=0​, all validators receive the same payment, and in the limit as k​ tends to infinity only the block proposer receives the entire fee. </a:t>
            </a:r>
          </a:p>
          <a:p>
            <a:r>
              <a:rPr lang="en-US" dirty="0"/>
              <a:t>It is expected that for RChain’s root shard, the fee structure parameter k will be low, but that k may be larger in other shards. </a:t>
            </a:r>
          </a:p>
          <a:p>
            <a:r>
              <a:rPr lang="en-US" dirty="0"/>
              <a:t>0.01% of all transaction fees are delivered to certain bonded wallets owned by the RChain Cooperative , in order to help fund maintenance and development of the software and the core network components. </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1DD1CC27-E25C-4AAA-87FE-27122E7E1090}"/>
                  </a:ext>
                </a:extLst>
              </p:cNvPr>
              <p:cNvSpPr txBox="1"/>
              <p:nvPr/>
            </p:nvSpPr>
            <p:spPr>
              <a:xfrm>
                <a:off x="7671704" y="2526381"/>
                <a:ext cx="3455470" cy="2949205"/>
              </a:xfrm>
              <a:prstGeom prst="rect">
                <a:avLst/>
              </a:prstGeom>
              <a:noFill/>
              <a:ln>
                <a:solidFill>
                  <a:schemeClr val="tx1"/>
                </a:solidFill>
              </a:ln>
            </p:spPr>
            <p:txBody>
              <a:bodyPr wrap="square" rtlCol="0">
                <a:spAutoFit/>
              </a:bodyPr>
              <a:lstStyle/>
              <a:p>
                <a:r>
                  <a:rPr lang="en-US" sz="1600" b="1" u="sng" dirty="0">
                    <a:latin typeface="Dosis light" panose="02010803020202060003" pitchFamily="2" charset="0"/>
                  </a:rPr>
                  <a:t>Stake weighting:</a:t>
                </a:r>
              </a:p>
              <a:p>
                <a:endParaRPr lang="en-US" sz="1600" dirty="0">
                  <a:latin typeface="Dosis light" panose="02010803020202060003" pitchFamily="2" charset="0"/>
                </a:endParaRPr>
              </a:p>
              <a:p>
                <a:r>
                  <a:rPr lang="en-US" sz="1600" dirty="0">
                    <a:latin typeface="Dosis light" panose="02010803020202060003" pitchFamily="2" charset="0"/>
                  </a:rPr>
                  <a:t>Calculating b and e will provide an Initial weight W</a:t>
                </a:r>
                <a:r>
                  <a:rPr lang="en-US" sz="1600" baseline="-25000" dirty="0">
                    <a:latin typeface="Dosis light" panose="02010803020202060003" pitchFamily="2" charset="0"/>
                  </a:rPr>
                  <a:t>x </a:t>
                </a:r>
                <a:r>
                  <a:rPr lang="en-US" sz="1600" dirty="0">
                    <a:latin typeface="Dosis light" panose="02010803020202060003" pitchFamily="2" charset="0"/>
                  </a:rPr>
                  <a:t>For Each Validator X</a:t>
                </a:r>
              </a:p>
              <a:p>
                <a:endParaRPr lang="en-US" sz="1600" dirty="0">
                  <a:latin typeface="Dosis light" panose="02010803020202060003" pitchFamily="2" charset="0"/>
                </a:endParaRPr>
              </a:p>
              <a:p>
                <a:r>
                  <a:rPr lang="en-US" sz="1600" dirty="0">
                    <a:latin typeface="Dosis light" panose="02010803020202060003" pitchFamily="2" charset="0"/>
                  </a:rPr>
                  <a:t>For Each Validator X with stake equal to S</a:t>
                </a:r>
                <a:r>
                  <a:rPr lang="en-US" sz="1600" baseline="-25000" dirty="0">
                    <a:latin typeface="Dosis light" panose="02010803020202060003" pitchFamily="2" charset="0"/>
                  </a:rPr>
                  <a:t>x </a:t>
                </a:r>
                <a:r>
                  <a:rPr lang="en-US" sz="1600" dirty="0">
                    <a:latin typeface="Dosis light" panose="02010803020202060003" pitchFamily="2" charset="0"/>
                  </a:rPr>
                  <a:t>The final distributed fee will be calculated as</a:t>
                </a:r>
              </a:p>
              <a:p>
                <a:endParaRPr lang="en-US" sz="1600" dirty="0">
                  <a:latin typeface="Dosis light" panose="02010803020202060003" pitchFamily="2" charset="0"/>
                </a:endParaRPr>
              </a:p>
              <a:p>
                <a14:m>
                  <m:oMath xmlns:m="http://schemas.openxmlformats.org/officeDocument/2006/math">
                    <m:sSub>
                      <m:sSubPr>
                        <m:ctrlPr>
                          <a:rPr lang="en-US" sz="1600" b="0" i="1" smtClean="0">
                            <a:latin typeface="Cambria Math" panose="02040503050406030204" pitchFamily="18" charset="0"/>
                          </a:rPr>
                        </m:ctrlPr>
                      </m:sSubPr>
                      <m:e>
                        <m:r>
                          <m:rPr>
                            <m:nor/>
                          </m:rPr>
                          <a:rPr lang="en-US" sz="1600" b="0" i="0" smtClean="0">
                            <a:latin typeface="Dosis light" panose="02010803020202060003" pitchFamily="2" charset="0"/>
                          </a:rPr>
                          <m:t>fee</m:t>
                        </m:r>
                      </m:e>
                      <m:sub>
                        <m:r>
                          <m:rPr>
                            <m:nor/>
                          </m:rPr>
                          <a:rPr lang="en-US" sz="1600" b="0" i="0" smtClean="0">
                            <a:latin typeface="Dosis light" panose="02010803020202060003" pitchFamily="2" charset="0"/>
                          </a:rPr>
                          <m:t>x</m:t>
                        </m:r>
                        <m:r>
                          <m:rPr>
                            <m:nor/>
                          </m:rPr>
                          <a:rPr lang="en-US" sz="1600" b="0" i="0" smtClean="0">
                            <a:latin typeface="Dosis light" panose="02010803020202060003" pitchFamily="2" charset="0"/>
                          </a:rPr>
                          <m:t> </m:t>
                        </m:r>
                      </m:sub>
                    </m:sSub>
                    <m:r>
                      <m:rPr>
                        <m:nor/>
                      </m:rPr>
                      <a:rPr lang="en-US" sz="1600" b="0" i="0" smtClean="0">
                        <a:latin typeface="Cambria Math" panose="02040503050406030204" pitchFamily="18" charset="0"/>
                      </a:rPr>
                      <m:t> </m:t>
                    </m:r>
                    <m:r>
                      <m:rPr>
                        <m:nor/>
                      </m:rPr>
                      <a:rPr lang="en-US" sz="1600" b="0" i="0" smtClean="0">
                        <a:latin typeface="Dosis light" panose="02010803020202060003" pitchFamily="2" charset="0"/>
                      </a:rPr>
                      <m:t>=  </m:t>
                    </m:r>
                    <m:f>
                      <m:fPr>
                        <m:ctrlPr>
                          <a:rPr lang="en-US" sz="1600" b="0" i="1" smtClean="0">
                            <a:latin typeface="Cambria Math" panose="02040503050406030204" pitchFamily="18" charset="0"/>
                          </a:rPr>
                        </m:ctrlPr>
                      </m:fPr>
                      <m:num>
                        <m:r>
                          <m:rPr>
                            <m:nor/>
                          </m:rPr>
                          <a:rPr lang="en-US" sz="1600" b="0" i="0" smtClean="0">
                            <a:latin typeface="Dosis light" panose="02010803020202060003" pitchFamily="2" charset="0"/>
                          </a:rPr>
                          <m:t>fee</m:t>
                        </m:r>
                        <m:r>
                          <m:rPr>
                            <m:nor/>
                          </m:rPr>
                          <a:rPr lang="en-US" sz="1600" b="0" i="0" smtClean="0">
                            <a:latin typeface="Dosis light" panose="02010803020202060003" pitchFamily="2" charset="0"/>
                          </a:rPr>
                          <m:t> ∗</m:t>
                        </m:r>
                        <m:sSub>
                          <m:sSubPr>
                            <m:ctrlPr>
                              <a:rPr lang="en-US" sz="1600" b="0" i="1" smtClean="0">
                                <a:latin typeface="Cambria Math" panose="02040503050406030204" pitchFamily="18" charset="0"/>
                              </a:rPr>
                            </m:ctrlPr>
                          </m:sSubPr>
                          <m:e>
                            <m:r>
                              <m:rPr>
                                <m:nor/>
                              </m:rPr>
                              <a:rPr lang="en-US" sz="1600" b="0" i="0" smtClean="0">
                                <a:latin typeface="Dosis light" panose="02010803020202060003" pitchFamily="2" charset="0"/>
                              </a:rPr>
                              <m:t>W</m:t>
                            </m:r>
                          </m:e>
                          <m:sub>
                            <m:r>
                              <m:rPr>
                                <m:nor/>
                              </m:rPr>
                              <a:rPr lang="en-US" sz="1600" b="0" i="0" smtClean="0">
                                <a:latin typeface="Dosis light" panose="02010803020202060003" pitchFamily="2" charset="0"/>
                              </a:rPr>
                              <m:t>x</m:t>
                            </m:r>
                          </m:sub>
                        </m:sSub>
                        <m:r>
                          <m:rPr>
                            <m:nor/>
                          </m:rPr>
                          <a:rPr lang="en-US" sz="1600" b="0" i="0" smtClean="0">
                            <a:latin typeface="Dosis light" panose="02010803020202060003" pitchFamily="2" charset="0"/>
                          </a:rPr>
                          <m:t>∗</m:t>
                        </m:r>
                        <m:sSub>
                          <m:sSubPr>
                            <m:ctrlPr>
                              <a:rPr lang="en-US" sz="1600" b="0" i="1" smtClean="0">
                                <a:latin typeface="Cambria Math" panose="02040503050406030204" pitchFamily="18" charset="0"/>
                              </a:rPr>
                            </m:ctrlPr>
                          </m:sSubPr>
                          <m:e>
                            <m:r>
                              <m:rPr>
                                <m:nor/>
                              </m:rPr>
                              <a:rPr lang="en-US" sz="1600" b="0" i="0" smtClean="0">
                                <a:latin typeface="Dosis light" panose="02010803020202060003" pitchFamily="2" charset="0"/>
                              </a:rPr>
                              <m:t>S</m:t>
                            </m:r>
                          </m:e>
                          <m:sub>
                            <m:r>
                              <m:rPr>
                                <m:nor/>
                              </m:rPr>
                              <a:rPr lang="en-US" sz="1600" b="0" i="0" smtClean="0">
                                <a:latin typeface="Dosis light" panose="02010803020202060003" pitchFamily="2" charset="0"/>
                              </a:rPr>
                              <m:t>x</m:t>
                            </m:r>
                          </m:sub>
                        </m:sSub>
                      </m:num>
                      <m:den>
                        <m:nary>
                          <m:naryPr>
                            <m:chr m:val="∑"/>
                            <m:ctrlPr>
                              <a:rPr lang="en-US" sz="1600" b="0" i="1" smtClean="0">
                                <a:latin typeface="Cambria Math" panose="02040503050406030204" pitchFamily="18" charset="0"/>
                              </a:rPr>
                            </m:ctrlPr>
                          </m:naryPr>
                          <m:sub>
                            <m:r>
                              <m:rPr>
                                <m:nor/>
                                <m:brk m:alnAt="23"/>
                              </m:rPr>
                              <a:rPr lang="en-US" sz="1600" b="0" i="0" smtClean="0">
                                <a:latin typeface="Dosis light" panose="02010803020202060003" pitchFamily="2" charset="0"/>
                              </a:rPr>
                              <m:t>x</m:t>
                            </m:r>
                            <m:r>
                              <m:rPr>
                                <m:nor/>
                              </m:rPr>
                              <a:rPr lang="en-US" sz="1600" b="0" i="0" smtClean="0">
                                <a:latin typeface="Dosis light" panose="02010803020202060003" pitchFamily="2" charset="0"/>
                              </a:rPr>
                              <m:t>=1</m:t>
                            </m:r>
                          </m:sub>
                          <m:sup>
                            <m:r>
                              <m:rPr>
                                <m:nor/>
                              </m:rPr>
                              <a:rPr lang="en-US" sz="1600" b="0" i="0" smtClean="0">
                                <a:latin typeface="Dosis light" panose="02010803020202060003" pitchFamily="2" charset="0"/>
                              </a:rPr>
                              <m:t>n</m:t>
                            </m:r>
                          </m:sup>
                          <m:e>
                            <m:sSub>
                              <m:sSubPr>
                                <m:ctrlPr>
                                  <a:rPr lang="en-US" sz="1600" b="0" i="1" smtClean="0">
                                    <a:latin typeface="Cambria Math" panose="02040503050406030204" pitchFamily="18" charset="0"/>
                                  </a:rPr>
                                </m:ctrlPr>
                              </m:sSubPr>
                              <m:e>
                                <m:r>
                                  <m:rPr>
                                    <m:nor/>
                                  </m:rPr>
                                  <a:rPr lang="en-US" sz="1600" i="0">
                                    <a:latin typeface="Dosis light" panose="02010803020202060003" pitchFamily="2" charset="0"/>
                                  </a:rPr>
                                  <m:t>W</m:t>
                                </m:r>
                              </m:e>
                              <m:sub>
                                <m:r>
                                  <m:rPr>
                                    <m:nor/>
                                  </m:rPr>
                                  <a:rPr lang="en-US" sz="1600" i="0" smtClean="0">
                                    <a:latin typeface="Dosis light" panose="02010803020202060003" pitchFamily="2" charset="0"/>
                                  </a:rPr>
                                  <m:t>x</m:t>
                                </m:r>
                              </m:sub>
                            </m:sSub>
                            <m:r>
                              <m:rPr>
                                <m:nor/>
                              </m:rPr>
                              <a:rPr lang="en-US" sz="1600" i="0">
                                <a:latin typeface="Dosis light" panose="02010803020202060003" pitchFamily="2" charset="0"/>
                              </a:rPr>
                              <m:t>∗</m:t>
                            </m:r>
                            <m:sSub>
                              <m:sSubPr>
                                <m:ctrlPr>
                                  <a:rPr lang="en-US" sz="1600" i="1">
                                    <a:latin typeface="Cambria Math" panose="02040503050406030204" pitchFamily="18" charset="0"/>
                                  </a:rPr>
                                </m:ctrlPr>
                              </m:sSubPr>
                              <m:e>
                                <m:r>
                                  <m:rPr>
                                    <m:nor/>
                                  </m:rPr>
                                  <a:rPr lang="en-US" sz="1600" i="0">
                                    <a:latin typeface="Dosis light" panose="02010803020202060003" pitchFamily="2" charset="0"/>
                                  </a:rPr>
                                  <m:t>S</m:t>
                                </m:r>
                              </m:e>
                              <m:sub>
                                <m:r>
                                  <m:rPr>
                                    <m:nor/>
                                  </m:rPr>
                                  <a:rPr lang="en-US" sz="1600" i="0" smtClean="0">
                                    <a:latin typeface="Dosis light" panose="02010803020202060003" pitchFamily="2" charset="0"/>
                                  </a:rPr>
                                  <m:t>x</m:t>
                                </m:r>
                              </m:sub>
                            </m:sSub>
                          </m:e>
                        </m:nary>
                      </m:den>
                    </m:f>
                  </m:oMath>
                </a14:m>
                <a:r>
                  <a:rPr lang="en-US" sz="2400" dirty="0">
                    <a:latin typeface="Dosis light" panose="02010803020202060003" pitchFamily="2" charset="0"/>
                  </a:rPr>
                  <a:t> </a:t>
                </a:r>
                <a:endParaRPr lang="en-US" sz="1600" dirty="0">
                  <a:latin typeface="Dosis light" panose="02010803020202060003" pitchFamily="2" charset="0"/>
                </a:endParaRPr>
              </a:p>
            </p:txBody>
          </p:sp>
        </mc:Choice>
        <mc:Fallback xmlns="">
          <p:sp>
            <p:nvSpPr>
              <p:cNvPr id="3" name="TextBox 2">
                <a:extLst>
                  <a:ext uri="{FF2B5EF4-FFF2-40B4-BE49-F238E27FC236}">
                    <a16:creationId xmlns:a16="http://schemas.microsoft.com/office/drawing/2014/main" id="{1DD1CC27-E25C-4AAA-87FE-27122E7E1090}"/>
                  </a:ext>
                </a:extLst>
              </p:cNvPr>
              <p:cNvSpPr txBox="1">
                <a:spLocks noRot="1" noChangeAspect="1" noMove="1" noResize="1" noEditPoints="1" noAdjustHandles="1" noChangeArrowheads="1" noChangeShapeType="1" noTextEdit="1"/>
              </p:cNvSpPr>
              <p:nvPr/>
            </p:nvSpPr>
            <p:spPr>
              <a:xfrm>
                <a:off x="7671704" y="2526381"/>
                <a:ext cx="3455470" cy="2949205"/>
              </a:xfrm>
              <a:prstGeom prst="rect">
                <a:avLst/>
              </a:prstGeom>
              <a:blipFill>
                <a:blip r:embed="rId2"/>
                <a:stretch>
                  <a:fillRect l="-703" t="-206"/>
                </a:stretch>
              </a:blipFill>
              <a:ln>
                <a:solidFill>
                  <a:schemeClr val="tx1"/>
                </a:solidFill>
              </a:ln>
            </p:spPr>
            <p:txBody>
              <a:bodyPr/>
              <a:lstStyle/>
              <a:p>
                <a:r>
                  <a:rPr lang="en-US">
                    <a:noFill/>
                  </a:rPr>
                  <a:t> </a:t>
                </a:r>
              </a:p>
            </p:txBody>
          </p:sp>
        </mc:Fallback>
      </mc:AlternateContent>
      <p:sp>
        <p:nvSpPr>
          <p:cNvPr id="4" name="Right Brace 3">
            <a:extLst>
              <a:ext uri="{FF2B5EF4-FFF2-40B4-BE49-F238E27FC236}">
                <a16:creationId xmlns:a16="http://schemas.microsoft.com/office/drawing/2014/main" id="{AC6050E1-4E94-4F4D-A3BF-11C7397F5E1F}"/>
              </a:ext>
            </a:extLst>
          </p:cNvPr>
          <p:cNvSpPr/>
          <p:nvPr/>
        </p:nvSpPr>
        <p:spPr>
          <a:xfrm>
            <a:off x="5895753" y="1973179"/>
            <a:ext cx="450989" cy="644893"/>
          </a:xfrm>
          <a:prstGeom prst="rightBrace">
            <a:avLst/>
          </a:prstGeom>
          <a:ln>
            <a:solidFill>
              <a:schemeClr val="tx1"/>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dirty="0"/>
          </a:p>
        </p:txBody>
      </p:sp>
      <p:cxnSp>
        <p:nvCxnSpPr>
          <p:cNvPr id="8" name="Connector: Curved 7">
            <a:extLst>
              <a:ext uri="{FF2B5EF4-FFF2-40B4-BE49-F238E27FC236}">
                <a16:creationId xmlns:a16="http://schemas.microsoft.com/office/drawing/2014/main" id="{DBE2FBD0-E7E5-428D-A9F7-555914212681}"/>
              </a:ext>
            </a:extLst>
          </p:cNvPr>
          <p:cNvCxnSpPr>
            <a:cxnSpLocks/>
            <a:stCxn id="4" idx="1"/>
            <a:endCxn id="3" idx="0"/>
          </p:cNvCxnSpPr>
          <p:nvPr/>
        </p:nvCxnSpPr>
        <p:spPr>
          <a:xfrm rot="10800000" flipH="1" flipV="1">
            <a:off x="6346741" y="2295625"/>
            <a:ext cx="3052697" cy="230755"/>
          </a:xfrm>
          <a:prstGeom prst="curvedConnector4">
            <a:avLst>
              <a:gd name="adj1" fmla="val 28590"/>
              <a:gd name="adj2" fmla="val -335565"/>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1937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DE385-8D04-4464-A29D-CF82AD6356F2}"/>
              </a:ext>
            </a:extLst>
          </p:cNvPr>
          <p:cNvSpPr>
            <a:spLocks noGrp="1"/>
          </p:cNvSpPr>
          <p:nvPr>
            <p:ph type="title"/>
          </p:nvPr>
        </p:nvSpPr>
        <p:spPr>
          <a:xfrm>
            <a:off x="680324" y="151642"/>
            <a:ext cx="6360556" cy="1080938"/>
          </a:xfrm>
        </p:spPr>
        <p:txBody>
          <a:bodyPr/>
          <a:lstStyle/>
          <a:p>
            <a:r>
              <a:rPr lang="en-US" dirty="0"/>
              <a:t>Tx Fee Expectations</a:t>
            </a:r>
          </a:p>
        </p:txBody>
      </p:sp>
      <p:sp>
        <p:nvSpPr>
          <p:cNvPr id="8" name="Content Placeholder 4">
            <a:extLst>
              <a:ext uri="{FF2B5EF4-FFF2-40B4-BE49-F238E27FC236}">
                <a16:creationId xmlns:a16="http://schemas.microsoft.com/office/drawing/2014/main" id="{212EC4B8-1876-4670-889B-D4DE1780F5E2}"/>
              </a:ext>
            </a:extLst>
          </p:cNvPr>
          <p:cNvSpPr>
            <a:spLocks noGrp="1"/>
          </p:cNvSpPr>
          <p:nvPr>
            <p:ph idx="1"/>
          </p:nvPr>
        </p:nvSpPr>
        <p:spPr>
          <a:xfrm>
            <a:off x="216534" y="1748655"/>
            <a:ext cx="5842104" cy="2015133"/>
          </a:xfrm>
        </p:spPr>
        <p:txBody>
          <a:bodyPr>
            <a:normAutofit fontScale="92500" lnSpcReduction="10000"/>
          </a:bodyPr>
          <a:lstStyle/>
          <a:p>
            <a:r>
              <a:rPr lang="en-US" sz="2000" dirty="0"/>
              <a:t>We are seeding economics for validators through the discount and seigniorage</a:t>
            </a:r>
          </a:p>
          <a:p>
            <a:r>
              <a:rPr lang="en-US" sz="2000" dirty="0"/>
              <a:t>However as the network grows we expect the volume of transactions to grow rapidly; this should have 2 distinct effects</a:t>
            </a:r>
          </a:p>
          <a:p>
            <a:pPr lvl="1"/>
            <a:r>
              <a:rPr lang="en-US" sz="1800" dirty="0"/>
              <a:t>As volume increases, cost per transaction and storage will reduce as capital investments are spread over greater volume</a:t>
            </a:r>
          </a:p>
          <a:p>
            <a:pPr lvl="1"/>
            <a:endParaRPr lang="en-US" sz="1800" dirty="0"/>
          </a:p>
          <a:p>
            <a:pPr lvl="1"/>
            <a:endParaRPr lang="en-US" sz="1800" dirty="0"/>
          </a:p>
          <a:p>
            <a:pPr lvl="1"/>
            <a:endParaRPr lang="en-US" sz="1800" dirty="0"/>
          </a:p>
          <a:p>
            <a:pPr lvl="1"/>
            <a:endParaRPr lang="en-US" sz="1800" dirty="0"/>
          </a:p>
        </p:txBody>
      </p:sp>
      <p:graphicFrame>
        <p:nvGraphicFramePr>
          <p:cNvPr id="15" name="Chart 14">
            <a:extLst>
              <a:ext uri="{FF2B5EF4-FFF2-40B4-BE49-F238E27FC236}">
                <a16:creationId xmlns:a16="http://schemas.microsoft.com/office/drawing/2014/main" id="{88E0EDF6-80B7-4E9D-AC5D-5E5953333DCD}"/>
              </a:ext>
            </a:extLst>
          </p:cNvPr>
          <p:cNvGraphicFramePr/>
          <p:nvPr>
            <p:extLst>
              <p:ext uri="{D42A27DB-BD31-4B8C-83A1-F6EECF244321}">
                <p14:modId xmlns:p14="http://schemas.microsoft.com/office/powerpoint/2010/main" val="336601057"/>
              </p:ext>
            </p:extLst>
          </p:nvPr>
        </p:nvGraphicFramePr>
        <p:xfrm>
          <a:off x="6170725" y="1500883"/>
          <a:ext cx="5646994" cy="2646364"/>
        </p:xfrm>
        <a:graphic>
          <a:graphicData uri="http://schemas.openxmlformats.org/drawingml/2006/chart">
            <c:chart xmlns:c="http://schemas.openxmlformats.org/drawingml/2006/chart" xmlns:r="http://schemas.openxmlformats.org/officeDocument/2006/relationships" r:id="rId2"/>
          </a:graphicData>
        </a:graphic>
      </p:graphicFrame>
      <p:sp>
        <p:nvSpPr>
          <p:cNvPr id="16" name="Content Placeholder 4">
            <a:extLst>
              <a:ext uri="{FF2B5EF4-FFF2-40B4-BE49-F238E27FC236}">
                <a16:creationId xmlns:a16="http://schemas.microsoft.com/office/drawing/2014/main" id="{C68D94E8-E5E2-493F-8350-C91250B3F002}"/>
              </a:ext>
            </a:extLst>
          </p:cNvPr>
          <p:cNvSpPr txBox="1">
            <a:spLocks/>
          </p:cNvSpPr>
          <p:nvPr/>
        </p:nvSpPr>
        <p:spPr>
          <a:xfrm>
            <a:off x="6170725" y="4479073"/>
            <a:ext cx="5842104" cy="2015133"/>
          </a:xfrm>
          <a:prstGeom prst="rect">
            <a:avLst/>
          </a:prstGeom>
        </p:spPr>
        <p:txBody>
          <a:bodyPr vert="horz" lIns="91440" tIns="45720" rIns="91440" bIns="45720" rtlCol="0">
            <a:normAutofit fontScale="85000" lnSpcReduction="10000"/>
          </a:bodyPr>
          <a:lstStyle>
            <a:lvl1pPr marL="228594" indent="-228594" algn="l" defTabSz="914377" rtl="0" eaLnBrk="1" latinLnBrk="0" hangingPunct="1">
              <a:lnSpc>
                <a:spcPct val="90000"/>
              </a:lnSpc>
              <a:spcBef>
                <a:spcPts val="1000"/>
              </a:spcBef>
              <a:buFont typeface="Arial" panose="020B0604020202020204" pitchFamily="34" charset="0"/>
              <a:buChar char="•"/>
              <a:defRPr sz="2400" kern="1200">
                <a:solidFill>
                  <a:schemeClr val="tx1"/>
                </a:solidFill>
                <a:latin typeface="Dosis light" panose="02010803020202060003"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Dosis light" panose="02010803020202060003" pitchFamily="2" charset="0"/>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Dosis light" panose="02010803020202060003" pitchFamily="2" charset="0"/>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600" kern="1200">
                <a:solidFill>
                  <a:schemeClr val="tx1"/>
                </a:solidFill>
                <a:latin typeface="Dosis light" panose="02010803020202060003" pitchFamily="2" charset="0"/>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600" kern="1200">
                <a:solidFill>
                  <a:schemeClr val="tx1"/>
                </a:solidFill>
                <a:latin typeface="Dosis light" panose="02010803020202060003"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sz="2000" dirty="0"/>
              <a:t>We expect that over time Tx/ Storage fees will become the main source of ongoing economics versus seigniorage</a:t>
            </a:r>
          </a:p>
          <a:p>
            <a:r>
              <a:rPr lang="en-US" sz="2000" dirty="0"/>
              <a:t>Policy will be to maintain outcomes that are neutral to superior economically </a:t>
            </a:r>
          </a:p>
          <a:p>
            <a:r>
              <a:rPr lang="en-US" sz="2000" dirty="0"/>
              <a:t>Factors that will be considered while governing this balance are</a:t>
            </a:r>
          </a:p>
          <a:p>
            <a:pPr lvl="1"/>
            <a:r>
              <a:rPr lang="en-US" sz="1400" dirty="0"/>
              <a:t>Transaction volume</a:t>
            </a:r>
          </a:p>
          <a:p>
            <a:pPr lvl="1"/>
            <a:r>
              <a:rPr lang="en-US" sz="1400" dirty="0"/>
              <a:t>Transaction cost</a:t>
            </a:r>
          </a:p>
          <a:p>
            <a:pPr lvl="1"/>
            <a:r>
              <a:rPr lang="en-US" sz="1400" dirty="0"/>
              <a:t>Percent of token supply currently staked</a:t>
            </a:r>
          </a:p>
          <a:p>
            <a:pPr lvl="1"/>
            <a:endParaRPr lang="en-US" sz="1800" dirty="0"/>
          </a:p>
          <a:p>
            <a:pPr lvl="1"/>
            <a:endParaRPr lang="en-US" sz="1800" dirty="0"/>
          </a:p>
          <a:p>
            <a:pPr lvl="1"/>
            <a:endParaRPr lang="en-US" sz="1800" dirty="0"/>
          </a:p>
          <a:p>
            <a:pPr lvl="1"/>
            <a:endParaRPr lang="en-US" sz="1800" dirty="0"/>
          </a:p>
        </p:txBody>
      </p:sp>
      <p:graphicFrame>
        <p:nvGraphicFramePr>
          <p:cNvPr id="19" name="Chart 18">
            <a:extLst>
              <a:ext uri="{FF2B5EF4-FFF2-40B4-BE49-F238E27FC236}">
                <a16:creationId xmlns:a16="http://schemas.microsoft.com/office/drawing/2014/main" id="{FC54357A-8395-444C-93A1-C96A3EA733F0}"/>
              </a:ext>
            </a:extLst>
          </p:cNvPr>
          <p:cNvGraphicFramePr/>
          <p:nvPr>
            <p:extLst>
              <p:ext uri="{D42A27DB-BD31-4B8C-83A1-F6EECF244321}">
                <p14:modId xmlns:p14="http://schemas.microsoft.com/office/powerpoint/2010/main" val="3592358206"/>
              </p:ext>
            </p:extLst>
          </p:nvPr>
        </p:nvGraphicFramePr>
        <p:xfrm>
          <a:off x="0" y="4028275"/>
          <a:ext cx="5942926" cy="246593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32995685"/>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2908</TotalTime>
  <Words>1320</Words>
  <Application>Microsoft Office PowerPoint</Application>
  <PresentationFormat>Widescreen</PresentationFormat>
  <Paragraphs>127</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Cambria Math</vt:lpstr>
      <vt:lpstr>Dosis light</vt:lpstr>
      <vt:lpstr>Montserrat Bold</vt:lpstr>
      <vt:lpstr>Trebuchet MS</vt:lpstr>
      <vt:lpstr>Berlin</vt:lpstr>
      <vt:lpstr>RChain Validator Sale and Staking Economic Detail </vt:lpstr>
      <vt:lpstr>Pricing and Reward Principles Summary</vt:lpstr>
      <vt:lpstr>Discounts</vt:lpstr>
      <vt:lpstr>Seigniorage / Interest </vt:lpstr>
      <vt:lpstr>Return Example (1)</vt:lpstr>
      <vt:lpstr>Return Example (2)</vt:lpstr>
      <vt:lpstr>Return Example (3)</vt:lpstr>
      <vt:lpstr>Tx Fee Schema</vt:lpstr>
      <vt:lpstr>Tx Fee Expectations</vt:lpstr>
      <vt:lpstr>Resources</vt:lpstr>
      <vt:lpstr>General Questions  </vt:lpstr>
      <vt:lpstr>Outstanding Questions  - Hardware</vt:lpstr>
      <vt:lpstr>Backup on other projects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RChain Validator Sale and Staking Detail</dc:title>
  <dc:creator>Mrinal Manohar</dc:creator>
  <cp:lastModifiedBy>Kevin Valentine</cp:lastModifiedBy>
  <cp:revision>4</cp:revision>
  <dcterms:created xsi:type="dcterms:W3CDTF">2018-08-25T17:07:34Z</dcterms:created>
  <dcterms:modified xsi:type="dcterms:W3CDTF">2018-08-31T00:24:47Z</dcterms:modified>
</cp:coreProperties>
</file>