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72" r:id="rId6"/>
    <p:sldId id="273" r:id="rId7"/>
    <p:sldId id="264" r:id="rId8"/>
    <p:sldId id="265" r:id="rId9"/>
    <p:sldId id="274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20" y="-408"/>
      </p:cViewPr>
      <p:guideLst>
        <p:guide orient="horz" pos="864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BCEF-D617-704D-A3AA-F174E95843F5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10E7-807B-2E45-8BF5-E1F69678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nlightfoundation.com/blog/2014/02/20/sample-the-new-a-la-carte-congressional-record-pars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old"/>
                <a:cs typeface="Lato Bold"/>
              </a:rPr>
              <a:t>Liberal + Conservative Speech</a:t>
            </a:r>
            <a:endParaRPr lang="en-US" dirty="0">
              <a:latin typeface="Lato Bold"/>
              <a:cs typeface="Lato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Elaine Chang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455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335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Trial 3: Balanced File Number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1882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ato Light"/>
                <a:cs typeface="Lato Light"/>
              </a:rPr>
              <a:t>Multinomial Naïve Bayes, state data removed, balanced file number</a:t>
            </a:r>
            <a:endParaRPr lang="en-US" sz="2000" dirty="0"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26461"/>
              </p:ext>
            </p:extLst>
          </p:nvPr>
        </p:nvGraphicFramePr>
        <p:xfrm>
          <a:off x="838200" y="3048000"/>
          <a:ext cx="6172201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317"/>
                <a:gridCol w="1497841"/>
                <a:gridCol w="1497841"/>
                <a:gridCol w="1623202"/>
              </a:tblGrid>
              <a:tr h="685800">
                <a:tc>
                  <a:txBody>
                    <a:bodyPr/>
                    <a:lstStyle/>
                    <a:p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Precision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Recall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F1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Liberal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0.77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0.83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0.80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Conservative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0.88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0.89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Lato Bold"/>
                          <a:cs typeface="Lato Bold"/>
                        </a:rPr>
                        <a:t>Avg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0.86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0.86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2133599"/>
            <a:ext cx="5019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ato Light"/>
                <a:cs typeface="Lato Light"/>
              </a:rPr>
              <a:t>Training score: 96% / Test score: 86%</a:t>
            </a:r>
            <a:endParaRPr lang="en-US" sz="24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2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2 at 3.4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1500"/>
            <a:ext cx="3797300" cy="6502400"/>
          </a:xfrm>
          <a:prstGeom prst="rect">
            <a:avLst/>
          </a:prstGeom>
        </p:spPr>
      </p:pic>
      <p:pic>
        <p:nvPicPr>
          <p:cNvPr id="7" name="Picture 6" descr="Screen Shot 2014-04-02 at 3.42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2652"/>
            <a:ext cx="30988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335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Trial 4: Support Vector Machine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1882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ato Light"/>
                <a:cs typeface="Lato Light"/>
              </a:rPr>
              <a:t>Linear Support Vector, loss=hinge loss, state data removed, balanced file number</a:t>
            </a:r>
            <a:endParaRPr lang="en-US" sz="2000" dirty="0"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14061"/>
              </p:ext>
            </p:extLst>
          </p:nvPr>
        </p:nvGraphicFramePr>
        <p:xfrm>
          <a:off x="838200" y="3048000"/>
          <a:ext cx="6172201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317"/>
                <a:gridCol w="1497841"/>
                <a:gridCol w="1497841"/>
                <a:gridCol w="1623202"/>
              </a:tblGrid>
              <a:tr h="685800">
                <a:tc>
                  <a:txBody>
                    <a:bodyPr/>
                    <a:lstStyle/>
                    <a:p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Precision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Recall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F1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Liberal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0.71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0.83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0.77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Conservative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0.83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Lato Bold"/>
                          <a:cs typeface="Lato Bold"/>
                        </a:rPr>
                        <a:t>Avg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0.84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0.83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0.84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2133599"/>
            <a:ext cx="5259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ato Light"/>
                <a:cs typeface="Lato Light"/>
              </a:rPr>
              <a:t>Training score: 99.2% / Test score: 83%</a:t>
            </a:r>
            <a:endParaRPr lang="en-US" sz="24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89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5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Future Directions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18" y="1752600"/>
            <a:ext cx="7848600" cy="4038600"/>
          </a:xfrm>
        </p:spPr>
        <p:txBody>
          <a:bodyPr>
            <a:normAutofit/>
          </a:bodyPr>
          <a:lstStyle/>
          <a:p>
            <a:r>
              <a:rPr lang="en-US" dirty="0">
                <a:latin typeface="Lato Light"/>
                <a:cs typeface="Lato Light"/>
              </a:rPr>
              <a:t>Pulling by topic, especially about polarizing ones like birth control</a:t>
            </a:r>
          </a:p>
          <a:p>
            <a:r>
              <a:rPr lang="en-US" dirty="0" smtClean="0">
                <a:latin typeface="Lato Light"/>
                <a:cs typeface="Lato Light"/>
              </a:rPr>
              <a:t>Predictions across time. For instance, training on the first session of 113</a:t>
            </a:r>
            <a:r>
              <a:rPr lang="en-US" baseline="30000" dirty="0" smtClean="0">
                <a:latin typeface="Lato Light"/>
                <a:cs typeface="Lato Light"/>
              </a:rPr>
              <a:t>th</a:t>
            </a:r>
            <a:r>
              <a:rPr lang="en-US" dirty="0" smtClean="0">
                <a:latin typeface="Lato Light"/>
                <a:cs typeface="Lato Light"/>
              </a:rPr>
              <a:t> Congress and testing on second session.</a:t>
            </a:r>
            <a:endParaRPr lang="en-US" dirty="0" smtClean="0">
              <a:latin typeface="Lato Light"/>
              <a:cs typeface="Lato Light"/>
            </a:endParaRPr>
          </a:p>
          <a:p>
            <a:r>
              <a:rPr lang="en-US" dirty="0" smtClean="0">
                <a:latin typeface="Lato Light"/>
                <a:cs typeface="Lato Light"/>
              </a:rPr>
              <a:t>Use </a:t>
            </a:r>
            <a:r>
              <a:rPr lang="en-US" smtClean="0">
                <a:latin typeface="Lato Light"/>
                <a:cs typeface="Lato Light"/>
              </a:rPr>
              <a:t>more </a:t>
            </a:r>
            <a:r>
              <a:rPr lang="en-US" smtClean="0">
                <a:latin typeface="Lato Light"/>
                <a:cs typeface="Lato Light"/>
              </a:rPr>
              <a:t>data!!</a:t>
            </a:r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128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18" y="228600"/>
            <a:ext cx="7924799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What am I doing?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18" y="1981200"/>
            <a:ext cx="7351059" cy="38458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Lato Light"/>
                <a:cs typeface="Lato Light"/>
              </a:rPr>
              <a:t>The Data</a:t>
            </a:r>
          </a:p>
          <a:p>
            <a:pPr marL="0" indent="0">
              <a:buNone/>
            </a:pPr>
            <a:r>
              <a:rPr lang="en-US" dirty="0" smtClean="0">
                <a:latin typeface="Lato Light"/>
                <a:cs typeface="Lato Light"/>
              </a:rPr>
              <a:t>Transcripts of sessions from the House of Representatives </a:t>
            </a:r>
          </a:p>
          <a:p>
            <a:pPr marL="0" indent="0">
              <a:buNone/>
            </a:pPr>
            <a:endParaRPr lang="en-US" dirty="0" smtClean="0">
              <a:latin typeface="Lato Light"/>
              <a:cs typeface="Lato Light"/>
            </a:endParaRPr>
          </a:p>
          <a:p>
            <a:pPr marL="0" indent="0">
              <a:buNone/>
            </a:pPr>
            <a:r>
              <a:rPr lang="en-US" b="1" dirty="0" smtClean="0">
                <a:latin typeface="Lato Light"/>
                <a:cs typeface="Lato Light"/>
              </a:rPr>
              <a:t>The Question</a:t>
            </a:r>
          </a:p>
          <a:p>
            <a:pPr marL="0" indent="0">
              <a:buNone/>
            </a:pPr>
            <a:r>
              <a:rPr lang="en-US" dirty="0" smtClean="0">
                <a:latin typeface="Lato Light"/>
                <a:cs typeface="Lato Light"/>
              </a:rPr>
              <a:t>Can we correctly identify whether the speaker is conservative or liberal?</a:t>
            </a:r>
          </a:p>
          <a:p>
            <a:pPr marL="0" indent="0">
              <a:buNone/>
            </a:pPr>
            <a:endParaRPr lang="en-US" dirty="0">
              <a:latin typeface="Lato Light"/>
              <a:cs typeface="Lato Light"/>
            </a:endParaRPr>
          </a:p>
          <a:p>
            <a:pPr marL="0" indent="0">
              <a:buNone/>
            </a:pPr>
            <a:r>
              <a:rPr lang="en-US" b="1" dirty="0" smtClean="0">
                <a:latin typeface="Lato Light"/>
                <a:cs typeface="Lato Light"/>
              </a:rPr>
              <a:t>A Caveat</a:t>
            </a:r>
          </a:p>
          <a:p>
            <a:pPr marL="0" indent="0">
              <a:buNone/>
            </a:pPr>
            <a:r>
              <a:rPr lang="en-US" dirty="0" smtClean="0">
                <a:latin typeface="Lato Light"/>
                <a:cs typeface="Lato Light"/>
              </a:rPr>
              <a:t>…assuming the speakers is extremely conservative or liberal.</a:t>
            </a:r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432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565"/>
            <a:ext cx="7848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This is what an entry looks like:</a:t>
            </a:r>
            <a:endParaRPr lang="en-US" b="1" dirty="0">
              <a:latin typeface="Lato Bold"/>
              <a:cs typeface="Lato Bold"/>
            </a:endParaRPr>
          </a:p>
        </p:txBody>
      </p:sp>
      <p:pic>
        <p:nvPicPr>
          <p:cNvPr id="5" name="Content Placeholder 4" descr="Screen Shot 2014-04-02 at 11.09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474"/>
          <a:stretch>
            <a:fillRect/>
          </a:stretch>
        </p:blipFill>
        <p:spPr>
          <a:xfrm>
            <a:off x="868082" y="18288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751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Data in Aggregate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521"/>
            <a:ext cx="7848600" cy="48770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Lato Light"/>
                <a:cs typeface="Lato Light"/>
              </a:rPr>
              <a:t>Total number of words</a:t>
            </a:r>
            <a:r>
              <a:rPr lang="en-US" sz="2800" dirty="0" smtClean="0">
                <a:latin typeface="Lato Light"/>
                <a:cs typeface="Lato Light"/>
              </a:rPr>
              <a:t>: ~72k </a:t>
            </a:r>
          </a:p>
          <a:p>
            <a:pPr marL="0" indent="0">
              <a:buNone/>
            </a:pPr>
            <a:r>
              <a:rPr lang="en-US" sz="2800" dirty="0">
                <a:latin typeface="Lato Light"/>
                <a:cs typeface="Lato Light"/>
              </a:rPr>
              <a:t>	</a:t>
            </a:r>
            <a:r>
              <a:rPr lang="en-US" sz="2800" dirty="0" smtClean="0">
                <a:latin typeface="Lato Light"/>
                <a:cs typeface="Lato Light"/>
              </a:rPr>
              <a:t>Conservative: 48% </a:t>
            </a:r>
          </a:p>
          <a:p>
            <a:pPr marL="0" indent="0">
              <a:buNone/>
            </a:pPr>
            <a:r>
              <a:rPr lang="en-US" sz="2800" dirty="0" smtClean="0">
                <a:latin typeface="Lato Light"/>
                <a:cs typeface="Lato Light"/>
              </a:rPr>
              <a:t>	Liberals: 52%</a:t>
            </a:r>
          </a:p>
          <a:p>
            <a:pPr marL="0" indent="0">
              <a:buNone/>
            </a:pPr>
            <a:endParaRPr lang="en-US" sz="2800" dirty="0" smtClean="0">
              <a:latin typeface="Lato Light"/>
              <a:cs typeface="Lato Ligh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Lato Light"/>
                <a:cs typeface="Lato Light"/>
              </a:rPr>
              <a:t>Lexical diversity: </a:t>
            </a:r>
          </a:p>
          <a:p>
            <a:pPr marL="0" indent="0">
              <a:buNone/>
            </a:pPr>
            <a:r>
              <a:rPr lang="en-US" sz="2800" dirty="0">
                <a:latin typeface="Lato Light"/>
                <a:cs typeface="Lato Light"/>
              </a:rPr>
              <a:t>	</a:t>
            </a:r>
            <a:r>
              <a:rPr lang="en-US" sz="2800" dirty="0" smtClean="0">
                <a:latin typeface="Lato Light"/>
                <a:cs typeface="Lato Light"/>
              </a:rPr>
              <a:t>Conservatives: 14%</a:t>
            </a:r>
          </a:p>
          <a:p>
            <a:pPr marL="0" indent="0">
              <a:buNone/>
            </a:pPr>
            <a:r>
              <a:rPr lang="en-US" sz="2800" dirty="0">
                <a:latin typeface="Lato Light"/>
                <a:cs typeface="Lato Light"/>
              </a:rPr>
              <a:t>	</a:t>
            </a:r>
            <a:r>
              <a:rPr lang="en-US" sz="2800" dirty="0" smtClean="0">
                <a:latin typeface="Lato Light"/>
                <a:cs typeface="Lato Light"/>
              </a:rPr>
              <a:t>Liberals: 15%</a:t>
            </a:r>
          </a:p>
          <a:p>
            <a:pPr marL="0" indent="0">
              <a:buNone/>
            </a:pPr>
            <a:endParaRPr lang="en-US" sz="2800" dirty="0" smtClean="0">
              <a:latin typeface="Lato Light"/>
              <a:cs typeface="Lato Ligh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Lato Light"/>
                <a:cs typeface="Lato Light"/>
              </a:rPr>
              <a:t>Length of average speech: </a:t>
            </a:r>
          </a:p>
          <a:p>
            <a:pPr marL="0" indent="0">
              <a:buNone/>
            </a:pPr>
            <a:r>
              <a:rPr lang="en-US" sz="2800" dirty="0">
                <a:latin typeface="Lato Light"/>
                <a:cs typeface="Lato Light"/>
              </a:rPr>
              <a:t>	</a:t>
            </a:r>
            <a:r>
              <a:rPr lang="en-US" sz="2800" dirty="0" smtClean="0">
                <a:latin typeface="Lato Light"/>
                <a:cs typeface="Lato Light"/>
              </a:rPr>
              <a:t>Conservatives: 498 words</a:t>
            </a:r>
          </a:p>
          <a:p>
            <a:pPr marL="0" indent="0">
              <a:buNone/>
            </a:pPr>
            <a:r>
              <a:rPr lang="en-US" sz="2800" dirty="0">
                <a:latin typeface="Lato Light"/>
                <a:cs typeface="Lato Light"/>
              </a:rPr>
              <a:t>	</a:t>
            </a:r>
            <a:r>
              <a:rPr lang="en-US" sz="2800" dirty="0" smtClean="0">
                <a:latin typeface="Lato Light"/>
                <a:cs typeface="Lato Light"/>
              </a:rPr>
              <a:t>Liberals: 215 words</a:t>
            </a:r>
          </a:p>
          <a:p>
            <a:pPr marL="0" indent="0">
              <a:buNone/>
            </a:pPr>
            <a:endParaRPr lang="en-US" sz="2800" dirty="0">
              <a:latin typeface="Lato Light"/>
              <a:cs typeface="Lato Light"/>
            </a:endParaRPr>
          </a:p>
          <a:p>
            <a:pPr marL="0" indent="0">
              <a:buNone/>
            </a:pPr>
            <a:r>
              <a:rPr lang="en-US" sz="2800" dirty="0" smtClean="0">
                <a:latin typeface="Lato Light"/>
                <a:cs typeface="Lato Light"/>
              </a:rPr>
              <a:t>What this translates to, is greater number of shorter files for liberals. So ~70% of my documents were liberal.</a:t>
            </a:r>
          </a:p>
          <a:p>
            <a:pPr marL="0" indent="0">
              <a:buNone/>
            </a:pPr>
            <a:endParaRPr lang="en-US" sz="2800" dirty="0" smtClean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47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Helvetica Neue"/>
                <a:cs typeface="Helvetica Neue"/>
              </a:rPr>
              <a:t>Common Liberal Words</a:t>
            </a:r>
            <a:endParaRPr lang="en-US" b="1" dirty="0">
              <a:latin typeface="Helvetica Neue"/>
              <a:cs typeface="Helvetica Neue"/>
            </a:endParaRPr>
          </a:p>
        </p:txBody>
      </p:sp>
      <p:pic>
        <p:nvPicPr>
          <p:cNvPr id="5" name="Content Placeholder 4" descr="Screen Shot 2014-04-02 at 2.41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" b="2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92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Helvetica Neue"/>
                <a:cs typeface="Helvetica Neue"/>
              </a:rPr>
              <a:t>Common Conservative Words</a:t>
            </a:r>
            <a:endParaRPr lang="en-US" b="1" dirty="0">
              <a:latin typeface="Helvetica Neue"/>
              <a:cs typeface="Helvetica Neue"/>
            </a:endParaRPr>
          </a:p>
        </p:txBody>
      </p:sp>
      <p:pic>
        <p:nvPicPr>
          <p:cNvPr id="12" name="Picture 11" descr="Screen Shot 2014-04-02 at 2.4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276"/>
            <a:ext cx="9144000" cy="419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5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Methodology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18" y="1752600"/>
            <a:ext cx="7848600" cy="4038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Lato Light"/>
                <a:cs typeface="Lato Light"/>
              </a:rPr>
              <a:t>Got the data with </a:t>
            </a:r>
            <a:r>
              <a:rPr lang="en-US" dirty="0" smtClean="0">
                <a:latin typeface="Lato Light"/>
                <a:cs typeface="Lato Light"/>
                <a:hlinkClick r:id="rId2"/>
              </a:rPr>
              <a:t>congressional-record </a:t>
            </a:r>
            <a:r>
              <a:rPr lang="en-US" dirty="0" smtClean="0">
                <a:latin typeface="Lato Light"/>
                <a:cs typeface="Lato Light"/>
              </a:rPr>
              <a:t>script</a:t>
            </a:r>
          </a:p>
          <a:p>
            <a:r>
              <a:rPr lang="en-US" dirty="0" smtClean="0">
                <a:latin typeface="Lato Light"/>
                <a:cs typeface="Lato Light"/>
              </a:rPr>
              <a:t>Parsed raw text transcripts to get a corpus of speeches by speaker</a:t>
            </a:r>
            <a:endParaRPr lang="en-US" dirty="0">
              <a:latin typeface="Lato Light"/>
              <a:cs typeface="Lato Light"/>
            </a:endParaRPr>
          </a:p>
          <a:p>
            <a:r>
              <a:rPr lang="en-US" dirty="0" smtClean="0">
                <a:latin typeface="Lato Light"/>
                <a:cs typeface="Lato Light"/>
              </a:rPr>
              <a:t>Kept only speakers who were characterized as very liberal or very conservative</a:t>
            </a:r>
            <a:endParaRPr lang="en-US" dirty="0">
              <a:latin typeface="Lato Light"/>
              <a:cs typeface="Lato Light"/>
            </a:endParaRPr>
          </a:p>
          <a:p>
            <a:r>
              <a:rPr lang="en-US" dirty="0" smtClean="0">
                <a:latin typeface="Lato Light"/>
                <a:cs typeface="Lato Light"/>
              </a:rPr>
              <a:t>Features were: </a:t>
            </a:r>
            <a:r>
              <a:rPr lang="en-US" dirty="0" err="1" smtClean="0">
                <a:latin typeface="Lato Light"/>
                <a:cs typeface="Lato Light"/>
              </a:rPr>
              <a:t>uni</a:t>
            </a:r>
            <a:r>
              <a:rPr lang="en-US" dirty="0" smtClean="0">
                <a:latin typeface="Lato Light"/>
                <a:cs typeface="Lato Light"/>
              </a:rPr>
              <a:t>- and bigrams, counts and TF-IDF </a:t>
            </a:r>
            <a:r>
              <a:rPr lang="en-US" dirty="0" err="1" smtClean="0">
                <a:latin typeface="Lato Light"/>
                <a:cs typeface="Lato Light"/>
              </a:rPr>
              <a:t>vectorization</a:t>
            </a:r>
            <a:endParaRPr lang="en-US" dirty="0" smtClean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075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335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Trial 1: Suspiciously Accurate 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1882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ato Light"/>
                <a:cs typeface="Lato Light"/>
              </a:rPr>
              <a:t>Multinomial Naïve Bayes, balanced word count, imbalanced file number</a:t>
            </a:r>
            <a:endParaRPr lang="en-US" sz="2000" dirty="0"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48085"/>
              </p:ext>
            </p:extLst>
          </p:nvPr>
        </p:nvGraphicFramePr>
        <p:xfrm>
          <a:off x="990600" y="3200400"/>
          <a:ext cx="6172201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317"/>
                <a:gridCol w="1497841"/>
                <a:gridCol w="1497841"/>
                <a:gridCol w="1623202"/>
              </a:tblGrid>
              <a:tr h="685800">
                <a:tc>
                  <a:txBody>
                    <a:bodyPr/>
                    <a:lstStyle/>
                    <a:p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Precision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Recall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F1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Liberal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1.00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0.86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0.93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Conservative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0.96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1.00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0.98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Lato Bold"/>
                          <a:cs typeface="Lato Bold"/>
                        </a:rPr>
                        <a:t>Avg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0.97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2133599"/>
            <a:ext cx="5019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ato Light"/>
                <a:cs typeface="Lato Light"/>
              </a:rPr>
              <a:t>Training score: 96% / Test score: 97%</a:t>
            </a:r>
            <a:endParaRPr lang="en-US" sz="24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25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335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Lato Bold"/>
                <a:cs typeface="Lato Bold"/>
              </a:rPr>
              <a:t>Trial 2: Removed State Data</a:t>
            </a:r>
            <a:endParaRPr lang="en-US" b="1" dirty="0">
              <a:latin typeface="Lato Bold"/>
              <a:cs typeface="Lat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1882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ato Light"/>
                <a:cs typeface="Lato Light"/>
              </a:rPr>
              <a:t>Multinomial Naïve Bayes, balanced word count, imbalanced file number</a:t>
            </a:r>
            <a:endParaRPr lang="en-US" sz="2000" dirty="0">
              <a:latin typeface="Lato Light"/>
              <a:cs typeface="Lato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63956"/>
              </p:ext>
            </p:extLst>
          </p:nvPr>
        </p:nvGraphicFramePr>
        <p:xfrm>
          <a:off x="838200" y="3048000"/>
          <a:ext cx="6172201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317"/>
                <a:gridCol w="1497841"/>
                <a:gridCol w="1497841"/>
                <a:gridCol w="1623202"/>
              </a:tblGrid>
              <a:tr h="685800">
                <a:tc>
                  <a:txBody>
                    <a:bodyPr/>
                    <a:lstStyle/>
                    <a:p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Precision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Recall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F1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Liberal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1.00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0.38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0.56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 Bold"/>
                          <a:cs typeface="Lato Bold"/>
                        </a:rPr>
                        <a:t>Conservative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0.84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1.00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0.91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Lato Bold"/>
                          <a:cs typeface="Lato Bold"/>
                        </a:rPr>
                        <a:t>Avg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0.88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0.85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 Bold"/>
                          <a:cs typeface="Lato Bold"/>
                        </a:rPr>
                        <a:t>0.83</a:t>
                      </a:r>
                      <a:endParaRPr lang="en-US" dirty="0">
                        <a:latin typeface="Lato Bold"/>
                        <a:cs typeface="Lato Bold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2133599"/>
            <a:ext cx="5498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ato Light"/>
                <a:cs typeface="Lato Light"/>
              </a:rPr>
              <a:t>Training score: 95.2% / Test score: 85.2%</a:t>
            </a:r>
            <a:endParaRPr lang="en-US" sz="24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982002"/>
      </p:ext>
    </p:extLst>
  </p:cSld>
  <p:clrMapOvr>
    <a:masterClrMapping/>
  </p:clrMapOvr>
</p:sld>
</file>

<file path=ppt/theme/theme1.xml><?xml version="1.0" encoding="utf-8"?>
<a:theme xmlns:a="http://schemas.openxmlformats.org/drawingml/2006/main" name="Draf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Draft.thmx</Template>
  <TotalTime>187</TotalTime>
  <Words>333</Words>
  <Application>Microsoft Macintosh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Draft</vt:lpstr>
      <vt:lpstr>Liberal + Conservative Speech</vt:lpstr>
      <vt:lpstr>What am I doing?</vt:lpstr>
      <vt:lpstr>This is what an entry looks like:</vt:lpstr>
      <vt:lpstr>Data in Aggregate</vt:lpstr>
      <vt:lpstr>Common Liberal Words</vt:lpstr>
      <vt:lpstr>Common Conservative Words</vt:lpstr>
      <vt:lpstr>Methodology</vt:lpstr>
      <vt:lpstr>Trial 1: Suspiciously Accurate </vt:lpstr>
      <vt:lpstr>Trial 2: Removed State Data</vt:lpstr>
      <vt:lpstr>Trial 3: Balanced File Number</vt:lpstr>
      <vt:lpstr>PowerPoint Presentation</vt:lpstr>
      <vt:lpstr>Trial 4: Support Vector Machine</vt:lpstr>
      <vt:lpstr>Future Directions</vt:lpstr>
    </vt:vector>
  </TitlesOfParts>
  <Company>Kanjoya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Speech, Conservative / Liberal</dc:title>
  <dc:creator>Elaine</dc:creator>
  <cp:lastModifiedBy>Elaine</cp:lastModifiedBy>
  <cp:revision>136</cp:revision>
  <dcterms:created xsi:type="dcterms:W3CDTF">2014-04-02T17:36:38Z</dcterms:created>
  <dcterms:modified xsi:type="dcterms:W3CDTF">2014-04-03T01:29:40Z</dcterms:modified>
</cp:coreProperties>
</file>