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18" Type="http://schemas.openxmlformats.org/officeDocument/2006/relationships/font" Target="fonts/Oswa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7d800b217_2_5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57d800b217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7d800b217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7d800b217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7d800b217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57d800b217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7d800b217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57d800b217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7d800b217_2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57d800b217_2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57d800b217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57d800b217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57d800b217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57d800b217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7d800b217_2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57d800b217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56" name="Google Shape;56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8" name="Google Shape;88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/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26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6" name="Google Shape;106;p26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6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6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2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0" name="Google Shape;110;p2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1" name="Google Shape;111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8" name="Google Shape;11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2" name="Google Shape;122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9" name="Google Shape;129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" name="Google Shape;136;p3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" name="Google Shape;137;p3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9" name="Google Shape;139;p3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43" name="Google Shape;143;p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5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5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couchdb.apache.org/" TargetMode="External"/><Relationship Id="rId4" Type="http://schemas.openxmlformats.org/officeDocument/2006/relationships/hyperlink" Target="http://localhost:5984/_utils/#logi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ocs.couchdb.org/en/stable/api/basics.html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4.png"/><Relationship Id="rId7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tutorialspoint.com/http/http_requests.htm" TargetMode="External"/><Relationship Id="rId4" Type="http://schemas.openxmlformats.org/officeDocument/2006/relationships/hyperlink" Target="http://docs.couchdb.org/en/stable/index.html" TargetMode="External"/><Relationship Id="rId5" Type="http://schemas.openxmlformats.org/officeDocument/2006/relationships/hyperlink" Target="https://en.wikipedia.org/wiki/Apache_CouchDB" TargetMode="External"/><Relationship Id="rId6" Type="http://schemas.openxmlformats.org/officeDocument/2006/relationships/hyperlink" Target="http://couchdb.apache.org/" TargetMode="External"/><Relationship Id="rId7" Type="http://schemas.openxmlformats.org/officeDocument/2006/relationships/hyperlink" Target="https://couchdb.apache.org/fauxton-visual-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/>
          </a:p>
        </p:txBody>
      </p:sp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ctr">
              <a:lnSpc>
                <a:spcPct val="115000"/>
              </a:lnSpc>
              <a:spcBef>
                <a:spcPts val="700"/>
              </a:spcBef>
              <a:spcAft>
                <a:spcPts val="700"/>
              </a:spcAft>
              <a:buSzPts val="2100"/>
              <a:buNone/>
            </a:pPr>
            <a:r>
              <a:rPr lang="en">
                <a:solidFill>
                  <a:srgbClr val="FFFFFF"/>
                </a:solidFill>
              </a:rPr>
              <a:t>CouchDB - NoSql Database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Αποτέλεσμα εικόνας για couchdb transparent icon" id="156" name="Google Shape;15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0600" y="282925"/>
            <a:ext cx="3242800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Γενικά για την CouchDB</a:t>
            </a: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2" name="Google Shape;162;p38"/>
          <p:cNvSpPr txBox="1"/>
          <p:nvPr>
            <p:ph idx="1" type="body"/>
          </p:nvPr>
        </p:nvSpPr>
        <p:spPr>
          <a:xfrm>
            <a:off x="311700" y="1228675"/>
            <a:ext cx="8520600" cy="368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Την συναντάμε σε διάφορους τομείς και εφαρμογές όπως Big Data,Real time applications,blockchain,κλπ.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Η γενικότερη της ιδέα στην οποία βασίστηκε αποτελεί η πρόσβαση στα δεδομένα με αξιοπιστία και ασφάλεια.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Διαθέτει HTTP/JSON API το όποιο διευκολύνει την επικοινωνία της βάσης με τις περισσότερες σύγχρονες τεχνολογίες.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Ακόμη ένα σημαντικό χαρακτηριστικό της βάσης αποτελεί το πρωτόκολλο replication.Παρέχει μεταφορά των δεδομένων ανάμεσα σε server clusters,smartphones και web browsers.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Η βάση μας συνοδεύεται και από ένα developer-friendly query language.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Υποστηρίζει και δυνατότητα clustering με multi master sync.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68" name="Google Shape;168;p3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Windows:</a:t>
            </a:r>
            <a:endParaRPr>
              <a:solidFill>
                <a:srgbClr val="FFFFFF"/>
              </a:solidFill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Κατέβασμα του </a:t>
            </a:r>
            <a:r>
              <a:rPr lang="en" u="sng">
                <a:solidFill>
                  <a:schemeClr val="hlink"/>
                </a:solidFill>
                <a:hlinkClick r:id="rId3"/>
              </a:rPr>
              <a:t>wizard</a:t>
            </a:r>
            <a:r>
              <a:rPr lang="en">
                <a:solidFill>
                  <a:srgbClr val="FFFFFF"/>
                </a:solidFill>
              </a:rPr>
              <a:t>.</a:t>
            </a:r>
            <a:endParaRPr>
              <a:solidFill>
                <a:srgbClr val="FFFFFF"/>
              </a:solidFill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Ακολουθούμε τις οδηγίες του wizard και είμαστε έτοιμη να χρησιμοποιήσουμε την βάση.</a:t>
            </a:r>
            <a:endParaRPr>
              <a:solidFill>
                <a:srgbClr val="FFFFFF"/>
              </a:solidFill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-317500" lvl="0" marL="457200" marR="76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Για καλύτερη διαχείριση των βάσεων μπορούμε να χρησιμοποιήσουμε το </a:t>
            </a:r>
            <a:r>
              <a:rPr lang="en" u="sng">
                <a:solidFill>
                  <a:schemeClr val="hlink"/>
                </a:solidFill>
                <a:hlinkClick r:id="rId4"/>
              </a:rPr>
              <a:t>Fauxton</a:t>
            </a:r>
            <a:r>
              <a:rPr lang="en">
                <a:solidFill>
                  <a:srgbClr val="FFFFFF"/>
                </a:solidFill>
              </a:rPr>
              <a:t> που είναι ένα web-based interface που μας παρέχεται από την couchdb.Αρκεί να δημιουργήσουμε ένα λογαριασμό διαχειριστή.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69" name="Google Shape;169;p39"/>
          <p:cNvSpPr txBox="1"/>
          <p:nvPr>
            <p:ph idx="2" type="body"/>
          </p:nvPr>
        </p:nvSpPr>
        <p:spPr>
          <a:xfrm>
            <a:off x="4832400" y="1152475"/>
            <a:ext cx="3999900" cy="37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Linux: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rgbClr val="FFFFFF"/>
                </a:solidFill>
              </a:rPr>
              <a:t>Εκτελούμε τις παρακάτω εντολές σε terminal: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sudo apt-get install apache2  -y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sudo systemctl start apache2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sudo systemctl enable apache2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echo  "deb https://apache.bintray.com/couchdb-deb xenial main"</a:t>
            </a:r>
            <a:endParaRPr>
              <a:solidFill>
                <a:srgbClr val="FFFFFF"/>
              </a:solidFill>
            </a:endParaRPr>
          </a:p>
          <a:p>
            <a:pPr indent="-317500" lvl="0" marL="4572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curl -L https://couchdb.apache.org/repo/bintray-pubkey.asc \ | sudo apt-key add -</a:t>
            </a:r>
            <a:endParaRPr>
              <a:solidFill>
                <a:srgbClr val="FFFFFF"/>
              </a:solidFill>
            </a:endParaRPr>
          </a:p>
          <a:p>
            <a:pPr indent="-317500" lvl="0" marL="4572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sudo apt-get update -y</a:t>
            </a:r>
            <a:endParaRPr>
              <a:solidFill>
                <a:srgbClr val="FFFFFF"/>
              </a:solidFill>
            </a:endParaRPr>
          </a:p>
          <a:p>
            <a:pPr indent="-317500" lvl="0" marL="457200" marR="1397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sudo apt-get install couchdb -y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API</a:t>
            </a:r>
            <a:endParaRPr/>
          </a:p>
        </p:txBody>
      </p:sp>
      <p:sp>
        <p:nvSpPr>
          <p:cNvPr id="175" name="Google Shape;175;p40"/>
          <p:cNvSpPr txBox="1"/>
          <p:nvPr>
            <p:ph idx="1" type="body"/>
          </p:nvPr>
        </p:nvSpPr>
        <p:spPr>
          <a:xfrm>
            <a:off x="398750" y="1848775"/>
            <a:ext cx="3999900" cy="2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Όλο το API της CouchDB στηρίζεται στα HTTP request τα όποια μας επιστρέφουν την απάντηση τους σε JSON object.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</a:pPr>
            <a:r>
              <a:rPr lang="en">
                <a:solidFill>
                  <a:srgbClr val="FFFFFF"/>
                </a:solidFill>
              </a:rPr>
              <a:t>Περισσότερα για το JSON και για τα HTTP requests μπορούμε να βρούμε και στο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>
                <a:solidFill>
                  <a:srgbClr val="FFFFFF"/>
                </a:solidFill>
              </a:rPr>
              <a:t> της CouchDb.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6" name="Google Shape;176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Για να πάρω κάτι από την βάση χρησιμοποιώ ένα GET request 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14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GET </a:t>
            </a:r>
            <a:r>
              <a:rPr b="1" lang="en" sz="1200">
                <a:solidFill>
                  <a:srgbClr val="FFFFFF"/>
                </a:solidFill>
              </a:rPr>
              <a:t>/recipes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FFFFFF"/>
                </a:solidFill>
              </a:rPr>
              <a:t>HTTP</a:t>
            </a:r>
            <a:r>
              <a:rPr lang="en" sz="1200">
                <a:solidFill>
                  <a:srgbClr val="FFFFFF"/>
                </a:solidFill>
              </a:rPr>
              <a:t>/1.1</a:t>
            </a:r>
            <a:endParaRPr sz="1200">
              <a:solidFill>
                <a:srgbClr val="FFFFFF"/>
              </a:solidFill>
            </a:endParaRPr>
          </a:p>
          <a:p>
            <a:pPr indent="0" lvl="0" marL="4572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Για να κάνω μια εισαγωγή στην βάση χρησιμοποιώ ένα POST request :</a:t>
            </a:r>
            <a:endParaRPr sz="1200">
              <a:solidFill>
                <a:srgbClr val="FFFFFF"/>
              </a:solidFill>
            </a:endParaRPr>
          </a:p>
          <a:p>
            <a:pPr indent="-304800" lvl="0" marL="457200" marR="1143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</a:pPr>
            <a:r>
              <a:rPr lang="en" sz="1200">
                <a:solidFill>
                  <a:srgbClr val="FFFFFF"/>
                </a:solidFill>
              </a:rPr>
              <a:t>POST </a:t>
            </a:r>
            <a:r>
              <a:rPr b="1" lang="en" sz="1200">
                <a:solidFill>
                  <a:srgbClr val="FFFFFF"/>
                </a:solidFill>
              </a:rPr>
              <a:t>/source/_bulk_docs</a:t>
            </a:r>
            <a:r>
              <a:rPr lang="en" sz="1200">
                <a:solidFill>
                  <a:srgbClr val="FFFFFF"/>
                </a:solidFill>
              </a:rPr>
              <a:t> </a:t>
            </a:r>
            <a:r>
              <a:rPr b="1" lang="en" sz="1200">
                <a:solidFill>
                  <a:srgbClr val="FFFFFF"/>
                </a:solidFill>
              </a:rPr>
              <a:t>HTTP</a:t>
            </a:r>
            <a:r>
              <a:rPr lang="en" sz="1200">
                <a:solidFill>
                  <a:srgbClr val="FFFFFF"/>
                </a:solidFill>
              </a:rPr>
              <a:t>/1.1</a:t>
            </a:r>
            <a:endParaRPr sz="1200">
              <a:solidFill>
                <a:srgbClr val="FFFFFF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{</a:t>
            </a:r>
            <a:endParaRPr sz="1200">
              <a:solidFill>
                <a:srgbClr val="FFFFFF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	“docs”:[{</a:t>
            </a:r>
            <a:endParaRPr sz="1200">
              <a:solidFill>
                <a:srgbClr val="FFFFFF"/>
              </a:solidFill>
            </a:endParaRPr>
          </a:p>
          <a:p>
            <a:pPr indent="0" lvl="0" marL="5715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	....</a:t>
            </a:r>
            <a:endParaRPr sz="1200">
              <a:solidFill>
                <a:srgbClr val="FFFFFF"/>
              </a:solidFill>
            </a:endParaRPr>
          </a:p>
          <a:p>
            <a:pPr indent="0" lvl="0" marL="5715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}]</a:t>
            </a:r>
            <a:endParaRPr sz="1200">
              <a:solidFill>
                <a:srgbClr val="FFFFFF"/>
              </a:solidFill>
            </a:endParaRPr>
          </a:p>
          <a:p>
            <a:pPr indent="0" lvl="0" marL="114300" marR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FFFFFF"/>
                </a:solidFill>
              </a:rPr>
              <a:t>}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Βέβαια :</a:t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2" name="Google Shape;182;p41"/>
          <p:cNvSpPr txBox="1"/>
          <p:nvPr>
            <p:ph idx="1" type="body"/>
          </p:nvPr>
        </p:nvSpPr>
        <p:spPr>
          <a:xfrm>
            <a:off x="311700" y="1228675"/>
            <a:ext cx="8520600" cy="36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Υπάρχουν και βιβλιοθήκες-πακέτα που μας υλοποιούν το παραπάνω API και ανάλογα με την γλώσσα διαμορφώνεται και ανάλογα η δομή των εντολών.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Για παράδειγμα στην Javascript υπάρχει το πακέτο node-couchdb που χρησιμοποιησα στο project μου.Όλο το παραπάνω API υπάρχει “κάτω” από το συγκεκριμένο πακέτο.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Συνεπώς για να κάνουμε Create,Read,Update,Delete(CRUD) το επιτυγχάνουμε ως εξής: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2"/>
          <p:cNvSpPr txBox="1"/>
          <p:nvPr>
            <p:ph idx="1" type="body"/>
          </p:nvPr>
        </p:nvSpPr>
        <p:spPr>
          <a:xfrm>
            <a:off x="311700" y="239400"/>
            <a:ext cx="40119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Αφού συνδεθούμε στην βάση μας</a:t>
            </a:r>
            <a:r>
              <a:rPr lang="en"/>
              <a:t> 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8" name="Google Shape;18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325" y="924488"/>
            <a:ext cx="3476625" cy="149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2"/>
          <p:cNvSpPr txBox="1"/>
          <p:nvPr>
            <p:ph idx="1" type="body"/>
          </p:nvPr>
        </p:nvSpPr>
        <p:spPr>
          <a:xfrm>
            <a:off x="4323600" y="239400"/>
            <a:ext cx="40119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Μπορούμε να δημιουργήσουμε μια βάση: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Να διαγράψουμε μια βάση: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Να σβήσουμε ένα document: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0" name="Google Shape;190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8825" y="2849150"/>
            <a:ext cx="385762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1996" y="842050"/>
            <a:ext cx="3759751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0500" y="2187521"/>
            <a:ext cx="3702733" cy="59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82875" y="3148550"/>
            <a:ext cx="4514225" cy="93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3"/>
          <p:cNvSpPr txBox="1"/>
          <p:nvPr>
            <p:ph idx="1" type="body"/>
          </p:nvPr>
        </p:nvSpPr>
        <p:spPr>
          <a:xfrm>
            <a:off x="311700" y="239400"/>
            <a:ext cx="40119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Να κάνουμε μια νέα εισαγωγή</a:t>
            </a:r>
            <a:r>
              <a:rPr lang="en"/>
              <a:t> 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Να κάνουμε ενημέρωση:</a:t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9" name="Google Shape;199;p43"/>
          <p:cNvSpPr txBox="1"/>
          <p:nvPr>
            <p:ph idx="1" type="body"/>
          </p:nvPr>
        </p:nvSpPr>
        <p:spPr>
          <a:xfrm>
            <a:off x="4323600" y="239400"/>
            <a:ext cx="40119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/>
              <a:t>Να κάνουμε μια νέα εισαγωγή</a:t>
            </a:r>
            <a:r>
              <a:rPr lang="en"/>
              <a:t> :</a:t>
            </a:r>
            <a:endParaRPr/>
          </a:p>
        </p:txBody>
      </p:sp>
      <p:pic>
        <p:nvPicPr>
          <p:cNvPr id="200" name="Google Shape;2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4556" y="739475"/>
            <a:ext cx="3786188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638" y="2821794"/>
            <a:ext cx="4064025" cy="1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21200" y="1043344"/>
            <a:ext cx="4289450" cy="21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4"/>
          <p:cNvSpPr txBox="1"/>
          <p:nvPr>
            <p:ph type="title"/>
          </p:nvPr>
        </p:nvSpPr>
        <p:spPr>
          <a:xfrm>
            <a:off x="34072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FFFFFF"/>
                </a:solidFill>
              </a:rPr>
              <a:t>Χρήσιμο Υλικό - Βιβλιογραφία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44"/>
          <p:cNvSpPr txBox="1"/>
          <p:nvPr>
            <p:ph idx="1" type="body"/>
          </p:nvPr>
        </p:nvSpPr>
        <p:spPr>
          <a:xfrm>
            <a:off x="340725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 requests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CouchDB documentation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CouchDB wikipedia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CouchDB Homepage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Fauxton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