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3">
  <p:sldMasterIdLst>
    <p:sldMasterId id="2147483648" r:id="rId1"/>
    <p:sldMasterId id="2147483679" r:id="rId2"/>
  </p:sldMasterIdLst>
  <p:notesMasterIdLst>
    <p:notesMasterId r:id="rId46"/>
  </p:notesMasterIdLst>
  <p:handoutMasterIdLst>
    <p:handoutMasterId r:id="rId47"/>
  </p:handoutMasterIdLst>
  <p:sldIdLst>
    <p:sldId id="513" r:id="rId3"/>
    <p:sldId id="631" r:id="rId4"/>
    <p:sldId id="536" r:id="rId5"/>
    <p:sldId id="511" r:id="rId6"/>
    <p:sldId id="537" r:id="rId7"/>
    <p:sldId id="539" r:id="rId8"/>
    <p:sldId id="568" r:id="rId9"/>
    <p:sldId id="622" r:id="rId10"/>
    <p:sldId id="592" r:id="rId11"/>
    <p:sldId id="623" r:id="rId12"/>
    <p:sldId id="600" r:id="rId13"/>
    <p:sldId id="624" r:id="rId14"/>
    <p:sldId id="601" r:id="rId15"/>
    <p:sldId id="602" r:id="rId16"/>
    <p:sldId id="616" r:id="rId17"/>
    <p:sldId id="599" r:id="rId18"/>
    <p:sldId id="597" r:id="rId19"/>
    <p:sldId id="593" r:id="rId20"/>
    <p:sldId id="604" r:id="rId21"/>
    <p:sldId id="603" r:id="rId22"/>
    <p:sldId id="606" r:id="rId23"/>
    <p:sldId id="607" r:id="rId24"/>
    <p:sldId id="608" r:id="rId25"/>
    <p:sldId id="625" r:id="rId26"/>
    <p:sldId id="605" r:id="rId27"/>
    <p:sldId id="626" r:id="rId28"/>
    <p:sldId id="613" r:id="rId29"/>
    <p:sldId id="627" r:id="rId30"/>
    <p:sldId id="628" r:id="rId31"/>
    <p:sldId id="620" r:id="rId32"/>
    <p:sldId id="621" r:id="rId33"/>
    <p:sldId id="629" r:id="rId34"/>
    <p:sldId id="609" r:id="rId35"/>
    <p:sldId id="610" r:id="rId36"/>
    <p:sldId id="614" r:id="rId37"/>
    <p:sldId id="611" r:id="rId38"/>
    <p:sldId id="612" r:id="rId39"/>
    <p:sldId id="618" r:id="rId40"/>
    <p:sldId id="617" r:id="rId41"/>
    <p:sldId id="619" r:id="rId42"/>
    <p:sldId id="630" r:id="rId43"/>
    <p:sldId id="594" r:id="rId44"/>
    <p:sldId id="615" r:id="rId45"/>
  </p:sldIdLst>
  <p:sldSz cx="9144000" cy="5143500" type="screen16x9"/>
  <p:notesSz cx="6858000" cy="9144000"/>
  <p:custDataLst>
    <p:tags r:id="rId48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">
          <p15:clr>
            <a:srgbClr val="A4A3A4"/>
          </p15:clr>
        </p15:guide>
        <p15:guide id="2" orient="horz" pos="1618">
          <p15:clr>
            <a:srgbClr val="A4A3A4"/>
          </p15:clr>
        </p15:guide>
        <p15:guide id="3" orient="horz" pos="481">
          <p15:clr>
            <a:srgbClr val="A4A3A4"/>
          </p15:clr>
        </p15:guide>
        <p15:guide id="4" pos="225">
          <p15:clr>
            <a:srgbClr val="A4A3A4"/>
          </p15:clr>
        </p15:guide>
        <p15:guide id="5" pos="2883">
          <p15:clr>
            <a:srgbClr val="A4A3A4"/>
          </p15:clr>
        </p15:guide>
        <p15:guide id="6" pos="55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ON, Laurence" initials="GL" lastIdx="1" clrIdx="0">
    <p:extLst>
      <p:ext uri="{19B8F6BF-5375-455C-9EA6-DF929625EA0E}">
        <p15:presenceInfo xmlns:p15="http://schemas.microsoft.com/office/powerpoint/2012/main" userId="GUILLON, Laur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DC"/>
    <a:srgbClr val="00A0D2"/>
    <a:srgbClr val="B4005A"/>
    <a:srgbClr val="4BA000"/>
    <a:srgbClr val="00A582"/>
    <a:srgbClr val="005F2D"/>
    <a:srgbClr val="006969"/>
    <a:srgbClr val="003264"/>
    <a:srgbClr val="502864"/>
    <a:srgbClr val="B4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92" autoAdjust="0"/>
  </p:normalViewPr>
  <p:slideViewPr>
    <p:cSldViewPr snapToGrid="0" snapToObjects="1" showGuides="1">
      <p:cViewPr varScale="1">
        <p:scale>
          <a:sx n="151" d="100"/>
          <a:sy n="151" d="100"/>
        </p:scale>
        <p:origin x="504" y="120"/>
      </p:cViewPr>
      <p:guideLst>
        <p:guide orient="horz" pos="37"/>
        <p:guide orient="horz" pos="1618"/>
        <p:guide orient="horz" pos="481"/>
        <p:guide pos="225"/>
        <p:guide pos="2883"/>
        <p:guide pos="55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-11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9T10:28:46.958" idx="1">
    <p:pos x="10" y="10"/>
    <p:text>Expliquer Score de Fisher, précisions, rappel...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666E1-776D-4A8D-A4F0-D8BB7D711A1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AA5186C7-440C-4DD0-82D2-CB1DA5BA39DF}">
      <dgm:prSet phldrT="[Texte]"/>
      <dgm:spPr/>
      <dgm:t>
        <a:bodyPr/>
        <a:lstStyle/>
        <a:p>
          <a:r>
            <a:rPr lang="fr-FR" dirty="0"/>
            <a:t>Je connais les labels, les pannes...?</a:t>
          </a:r>
        </a:p>
        <a:p>
          <a:r>
            <a:rPr lang="fr-FR" dirty="0"/>
            <a:t>Je sais expliquer les drops... ?</a:t>
          </a:r>
        </a:p>
      </dgm:t>
    </dgm:pt>
    <dgm:pt modelId="{1944F97E-409A-43B6-B09C-6F9CAC82D3EF}" type="parTrans" cxnId="{7E08A0E9-87FA-4A61-B41F-A3C715952B48}">
      <dgm:prSet/>
      <dgm:spPr/>
      <dgm:t>
        <a:bodyPr/>
        <a:lstStyle/>
        <a:p>
          <a:endParaRPr lang="fr-FR"/>
        </a:p>
      </dgm:t>
    </dgm:pt>
    <dgm:pt modelId="{90533CD2-AAA9-4C11-AAFD-EA831573FDA3}" type="sibTrans" cxnId="{7E08A0E9-87FA-4A61-B41F-A3C715952B48}">
      <dgm:prSet/>
      <dgm:spPr/>
      <dgm:t>
        <a:bodyPr/>
        <a:lstStyle/>
        <a:p>
          <a:endParaRPr lang="fr-FR"/>
        </a:p>
      </dgm:t>
    </dgm:pt>
    <dgm:pt modelId="{61EB2B15-1A35-43FF-9582-5AF356810AD9}">
      <dgm:prSet phldrT="[Texte]" custT="1"/>
      <dgm:spPr/>
      <dgm:t>
        <a:bodyPr/>
        <a:lstStyle/>
        <a:p>
          <a:r>
            <a:rPr lang="fr-FR" sz="1200" b="1" dirty="0"/>
            <a:t>Modèle Non Supervisé</a:t>
          </a:r>
        </a:p>
      </dgm:t>
    </dgm:pt>
    <dgm:pt modelId="{ED24DB46-AA44-4697-910B-559CF3A01632}" type="parTrans" cxnId="{FC9EF32E-25A4-4CA5-A3E4-D67B55C3E65F}">
      <dgm:prSet/>
      <dgm:spPr/>
      <dgm:t>
        <a:bodyPr/>
        <a:lstStyle/>
        <a:p>
          <a:endParaRPr lang="fr-FR"/>
        </a:p>
      </dgm:t>
    </dgm:pt>
    <dgm:pt modelId="{66F1CA21-CAAF-421B-BAC3-E7F7F3B27CF6}" type="sibTrans" cxnId="{FC9EF32E-25A4-4CA5-A3E4-D67B55C3E65F}">
      <dgm:prSet/>
      <dgm:spPr/>
      <dgm:t>
        <a:bodyPr/>
        <a:lstStyle/>
        <a:p>
          <a:endParaRPr lang="fr-FR"/>
        </a:p>
      </dgm:t>
    </dgm:pt>
    <dgm:pt modelId="{C9E38064-31BD-4AD5-A22E-108B89B0FBCF}">
      <dgm:prSet phldrT="[Texte]"/>
      <dgm:spPr/>
      <dgm:t>
        <a:bodyPr/>
        <a:lstStyle/>
        <a:p>
          <a:r>
            <a:rPr lang="fr-FR" dirty="0"/>
            <a:t>Isolation </a:t>
          </a:r>
          <a:r>
            <a:rPr lang="fr-FR" dirty="0" err="1"/>
            <a:t>forest</a:t>
          </a:r>
          <a:endParaRPr lang="fr-FR" dirty="0"/>
        </a:p>
        <a:p>
          <a:r>
            <a:rPr lang="fr-FR" dirty="0" err="1"/>
            <a:t>Gradiant</a:t>
          </a:r>
          <a:r>
            <a:rPr lang="fr-FR" dirty="0"/>
            <a:t> </a:t>
          </a:r>
          <a:r>
            <a:rPr lang="fr-FR" dirty="0" err="1"/>
            <a:t>Boosting</a:t>
          </a:r>
          <a:endParaRPr lang="fr-FR" dirty="0"/>
        </a:p>
        <a:p>
          <a:r>
            <a:rPr lang="fr-FR" dirty="0"/>
            <a:t>LSTM</a:t>
          </a:r>
        </a:p>
        <a:p>
          <a:endParaRPr lang="fr-FR" dirty="0"/>
        </a:p>
      </dgm:t>
    </dgm:pt>
    <dgm:pt modelId="{3D6575E9-B178-4C2C-8C8D-BF81545769BE}" type="parTrans" cxnId="{3A95BA58-77B4-4B95-8332-2D4DEEF26BE3}">
      <dgm:prSet/>
      <dgm:spPr/>
      <dgm:t>
        <a:bodyPr/>
        <a:lstStyle/>
        <a:p>
          <a:endParaRPr lang="fr-FR"/>
        </a:p>
      </dgm:t>
    </dgm:pt>
    <dgm:pt modelId="{10EB23AD-8D57-48FA-9F45-51B69DACC5A1}" type="sibTrans" cxnId="{3A95BA58-77B4-4B95-8332-2D4DEEF26BE3}">
      <dgm:prSet/>
      <dgm:spPr/>
      <dgm:t>
        <a:bodyPr/>
        <a:lstStyle/>
        <a:p>
          <a:endParaRPr lang="fr-FR"/>
        </a:p>
      </dgm:t>
    </dgm:pt>
    <dgm:pt modelId="{A0A6AF8E-DD9E-48EC-BFF3-4FDA4FF9B704}">
      <dgm:prSet phldrT="[Texte]"/>
      <dgm:spPr/>
      <dgm:t>
        <a:bodyPr/>
        <a:lstStyle/>
        <a:p>
          <a:r>
            <a:rPr lang="fr-FR" dirty="0"/>
            <a:t>ARIMA </a:t>
          </a:r>
        </a:p>
        <a:p>
          <a:r>
            <a:rPr lang="fr-FR" dirty="0"/>
            <a:t>SARIMA</a:t>
          </a:r>
        </a:p>
      </dgm:t>
    </dgm:pt>
    <dgm:pt modelId="{0D8E1B05-A210-4D21-BE44-5D46F2E845FF}" type="parTrans" cxnId="{0DD33E2B-7191-426E-A9EF-33F5741A2E36}">
      <dgm:prSet/>
      <dgm:spPr/>
      <dgm:t>
        <a:bodyPr/>
        <a:lstStyle/>
        <a:p>
          <a:endParaRPr lang="fr-FR"/>
        </a:p>
      </dgm:t>
    </dgm:pt>
    <dgm:pt modelId="{809BFE09-10D7-4E99-9D9C-F179E2E6A881}" type="sibTrans" cxnId="{0DD33E2B-7191-426E-A9EF-33F5741A2E36}">
      <dgm:prSet/>
      <dgm:spPr/>
      <dgm:t>
        <a:bodyPr/>
        <a:lstStyle/>
        <a:p>
          <a:endParaRPr lang="fr-FR"/>
        </a:p>
      </dgm:t>
    </dgm:pt>
    <dgm:pt modelId="{1DB8F84A-9E15-4775-8B27-2B2D1FFBDDE0}">
      <dgm:prSet phldrT="[Texte]" custT="1"/>
      <dgm:spPr/>
      <dgm:t>
        <a:bodyPr/>
        <a:lstStyle/>
        <a:p>
          <a:r>
            <a:rPr lang="fr-FR" sz="1200" b="1" dirty="0"/>
            <a:t>Modèle Supervisé</a:t>
          </a:r>
        </a:p>
      </dgm:t>
    </dgm:pt>
    <dgm:pt modelId="{1FF0EABC-E351-4823-BDEB-FA4D26057FF7}" type="parTrans" cxnId="{889A9C14-BA37-4553-A699-6004AE65FD88}">
      <dgm:prSet/>
      <dgm:spPr/>
      <dgm:t>
        <a:bodyPr/>
        <a:lstStyle/>
        <a:p>
          <a:endParaRPr lang="fr-FR"/>
        </a:p>
      </dgm:t>
    </dgm:pt>
    <dgm:pt modelId="{A0C821E6-8106-4467-9823-2C58D678EEF6}" type="sibTrans" cxnId="{889A9C14-BA37-4553-A699-6004AE65FD88}">
      <dgm:prSet/>
      <dgm:spPr/>
      <dgm:t>
        <a:bodyPr/>
        <a:lstStyle/>
        <a:p>
          <a:endParaRPr lang="fr-FR"/>
        </a:p>
      </dgm:t>
    </dgm:pt>
    <dgm:pt modelId="{62A7EEE0-65D4-41D9-A76C-208897BD26D9}">
      <dgm:prSet phldrT="[Texte]"/>
      <dgm:spPr/>
      <dgm:t>
        <a:bodyPr/>
        <a:lstStyle/>
        <a:p>
          <a:r>
            <a:rPr lang="fr-FR" dirty="0"/>
            <a:t>LSTM (RNN)</a:t>
          </a:r>
        </a:p>
        <a:p>
          <a:r>
            <a:rPr lang="fr-FR" dirty="0"/>
            <a:t>Régressions</a:t>
          </a:r>
        </a:p>
      </dgm:t>
    </dgm:pt>
    <dgm:pt modelId="{12387F9D-E5F1-4460-A9DD-C7D8EC610B43}" type="parTrans" cxnId="{AB7C0EC4-0EBD-4B63-B7DB-64940EC52910}">
      <dgm:prSet/>
      <dgm:spPr/>
      <dgm:t>
        <a:bodyPr/>
        <a:lstStyle/>
        <a:p>
          <a:endParaRPr lang="fr-FR"/>
        </a:p>
      </dgm:t>
    </dgm:pt>
    <dgm:pt modelId="{24C33A9B-02A6-495C-BD1B-61A56E7D2A4C}" type="sibTrans" cxnId="{AB7C0EC4-0EBD-4B63-B7DB-64940EC52910}">
      <dgm:prSet/>
      <dgm:spPr/>
      <dgm:t>
        <a:bodyPr/>
        <a:lstStyle/>
        <a:p>
          <a:endParaRPr lang="fr-FR"/>
        </a:p>
      </dgm:t>
    </dgm:pt>
    <dgm:pt modelId="{E8D73630-77CA-48A6-B56D-79DEDCB9131A}">
      <dgm:prSet phldrT="[Texte]"/>
      <dgm:spPr/>
      <dgm:t>
        <a:bodyPr/>
        <a:lstStyle/>
        <a:p>
          <a:r>
            <a:rPr lang="fr-FR" b="0" dirty="0"/>
            <a:t>On voit un pattern dans les données ?</a:t>
          </a:r>
        </a:p>
      </dgm:t>
    </dgm:pt>
    <dgm:pt modelId="{AA4BB683-01DF-4934-A936-A724FCD222BF}" type="parTrans" cxnId="{74BA424B-03AA-48AA-A709-A9D8A9EF30E0}">
      <dgm:prSet/>
      <dgm:spPr/>
      <dgm:t>
        <a:bodyPr/>
        <a:lstStyle/>
        <a:p>
          <a:endParaRPr lang="fr-FR"/>
        </a:p>
      </dgm:t>
    </dgm:pt>
    <dgm:pt modelId="{5A3F1F57-6D35-4A0C-8E16-6A3DA925E4A5}" type="sibTrans" cxnId="{74BA424B-03AA-48AA-A709-A9D8A9EF30E0}">
      <dgm:prSet/>
      <dgm:spPr/>
      <dgm:t>
        <a:bodyPr/>
        <a:lstStyle/>
        <a:p>
          <a:endParaRPr lang="fr-FR"/>
        </a:p>
      </dgm:t>
    </dgm:pt>
    <dgm:pt modelId="{51589494-E0EA-48EF-B371-43083EE6701E}" type="pres">
      <dgm:prSet presAssocID="{A16666E1-776D-4A8D-A4F0-D8BB7D711A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112321-8328-422C-A9C5-2BE6F84753D8}" type="pres">
      <dgm:prSet presAssocID="{AA5186C7-440C-4DD0-82D2-CB1DA5BA39DF}" presName="hierRoot1" presStyleCnt="0"/>
      <dgm:spPr/>
    </dgm:pt>
    <dgm:pt modelId="{9CEF28E9-6496-44B9-A910-579188EEF6E8}" type="pres">
      <dgm:prSet presAssocID="{AA5186C7-440C-4DD0-82D2-CB1DA5BA39DF}" presName="composite" presStyleCnt="0"/>
      <dgm:spPr/>
    </dgm:pt>
    <dgm:pt modelId="{F1CD1DD6-37FB-4DC0-A8DE-F9E7956C4AE3}" type="pres">
      <dgm:prSet presAssocID="{AA5186C7-440C-4DD0-82D2-CB1DA5BA39DF}" presName="background" presStyleLbl="node0" presStyleIdx="0" presStyleCnt="2"/>
      <dgm:spPr/>
    </dgm:pt>
    <dgm:pt modelId="{16AA237F-1167-4DE7-AAF2-0F06CC48B9D8}" type="pres">
      <dgm:prSet presAssocID="{AA5186C7-440C-4DD0-82D2-CB1DA5BA39DF}" presName="text" presStyleLbl="fgAcc0" presStyleIdx="0" presStyleCnt="2" custScaleX="153352" custLinFactY="-9885" custLinFactNeighborX="-2352" custLinFactNeighborY="-100000">
        <dgm:presLayoutVars>
          <dgm:chPref val="3"/>
        </dgm:presLayoutVars>
      </dgm:prSet>
      <dgm:spPr/>
    </dgm:pt>
    <dgm:pt modelId="{8C465B00-9224-44BD-8C6B-9FE3EF606DF3}" type="pres">
      <dgm:prSet presAssocID="{AA5186C7-440C-4DD0-82D2-CB1DA5BA39DF}" presName="hierChild2" presStyleCnt="0"/>
      <dgm:spPr/>
    </dgm:pt>
    <dgm:pt modelId="{E12146AD-619E-4314-8B7F-975A7752F2D8}" type="pres">
      <dgm:prSet presAssocID="{ED24DB46-AA44-4697-910B-559CF3A01632}" presName="Name10" presStyleLbl="parChTrans1D2" presStyleIdx="0" presStyleCnt="2"/>
      <dgm:spPr/>
    </dgm:pt>
    <dgm:pt modelId="{4878BDA4-718E-4AB6-894A-8A803C95D29D}" type="pres">
      <dgm:prSet presAssocID="{61EB2B15-1A35-43FF-9582-5AF356810AD9}" presName="hierRoot2" presStyleCnt="0"/>
      <dgm:spPr/>
    </dgm:pt>
    <dgm:pt modelId="{CEE4DD5C-4EF3-4CAC-BDD0-2DC42D0341A0}" type="pres">
      <dgm:prSet presAssocID="{61EB2B15-1A35-43FF-9582-5AF356810AD9}" presName="composite2" presStyleCnt="0"/>
      <dgm:spPr/>
    </dgm:pt>
    <dgm:pt modelId="{49D0C15B-93A6-4DFD-9BD4-12B6DA919F98}" type="pres">
      <dgm:prSet presAssocID="{61EB2B15-1A35-43FF-9582-5AF356810AD9}" presName="background2" presStyleLbl="node2" presStyleIdx="0" presStyleCnt="2"/>
      <dgm:spPr/>
    </dgm:pt>
    <dgm:pt modelId="{05CAA8CB-BD07-41E6-B3E8-3B6AB199A18E}" type="pres">
      <dgm:prSet presAssocID="{61EB2B15-1A35-43FF-9582-5AF356810AD9}" presName="text2" presStyleLbl="fgAcc2" presStyleIdx="0" presStyleCnt="2" custScaleX="149492" custScaleY="57734" custLinFactNeighborX="-18230" custLinFactNeighborY="-66255">
        <dgm:presLayoutVars>
          <dgm:chPref val="3"/>
        </dgm:presLayoutVars>
      </dgm:prSet>
      <dgm:spPr/>
    </dgm:pt>
    <dgm:pt modelId="{EFB89C28-D6E5-465B-952D-EEC15FD069F9}" type="pres">
      <dgm:prSet presAssocID="{61EB2B15-1A35-43FF-9582-5AF356810AD9}" presName="hierChild3" presStyleCnt="0"/>
      <dgm:spPr/>
    </dgm:pt>
    <dgm:pt modelId="{1AAFEF02-7865-4383-A745-065F668D6AFA}" type="pres">
      <dgm:prSet presAssocID="{3D6575E9-B178-4C2C-8C8D-BF81545769BE}" presName="Name17" presStyleLbl="parChTrans1D3" presStyleIdx="0" presStyleCnt="3"/>
      <dgm:spPr/>
    </dgm:pt>
    <dgm:pt modelId="{5C51AA0B-B64C-4EFD-B706-D99F2CC6299F}" type="pres">
      <dgm:prSet presAssocID="{C9E38064-31BD-4AD5-A22E-108B89B0FBCF}" presName="hierRoot3" presStyleCnt="0"/>
      <dgm:spPr/>
    </dgm:pt>
    <dgm:pt modelId="{49DDE78E-DE9A-4D17-B333-737E1791432F}" type="pres">
      <dgm:prSet presAssocID="{C9E38064-31BD-4AD5-A22E-108B89B0FBCF}" presName="composite3" presStyleCnt="0"/>
      <dgm:spPr/>
    </dgm:pt>
    <dgm:pt modelId="{3019B6FC-F66F-4BF9-B302-2FA50E071479}" type="pres">
      <dgm:prSet presAssocID="{C9E38064-31BD-4AD5-A22E-108B89B0FBCF}" presName="background3" presStyleLbl="node3" presStyleIdx="0" presStyleCnt="3"/>
      <dgm:spPr/>
    </dgm:pt>
    <dgm:pt modelId="{D39E1412-F093-40F5-8A3F-36E805584148}" type="pres">
      <dgm:prSet presAssocID="{C9E38064-31BD-4AD5-A22E-108B89B0FBCF}" presName="text3" presStyleLbl="fgAcc3" presStyleIdx="0" presStyleCnt="3" custLinFactNeighborY="45042">
        <dgm:presLayoutVars>
          <dgm:chPref val="3"/>
        </dgm:presLayoutVars>
      </dgm:prSet>
      <dgm:spPr/>
    </dgm:pt>
    <dgm:pt modelId="{2100341F-270A-4DEA-A6CF-15C5185F32EE}" type="pres">
      <dgm:prSet presAssocID="{C9E38064-31BD-4AD5-A22E-108B89B0FBCF}" presName="hierChild4" presStyleCnt="0"/>
      <dgm:spPr/>
    </dgm:pt>
    <dgm:pt modelId="{07BE0B1D-AED1-45D2-9B99-0A66B931A712}" type="pres">
      <dgm:prSet presAssocID="{0D8E1B05-A210-4D21-BE44-5D46F2E845FF}" presName="Name17" presStyleLbl="parChTrans1D3" presStyleIdx="1" presStyleCnt="3"/>
      <dgm:spPr/>
    </dgm:pt>
    <dgm:pt modelId="{57334CF1-1232-4C81-A3CA-4DF30E8D8387}" type="pres">
      <dgm:prSet presAssocID="{A0A6AF8E-DD9E-48EC-BFF3-4FDA4FF9B704}" presName="hierRoot3" presStyleCnt="0"/>
      <dgm:spPr/>
    </dgm:pt>
    <dgm:pt modelId="{DAF90EFE-B015-4EBB-90A3-4686A34F747D}" type="pres">
      <dgm:prSet presAssocID="{A0A6AF8E-DD9E-48EC-BFF3-4FDA4FF9B704}" presName="composite3" presStyleCnt="0"/>
      <dgm:spPr/>
    </dgm:pt>
    <dgm:pt modelId="{739B4A26-232F-451B-A5FC-9AB68C02D930}" type="pres">
      <dgm:prSet presAssocID="{A0A6AF8E-DD9E-48EC-BFF3-4FDA4FF9B704}" presName="background3" presStyleLbl="node3" presStyleIdx="1" presStyleCnt="3"/>
      <dgm:spPr/>
    </dgm:pt>
    <dgm:pt modelId="{C6C493DD-C202-45E1-825E-04CA9CB12D6F}" type="pres">
      <dgm:prSet presAssocID="{A0A6AF8E-DD9E-48EC-BFF3-4FDA4FF9B704}" presName="text3" presStyleLbl="fgAcc3" presStyleIdx="1" presStyleCnt="3" custLinFactNeighborX="62" custLinFactNeighborY="37976">
        <dgm:presLayoutVars>
          <dgm:chPref val="3"/>
        </dgm:presLayoutVars>
      </dgm:prSet>
      <dgm:spPr/>
    </dgm:pt>
    <dgm:pt modelId="{7A811C9A-E091-4F1C-927F-5E1F87E63F49}" type="pres">
      <dgm:prSet presAssocID="{A0A6AF8E-DD9E-48EC-BFF3-4FDA4FF9B704}" presName="hierChild4" presStyleCnt="0"/>
      <dgm:spPr/>
    </dgm:pt>
    <dgm:pt modelId="{95462285-406B-4D74-AED8-A68C91B5C346}" type="pres">
      <dgm:prSet presAssocID="{1FF0EABC-E351-4823-BDEB-FA4D26057FF7}" presName="Name10" presStyleLbl="parChTrans1D2" presStyleIdx="1" presStyleCnt="2"/>
      <dgm:spPr/>
    </dgm:pt>
    <dgm:pt modelId="{FB924505-8902-4B1B-827E-51FB374D44AF}" type="pres">
      <dgm:prSet presAssocID="{1DB8F84A-9E15-4775-8B27-2B2D1FFBDDE0}" presName="hierRoot2" presStyleCnt="0"/>
      <dgm:spPr/>
    </dgm:pt>
    <dgm:pt modelId="{16EE16C4-5F73-4EDE-A6D0-0CB78D883CDB}" type="pres">
      <dgm:prSet presAssocID="{1DB8F84A-9E15-4775-8B27-2B2D1FFBDDE0}" presName="composite2" presStyleCnt="0"/>
      <dgm:spPr/>
    </dgm:pt>
    <dgm:pt modelId="{715826C5-60AD-48E9-AD38-9F4A61A53233}" type="pres">
      <dgm:prSet presAssocID="{1DB8F84A-9E15-4775-8B27-2B2D1FFBDDE0}" presName="background2" presStyleLbl="node2" presStyleIdx="1" presStyleCnt="2"/>
      <dgm:spPr/>
    </dgm:pt>
    <dgm:pt modelId="{7E15D9C5-D092-404E-A354-F016CD779563}" type="pres">
      <dgm:prSet presAssocID="{1DB8F84A-9E15-4775-8B27-2B2D1FFBDDE0}" presName="text2" presStyleLbl="fgAcc2" presStyleIdx="1" presStyleCnt="2" custScaleX="140740" custScaleY="54031" custLinFactNeighborX="-2953" custLinFactNeighborY="-62620">
        <dgm:presLayoutVars>
          <dgm:chPref val="3"/>
        </dgm:presLayoutVars>
      </dgm:prSet>
      <dgm:spPr/>
    </dgm:pt>
    <dgm:pt modelId="{FB4F9782-0081-4FE2-B949-8C1E0817D0A2}" type="pres">
      <dgm:prSet presAssocID="{1DB8F84A-9E15-4775-8B27-2B2D1FFBDDE0}" presName="hierChild3" presStyleCnt="0"/>
      <dgm:spPr/>
    </dgm:pt>
    <dgm:pt modelId="{99968BB4-4D75-474F-B58E-87A4EB11F6D1}" type="pres">
      <dgm:prSet presAssocID="{12387F9D-E5F1-4460-A9DD-C7D8EC610B43}" presName="Name17" presStyleLbl="parChTrans1D3" presStyleIdx="2" presStyleCnt="3"/>
      <dgm:spPr/>
    </dgm:pt>
    <dgm:pt modelId="{16A8EA8F-A7DF-47D5-96D3-D5B2B9BEEC3E}" type="pres">
      <dgm:prSet presAssocID="{62A7EEE0-65D4-41D9-A76C-208897BD26D9}" presName="hierRoot3" presStyleCnt="0"/>
      <dgm:spPr/>
    </dgm:pt>
    <dgm:pt modelId="{6D2DE3EF-3146-4377-A1E5-10B68FEFD5CE}" type="pres">
      <dgm:prSet presAssocID="{62A7EEE0-65D4-41D9-A76C-208897BD26D9}" presName="composite3" presStyleCnt="0"/>
      <dgm:spPr/>
    </dgm:pt>
    <dgm:pt modelId="{D7C08D80-9F12-4079-B57E-D522006E701A}" type="pres">
      <dgm:prSet presAssocID="{62A7EEE0-65D4-41D9-A76C-208897BD26D9}" presName="background3" presStyleLbl="node3" presStyleIdx="2" presStyleCnt="3"/>
      <dgm:spPr/>
    </dgm:pt>
    <dgm:pt modelId="{24CA1BCD-8220-416B-AE71-A4D0B6516C41}" type="pres">
      <dgm:prSet presAssocID="{62A7EEE0-65D4-41D9-A76C-208897BD26D9}" presName="text3" presStyleLbl="fgAcc3" presStyleIdx="2" presStyleCnt="3" custLinFactNeighborX="15955" custLinFactNeighborY="-53398">
        <dgm:presLayoutVars>
          <dgm:chPref val="3"/>
        </dgm:presLayoutVars>
      </dgm:prSet>
      <dgm:spPr/>
    </dgm:pt>
    <dgm:pt modelId="{DB50DE05-85AA-4A1F-89D2-8A5FDDEFA82E}" type="pres">
      <dgm:prSet presAssocID="{62A7EEE0-65D4-41D9-A76C-208897BD26D9}" presName="hierChild4" presStyleCnt="0"/>
      <dgm:spPr/>
    </dgm:pt>
    <dgm:pt modelId="{81F64B0A-6650-4FDE-BDD2-3208E2B0AD9D}" type="pres">
      <dgm:prSet presAssocID="{E8D73630-77CA-48A6-B56D-79DEDCB9131A}" presName="hierRoot1" presStyleCnt="0"/>
      <dgm:spPr/>
    </dgm:pt>
    <dgm:pt modelId="{E6A1DFF1-6CD0-4692-9A04-4F8228BE2A86}" type="pres">
      <dgm:prSet presAssocID="{E8D73630-77CA-48A6-B56D-79DEDCB9131A}" presName="composite" presStyleCnt="0"/>
      <dgm:spPr/>
    </dgm:pt>
    <dgm:pt modelId="{0589AAA0-6D10-4929-9780-DBA3EC99E78A}" type="pres">
      <dgm:prSet presAssocID="{E8D73630-77CA-48A6-B56D-79DEDCB9131A}" presName="background" presStyleLbl="node0" presStyleIdx="1" presStyleCnt="2"/>
      <dgm:spPr/>
    </dgm:pt>
    <dgm:pt modelId="{70BDD864-FDE4-4DBD-BB1B-97FE6B8EBD74}" type="pres">
      <dgm:prSet presAssocID="{E8D73630-77CA-48A6-B56D-79DEDCB9131A}" presName="text" presStyleLbl="fgAcc0" presStyleIdx="1" presStyleCnt="2" custScaleY="57734" custLinFactX="-100000" custLinFactY="61403" custLinFactNeighborX="-132119" custLinFactNeighborY="100000">
        <dgm:presLayoutVars>
          <dgm:chPref val="3"/>
        </dgm:presLayoutVars>
      </dgm:prSet>
      <dgm:spPr/>
    </dgm:pt>
    <dgm:pt modelId="{E47468E0-90B8-4945-9B10-AA694CDBD33C}" type="pres">
      <dgm:prSet presAssocID="{E8D73630-77CA-48A6-B56D-79DEDCB9131A}" presName="hierChild2" presStyleCnt="0"/>
      <dgm:spPr/>
    </dgm:pt>
  </dgm:ptLst>
  <dgm:cxnLst>
    <dgm:cxn modelId="{7D2CA212-E514-4A06-A489-BF99396C3385}" type="presOf" srcId="{C9E38064-31BD-4AD5-A22E-108B89B0FBCF}" destId="{D39E1412-F093-40F5-8A3F-36E805584148}" srcOrd="0" destOrd="0" presId="urn:microsoft.com/office/officeart/2005/8/layout/hierarchy1"/>
    <dgm:cxn modelId="{889A9C14-BA37-4553-A699-6004AE65FD88}" srcId="{AA5186C7-440C-4DD0-82D2-CB1DA5BA39DF}" destId="{1DB8F84A-9E15-4775-8B27-2B2D1FFBDDE0}" srcOrd="1" destOrd="0" parTransId="{1FF0EABC-E351-4823-BDEB-FA4D26057FF7}" sibTransId="{A0C821E6-8106-4467-9823-2C58D678EEF6}"/>
    <dgm:cxn modelId="{280E7827-5951-4682-9C13-1B28F52EC2B5}" type="presOf" srcId="{0D8E1B05-A210-4D21-BE44-5D46F2E845FF}" destId="{07BE0B1D-AED1-45D2-9B99-0A66B931A712}" srcOrd="0" destOrd="0" presId="urn:microsoft.com/office/officeart/2005/8/layout/hierarchy1"/>
    <dgm:cxn modelId="{0DD33E2B-7191-426E-A9EF-33F5741A2E36}" srcId="{61EB2B15-1A35-43FF-9582-5AF356810AD9}" destId="{A0A6AF8E-DD9E-48EC-BFF3-4FDA4FF9B704}" srcOrd="1" destOrd="0" parTransId="{0D8E1B05-A210-4D21-BE44-5D46F2E845FF}" sibTransId="{809BFE09-10D7-4E99-9D9C-F179E2E6A881}"/>
    <dgm:cxn modelId="{FC9EF32E-25A4-4CA5-A3E4-D67B55C3E65F}" srcId="{AA5186C7-440C-4DD0-82D2-CB1DA5BA39DF}" destId="{61EB2B15-1A35-43FF-9582-5AF356810AD9}" srcOrd="0" destOrd="0" parTransId="{ED24DB46-AA44-4697-910B-559CF3A01632}" sibTransId="{66F1CA21-CAAF-421B-BAC3-E7F7F3B27CF6}"/>
    <dgm:cxn modelId="{EE12F846-C8FE-4A96-8927-36D727A9E54F}" type="presOf" srcId="{A16666E1-776D-4A8D-A4F0-D8BB7D711A17}" destId="{51589494-E0EA-48EF-B371-43083EE6701E}" srcOrd="0" destOrd="0" presId="urn:microsoft.com/office/officeart/2005/8/layout/hierarchy1"/>
    <dgm:cxn modelId="{74BA424B-03AA-48AA-A709-A9D8A9EF30E0}" srcId="{A16666E1-776D-4A8D-A4F0-D8BB7D711A17}" destId="{E8D73630-77CA-48A6-B56D-79DEDCB9131A}" srcOrd="1" destOrd="0" parTransId="{AA4BB683-01DF-4934-A936-A724FCD222BF}" sibTransId="{5A3F1F57-6D35-4A0C-8E16-6A3DA925E4A5}"/>
    <dgm:cxn modelId="{B6FB6F4E-B27E-40CC-AC98-473926D3DB3C}" type="presOf" srcId="{61EB2B15-1A35-43FF-9582-5AF356810AD9}" destId="{05CAA8CB-BD07-41E6-B3E8-3B6AB199A18E}" srcOrd="0" destOrd="0" presId="urn:microsoft.com/office/officeart/2005/8/layout/hierarchy1"/>
    <dgm:cxn modelId="{3A95BA58-77B4-4B95-8332-2D4DEEF26BE3}" srcId="{61EB2B15-1A35-43FF-9582-5AF356810AD9}" destId="{C9E38064-31BD-4AD5-A22E-108B89B0FBCF}" srcOrd="0" destOrd="0" parTransId="{3D6575E9-B178-4C2C-8C8D-BF81545769BE}" sibTransId="{10EB23AD-8D57-48FA-9F45-51B69DACC5A1}"/>
    <dgm:cxn modelId="{AE7DCFA6-1C10-4D1D-AD73-3634F8BF1E27}" type="presOf" srcId="{A0A6AF8E-DD9E-48EC-BFF3-4FDA4FF9B704}" destId="{C6C493DD-C202-45E1-825E-04CA9CB12D6F}" srcOrd="0" destOrd="0" presId="urn:microsoft.com/office/officeart/2005/8/layout/hierarchy1"/>
    <dgm:cxn modelId="{755A04AE-4773-4224-B059-4534F293BD8F}" type="presOf" srcId="{ED24DB46-AA44-4697-910B-559CF3A01632}" destId="{E12146AD-619E-4314-8B7F-975A7752F2D8}" srcOrd="0" destOrd="0" presId="urn:microsoft.com/office/officeart/2005/8/layout/hierarchy1"/>
    <dgm:cxn modelId="{8F2735BD-1E19-419D-8DA0-C39E07977F70}" type="presOf" srcId="{1DB8F84A-9E15-4775-8B27-2B2D1FFBDDE0}" destId="{7E15D9C5-D092-404E-A354-F016CD779563}" srcOrd="0" destOrd="0" presId="urn:microsoft.com/office/officeart/2005/8/layout/hierarchy1"/>
    <dgm:cxn modelId="{13CE3BC1-ED0A-4E10-9BC5-6E2C69A55C35}" type="presOf" srcId="{3D6575E9-B178-4C2C-8C8D-BF81545769BE}" destId="{1AAFEF02-7865-4383-A745-065F668D6AFA}" srcOrd="0" destOrd="0" presId="urn:microsoft.com/office/officeart/2005/8/layout/hierarchy1"/>
    <dgm:cxn modelId="{DE3DC6C1-5A46-4BA7-8D4E-28FFE4CD9B13}" type="presOf" srcId="{62A7EEE0-65D4-41D9-A76C-208897BD26D9}" destId="{24CA1BCD-8220-416B-AE71-A4D0B6516C41}" srcOrd="0" destOrd="0" presId="urn:microsoft.com/office/officeart/2005/8/layout/hierarchy1"/>
    <dgm:cxn modelId="{AB7C0EC4-0EBD-4B63-B7DB-64940EC52910}" srcId="{1DB8F84A-9E15-4775-8B27-2B2D1FFBDDE0}" destId="{62A7EEE0-65D4-41D9-A76C-208897BD26D9}" srcOrd="0" destOrd="0" parTransId="{12387F9D-E5F1-4460-A9DD-C7D8EC610B43}" sibTransId="{24C33A9B-02A6-495C-BD1B-61A56E7D2A4C}"/>
    <dgm:cxn modelId="{44AFEFCA-1E2F-4E26-957D-E8B057684949}" type="presOf" srcId="{12387F9D-E5F1-4460-A9DD-C7D8EC610B43}" destId="{99968BB4-4D75-474F-B58E-87A4EB11F6D1}" srcOrd="0" destOrd="0" presId="urn:microsoft.com/office/officeart/2005/8/layout/hierarchy1"/>
    <dgm:cxn modelId="{28CE7BE9-930C-4893-A51D-AA82584B65E7}" type="presOf" srcId="{AA5186C7-440C-4DD0-82D2-CB1DA5BA39DF}" destId="{16AA237F-1167-4DE7-AAF2-0F06CC48B9D8}" srcOrd="0" destOrd="0" presId="urn:microsoft.com/office/officeart/2005/8/layout/hierarchy1"/>
    <dgm:cxn modelId="{7E08A0E9-87FA-4A61-B41F-A3C715952B48}" srcId="{A16666E1-776D-4A8D-A4F0-D8BB7D711A17}" destId="{AA5186C7-440C-4DD0-82D2-CB1DA5BA39DF}" srcOrd="0" destOrd="0" parTransId="{1944F97E-409A-43B6-B09C-6F9CAC82D3EF}" sibTransId="{90533CD2-AAA9-4C11-AAFD-EA831573FDA3}"/>
    <dgm:cxn modelId="{9081F3EA-821E-4692-9194-06124B33C33B}" type="presOf" srcId="{E8D73630-77CA-48A6-B56D-79DEDCB9131A}" destId="{70BDD864-FDE4-4DBD-BB1B-97FE6B8EBD74}" srcOrd="0" destOrd="0" presId="urn:microsoft.com/office/officeart/2005/8/layout/hierarchy1"/>
    <dgm:cxn modelId="{85CDDDF3-6F5F-4827-9B95-7F96A26847DC}" type="presOf" srcId="{1FF0EABC-E351-4823-BDEB-FA4D26057FF7}" destId="{95462285-406B-4D74-AED8-A68C91B5C346}" srcOrd="0" destOrd="0" presId="urn:microsoft.com/office/officeart/2005/8/layout/hierarchy1"/>
    <dgm:cxn modelId="{B05FA237-7372-445B-A72B-34525EE95A47}" type="presParOf" srcId="{51589494-E0EA-48EF-B371-43083EE6701E}" destId="{03112321-8328-422C-A9C5-2BE6F84753D8}" srcOrd="0" destOrd="0" presId="urn:microsoft.com/office/officeart/2005/8/layout/hierarchy1"/>
    <dgm:cxn modelId="{242729B1-068A-42D8-A08A-B714155B01EC}" type="presParOf" srcId="{03112321-8328-422C-A9C5-2BE6F84753D8}" destId="{9CEF28E9-6496-44B9-A910-579188EEF6E8}" srcOrd="0" destOrd="0" presId="urn:microsoft.com/office/officeart/2005/8/layout/hierarchy1"/>
    <dgm:cxn modelId="{B2D5DABF-CE79-4F65-99AB-4CF79076A204}" type="presParOf" srcId="{9CEF28E9-6496-44B9-A910-579188EEF6E8}" destId="{F1CD1DD6-37FB-4DC0-A8DE-F9E7956C4AE3}" srcOrd="0" destOrd="0" presId="urn:microsoft.com/office/officeart/2005/8/layout/hierarchy1"/>
    <dgm:cxn modelId="{BF2F1AA7-80D5-4419-9BCF-5F4A1AA9B521}" type="presParOf" srcId="{9CEF28E9-6496-44B9-A910-579188EEF6E8}" destId="{16AA237F-1167-4DE7-AAF2-0F06CC48B9D8}" srcOrd="1" destOrd="0" presId="urn:microsoft.com/office/officeart/2005/8/layout/hierarchy1"/>
    <dgm:cxn modelId="{68ADC1C3-8E2A-4C2D-A5E8-9C04DDCF03D8}" type="presParOf" srcId="{03112321-8328-422C-A9C5-2BE6F84753D8}" destId="{8C465B00-9224-44BD-8C6B-9FE3EF606DF3}" srcOrd="1" destOrd="0" presId="urn:microsoft.com/office/officeart/2005/8/layout/hierarchy1"/>
    <dgm:cxn modelId="{C85124BF-2757-4E95-B3AD-BFFAAB54209E}" type="presParOf" srcId="{8C465B00-9224-44BD-8C6B-9FE3EF606DF3}" destId="{E12146AD-619E-4314-8B7F-975A7752F2D8}" srcOrd="0" destOrd="0" presId="urn:microsoft.com/office/officeart/2005/8/layout/hierarchy1"/>
    <dgm:cxn modelId="{845BCA46-AE26-4FC1-B23A-4833892FE6D1}" type="presParOf" srcId="{8C465B00-9224-44BD-8C6B-9FE3EF606DF3}" destId="{4878BDA4-718E-4AB6-894A-8A803C95D29D}" srcOrd="1" destOrd="0" presId="urn:microsoft.com/office/officeart/2005/8/layout/hierarchy1"/>
    <dgm:cxn modelId="{8BB6BD31-CA48-403E-9350-27943C10839A}" type="presParOf" srcId="{4878BDA4-718E-4AB6-894A-8A803C95D29D}" destId="{CEE4DD5C-4EF3-4CAC-BDD0-2DC42D0341A0}" srcOrd="0" destOrd="0" presId="urn:microsoft.com/office/officeart/2005/8/layout/hierarchy1"/>
    <dgm:cxn modelId="{B6E4EBB7-55E5-4F62-B78A-D64888BF0192}" type="presParOf" srcId="{CEE4DD5C-4EF3-4CAC-BDD0-2DC42D0341A0}" destId="{49D0C15B-93A6-4DFD-9BD4-12B6DA919F98}" srcOrd="0" destOrd="0" presId="urn:microsoft.com/office/officeart/2005/8/layout/hierarchy1"/>
    <dgm:cxn modelId="{B3BE9373-DF52-4CD5-A14D-A729E65B4642}" type="presParOf" srcId="{CEE4DD5C-4EF3-4CAC-BDD0-2DC42D0341A0}" destId="{05CAA8CB-BD07-41E6-B3E8-3B6AB199A18E}" srcOrd="1" destOrd="0" presId="urn:microsoft.com/office/officeart/2005/8/layout/hierarchy1"/>
    <dgm:cxn modelId="{647C0120-EEA2-4571-AC51-816BB30FD8E9}" type="presParOf" srcId="{4878BDA4-718E-4AB6-894A-8A803C95D29D}" destId="{EFB89C28-D6E5-465B-952D-EEC15FD069F9}" srcOrd="1" destOrd="0" presId="urn:microsoft.com/office/officeart/2005/8/layout/hierarchy1"/>
    <dgm:cxn modelId="{390C64AB-D14E-40D2-9FFF-DA1DD747AF23}" type="presParOf" srcId="{EFB89C28-D6E5-465B-952D-EEC15FD069F9}" destId="{1AAFEF02-7865-4383-A745-065F668D6AFA}" srcOrd="0" destOrd="0" presId="urn:microsoft.com/office/officeart/2005/8/layout/hierarchy1"/>
    <dgm:cxn modelId="{5CFCAEFB-15B4-4149-A82C-6C820B242E0B}" type="presParOf" srcId="{EFB89C28-D6E5-465B-952D-EEC15FD069F9}" destId="{5C51AA0B-B64C-4EFD-B706-D99F2CC6299F}" srcOrd="1" destOrd="0" presId="urn:microsoft.com/office/officeart/2005/8/layout/hierarchy1"/>
    <dgm:cxn modelId="{6CDD448E-CE9E-4409-A71A-563976B46E79}" type="presParOf" srcId="{5C51AA0B-B64C-4EFD-B706-D99F2CC6299F}" destId="{49DDE78E-DE9A-4D17-B333-737E1791432F}" srcOrd="0" destOrd="0" presId="urn:microsoft.com/office/officeart/2005/8/layout/hierarchy1"/>
    <dgm:cxn modelId="{C7DF1817-F4B0-49BC-8E47-CE192E1AB02E}" type="presParOf" srcId="{49DDE78E-DE9A-4D17-B333-737E1791432F}" destId="{3019B6FC-F66F-4BF9-B302-2FA50E071479}" srcOrd="0" destOrd="0" presId="urn:microsoft.com/office/officeart/2005/8/layout/hierarchy1"/>
    <dgm:cxn modelId="{312283B5-8DA3-4850-9D48-AB3A9CAF5B12}" type="presParOf" srcId="{49DDE78E-DE9A-4D17-B333-737E1791432F}" destId="{D39E1412-F093-40F5-8A3F-36E805584148}" srcOrd="1" destOrd="0" presId="urn:microsoft.com/office/officeart/2005/8/layout/hierarchy1"/>
    <dgm:cxn modelId="{E3F24F2A-B4DC-45FC-B5B4-938CB83D8711}" type="presParOf" srcId="{5C51AA0B-B64C-4EFD-B706-D99F2CC6299F}" destId="{2100341F-270A-4DEA-A6CF-15C5185F32EE}" srcOrd="1" destOrd="0" presId="urn:microsoft.com/office/officeart/2005/8/layout/hierarchy1"/>
    <dgm:cxn modelId="{9F10F967-937B-4A20-A50B-A1D7AF989805}" type="presParOf" srcId="{EFB89C28-D6E5-465B-952D-EEC15FD069F9}" destId="{07BE0B1D-AED1-45D2-9B99-0A66B931A712}" srcOrd="2" destOrd="0" presId="urn:microsoft.com/office/officeart/2005/8/layout/hierarchy1"/>
    <dgm:cxn modelId="{5968133A-272C-4094-8F8B-16A944AFF442}" type="presParOf" srcId="{EFB89C28-D6E5-465B-952D-EEC15FD069F9}" destId="{57334CF1-1232-4C81-A3CA-4DF30E8D8387}" srcOrd="3" destOrd="0" presId="urn:microsoft.com/office/officeart/2005/8/layout/hierarchy1"/>
    <dgm:cxn modelId="{CAA85A84-1BAB-4BE1-AB8F-832BD95FD355}" type="presParOf" srcId="{57334CF1-1232-4C81-A3CA-4DF30E8D8387}" destId="{DAF90EFE-B015-4EBB-90A3-4686A34F747D}" srcOrd="0" destOrd="0" presId="urn:microsoft.com/office/officeart/2005/8/layout/hierarchy1"/>
    <dgm:cxn modelId="{EC3B64A6-3B05-4210-9672-00693F338FC7}" type="presParOf" srcId="{DAF90EFE-B015-4EBB-90A3-4686A34F747D}" destId="{739B4A26-232F-451B-A5FC-9AB68C02D930}" srcOrd="0" destOrd="0" presId="urn:microsoft.com/office/officeart/2005/8/layout/hierarchy1"/>
    <dgm:cxn modelId="{1B021A89-7CB0-4849-8699-310982D8441A}" type="presParOf" srcId="{DAF90EFE-B015-4EBB-90A3-4686A34F747D}" destId="{C6C493DD-C202-45E1-825E-04CA9CB12D6F}" srcOrd="1" destOrd="0" presId="urn:microsoft.com/office/officeart/2005/8/layout/hierarchy1"/>
    <dgm:cxn modelId="{9E577231-4C25-4D7D-B0B2-C210B7FB8722}" type="presParOf" srcId="{57334CF1-1232-4C81-A3CA-4DF30E8D8387}" destId="{7A811C9A-E091-4F1C-927F-5E1F87E63F49}" srcOrd="1" destOrd="0" presId="urn:microsoft.com/office/officeart/2005/8/layout/hierarchy1"/>
    <dgm:cxn modelId="{5CB422AF-A957-4906-8A24-3244F21104AC}" type="presParOf" srcId="{8C465B00-9224-44BD-8C6B-9FE3EF606DF3}" destId="{95462285-406B-4D74-AED8-A68C91B5C346}" srcOrd="2" destOrd="0" presId="urn:microsoft.com/office/officeart/2005/8/layout/hierarchy1"/>
    <dgm:cxn modelId="{E1A19507-1CAD-42C5-9F00-91026C245FF8}" type="presParOf" srcId="{8C465B00-9224-44BD-8C6B-9FE3EF606DF3}" destId="{FB924505-8902-4B1B-827E-51FB374D44AF}" srcOrd="3" destOrd="0" presId="urn:microsoft.com/office/officeart/2005/8/layout/hierarchy1"/>
    <dgm:cxn modelId="{679DC2C2-ABA1-41EC-83B6-11EE76371F44}" type="presParOf" srcId="{FB924505-8902-4B1B-827E-51FB374D44AF}" destId="{16EE16C4-5F73-4EDE-A6D0-0CB78D883CDB}" srcOrd="0" destOrd="0" presId="urn:microsoft.com/office/officeart/2005/8/layout/hierarchy1"/>
    <dgm:cxn modelId="{3B7F16C1-7ED2-4A76-A0C2-07D0D4C39B8A}" type="presParOf" srcId="{16EE16C4-5F73-4EDE-A6D0-0CB78D883CDB}" destId="{715826C5-60AD-48E9-AD38-9F4A61A53233}" srcOrd="0" destOrd="0" presId="urn:microsoft.com/office/officeart/2005/8/layout/hierarchy1"/>
    <dgm:cxn modelId="{1CB449ED-9CC9-4DC3-8453-6AB09E69ECF9}" type="presParOf" srcId="{16EE16C4-5F73-4EDE-A6D0-0CB78D883CDB}" destId="{7E15D9C5-D092-404E-A354-F016CD779563}" srcOrd="1" destOrd="0" presId="urn:microsoft.com/office/officeart/2005/8/layout/hierarchy1"/>
    <dgm:cxn modelId="{C7D25DC4-7CE7-45E8-8902-B342B169FA29}" type="presParOf" srcId="{FB924505-8902-4B1B-827E-51FB374D44AF}" destId="{FB4F9782-0081-4FE2-B949-8C1E0817D0A2}" srcOrd="1" destOrd="0" presId="urn:microsoft.com/office/officeart/2005/8/layout/hierarchy1"/>
    <dgm:cxn modelId="{5939B955-5894-44FC-A0ED-6F6A91C468C9}" type="presParOf" srcId="{FB4F9782-0081-4FE2-B949-8C1E0817D0A2}" destId="{99968BB4-4D75-474F-B58E-87A4EB11F6D1}" srcOrd="0" destOrd="0" presId="urn:microsoft.com/office/officeart/2005/8/layout/hierarchy1"/>
    <dgm:cxn modelId="{D5A8CE37-2BD2-4AD4-84C7-982A453C1CA8}" type="presParOf" srcId="{FB4F9782-0081-4FE2-B949-8C1E0817D0A2}" destId="{16A8EA8F-A7DF-47D5-96D3-D5B2B9BEEC3E}" srcOrd="1" destOrd="0" presId="urn:microsoft.com/office/officeart/2005/8/layout/hierarchy1"/>
    <dgm:cxn modelId="{5A4A6477-9649-435C-9B6B-465CA9BC8C0D}" type="presParOf" srcId="{16A8EA8F-A7DF-47D5-96D3-D5B2B9BEEC3E}" destId="{6D2DE3EF-3146-4377-A1E5-10B68FEFD5CE}" srcOrd="0" destOrd="0" presId="urn:microsoft.com/office/officeart/2005/8/layout/hierarchy1"/>
    <dgm:cxn modelId="{17632FDF-BED9-4EC1-8AD4-B279C5AD0DA1}" type="presParOf" srcId="{6D2DE3EF-3146-4377-A1E5-10B68FEFD5CE}" destId="{D7C08D80-9F12-4079-B57E-D522006E701A}" srcOrd="0" destOrd="0" presId="urn:microsoft.com/office/officeart/2005/8/layout/hierarchy1"/>
    <dgm:cxn modelId="{66E0193D-A124-4900-A4AE-C7527A6B5424}" type="presParOf" srcId="{6D2DE3EF-3146-4377-A1E5-10B68FEFD5CE}" destId="{24CA1BCD-8220-416B-AE71-A4D0B6516C41}" srcOrd="1" destOrd="0" presId="urn:microsoft.com/office/officeart/2005/8/layout/hierarchy1"/>
    <dgm:cxn modelId="{54E369B1-C208-484A-8B92-20A29222262E}" type="presParOf" srcId="{16A8EA8F-A7DF-47D5-96D3-D5B2B9BEEC3E}" destId="{DB50DE05-85AA-4A1F-89D2-8A5FDDEFA82E}" srcOrd="1" destOrd="0" presId="urn:microsoft.com/office/officeart/2005/8/layout/hierarchy1"/>
    <dgm:cxn modelId="{966A9E8A-3A9B-471D-9CE0-E6C4446FDA85}" type="presParOf" srcId="{51589494-E0EA-48EF-B371-43083EE6701E}" destId="{81F64B0A-6650-4FDE-BDD2-3208E2B0AD9D}" srcOrd="1" destOrd="0" presId="urn:microsoft.com/office/officeart/2005/8/layout/hierarchy1"/>
    <dgm:cxn modelId="{71E86988-B66E-4776-935D-88E1A35AE0B4}" type="presParOf" srcId="{81F64B0A-6650-4FDE-BDD2-3208E2B0AD9D}" destId="{E6A1DFF1-6CD0-4692-9A04-4F8228BE2A86}" srcOrd="0" destOrd="0" presId="urn:microsoft.com/office/officeart/2005/8/layout/hierarchy1"/>
    <dgm:cxn modelId="{68481BC4-2C8E-4942-8BAF-F1F6CF035E52}" type="presParOf" srcId="{E6A1DFF1-6CD0-4692-9A04-4F8228BE2A86}" destId="{0589AAA0-6D10-4929-9780-DBA3EC99E78A}" srcOrd="0" destOrd="0" presId="urn:microsoft.com/office/officeart/2005/8/layout/hierarchy1"/>
    <dgm:cxn modelId="{78D1A79E-479F-44B9-B67B-2F02FC398AD2}" type="presParOf" srcId="{E6A1DFF1-6CD0-4692-9A04-4F8228BE2A86}" destId="{70BDD864-FDE4-4DBD-BB1B-97FE6B8EBD74}" srcOrd="1" destOrd="0" presId="urn:microsoft.com/office/officeart/2005/8/layout/hierarchy1"/>
    <dgm:cxn modelId="{CCC141CE-03A3-42DB-BA67-463431D86AE7}" type="presParOf" srcId="{81F64B0A-6650-4FDE-BDD2-3208E2B0AD9D}" destId="{E47468E0-90B8-4945-9B10-AA694CDBD3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8BB4-4D75-474F-B58E-87A4EB11F6D1}">
      <dsp:nvSpPr>
        <dsp:cNvPr id="0" name=""/>
        <dsp:cNvSpPr/>
      </dsp:nvSpPr>
      <dsp:spPr>
        <a:xfrm>
          <a:off x="3151100" y="1571416"/>
          <a:ext cx="204347" cy="377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486"/>
              </a:lnTo>
              <a:lnTo>
                <a:pt x="204347" y="277486"/>
              </a:lnTo>
              <a:lnTo>
                <a:pt x="204347" y="37760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62285-406B-4D74-AED8-A68C91B5C346}">
      <dsp:nvSpPr>
        <dsp:cNvPr id="0" name=""/>
        <dsp:cNvSpPr/>
      </dsp:nvSpPr>
      <dsp:spPr>
        <a:xfrm>
          <a:off x="2143264" y="572195"/>
          <a:ext cx="1007836" cy="62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300"/>
              </a:lnTo>
              <a:lnTo>
                <a:pt x="1007836" y="528300"/>
              </a:lnTo>
              <a:lnTo>
                <a:pt x="1007836" y="62841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E0B1D-AED1-45D2-9B99-0A66B931A712}">
      <dsp:nvSpPr>
        <dsp:cNvPr id="0" name=""/>
        <dsp:cNvSpPr/>
      </dsp:nvSpPr>
      <dsp:spPr>
        <a:xfrm>
          <a:off x="1004625" y="1571882"/>
          <a:ext cx="858146" cy="102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9508"/>
              </a:lnTo>
              <a:lnTo>
                <a:pt x="858146" y="929508"/>
              </a:lnTo>
              <a:lnTo>
                <a:pt x="858146" y="10296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FEF02-7865-4383-A745-065F668D6AFA}">
      <dsp:nvSpPr>
        <dsp:cNvPr id="0" name=""/>
        <dsp:cNvSpPr/>
      </dsp:nvSpPr>
      <dsp:spPr>
        <a:xfrm>
          <a:off x="541189" y="1571882"/>
          <a:ext cx="463436" cy="1078119"/>
        </a:xfrm>
        <a:custGeom>
          <a:avLst/>
          <a:gdLst/>
          <a:ahLst/>
          <a:cxnLst/>
          <a:rect l="0" t="0" r="0" b="0"/>
          <a:pathLst>
            <a:path>
              <a:moveTo>
                <a:pt x="463436" y="0"/>
              </a:moveTo>
              <a:lnTo>
                <a:pt x="463436" y="978000"/>
              </a:lnTo>
              <a:lnTo>
                <a:pt x="0" y="978000"/>
              </a:lnTo>
              <a:lnTo>
                <a:pt x="0" y="107811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146AD-619E-4314-8B7F-975A7752F2D8}">
      <dsp:nvSpPr>
        <dsp:cNvPr id="0" name=""/>
        <dsp:cNvSpPr/>
      </dsp:nvSpPr>
      <dsp:spPr>
        <a:xfrm>
          <a:off x="1004625" y="572195"/>
          <a:ext cx="1138638" cy="603473"/>
        </a:xfrm>
        <a:custGeom>
          <a:avLst/>
          <a:gdLst/>
          <a:ahLst/>
          <a:cxnLst/>
          <a:rect l="0" t="0" r="0" b="0"/>
          <a:pathLst>
            <a:path>
              <a:moveTo>
                <a:pt x="1138638" y="0"/>
              </a:moveTo>
              <a:lnTo>
                <a:pt x="1138638" y="503354"/>
              </a:lnTo>
              <a:lnTo>
                <a:pt x="0" y="503354"/>
              </a:lnTo>
              <a:lnTo>
                <a:pt x="0" y="60347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D1DD6-37FB-4DC0-A8DE-F9E7956C4AE3}">
      <dsp:nvSpPr>
        <dsp:cNvPr id="0" name=""/>
        <dsp:cNvSpPr/>
      </dsp:nvSpPr>
      <dsp:spPr>
        <a:xfrm>
          <a:off x="1314591" y="-114078"/>
          <a:ext cx="1657346" cy="6862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A237F-1167-4DE7-AAF2-0F06CC48B9D8}">
      <dsp:nvSpPr>
        <dsp:cNvPr id="0" name=""/>
        <dsp:cNvSpPr/>
      </dsp:nvSpPr>
      <dsp:spPr>
        <a:xfrm>
          <a:off x="1434674" y="0"/>
          <a:ext cx="1657346" cy="6862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Je connais les labels, les pannes...?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Je sais expliquer les drops... ?</a:t>
          </a:r>
        </a:p>
      </dsp:txBody>
      <dsp:txXfrm>
        <a:off x="1454774" y="20100"/>
        <a:ext cx="1617146" cy="646074"/>
      </dsp:txXfrm>
    </dsp:sp>
    <dsp:sp modelId="{49D0C15B-93A6-4DFD-9BD4-12B6DA919F98}">
      <dsp:nvSpPr>
        <dsp:cNvPr id="0" name=""/>
        <dsp:cNvSpPr/>
      </dsp:nvSpPr>
      <dsp:spPr>
        <a:xfrm>
          <a:off x="196810" y="1175669"/>
          <a:ext cx="1615630" cy="3962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AA8CB-BD07-41E6-B3E8-3B6AB199A18E}">
      <dsp:nvSpPr>
        <dsp:cNvPr id="0" name=""/>
        <dsp:cNvSpPr/>
      </dsp:nvSpPr>
      <dsp:spPr>
        <a:xfrm>
          <a:off x="316893" y="1289748"/>
          <a:ext cx="1615630" cy="3962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Modèle Non Supervisé</a:t>
          </a:r>
        </a:p>
      </dsp:txBody>
      <dsp:txXfrm>
        <a:off x="328498" y="1301353"/>
        <a:ext cx="1592420" cy="373003"/>
      </dsp:txXfrm>
    </dsp:sp>
    <dsp:sp modelId="{3019B6FC-F66F-4BF9-B302-2FA50E071479}">
      <dsp:nvSpPr>
        <dsp:cNvPr id="0" name=""/>
        <dsp:cNvSpPr/>
      </dsp:nvSpPr>
      <dsp:spPr>
        <a:xfrm>
          <a:off x="815" y="2650002"/>
          <a:ext cx="1080746" cy="6862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E1412-F093-40F5-8A3F-36E805584148}">
      <dsp:nvSpPr>
        <dsp:cNvPr id="0" name=""/>
        <dsp:cNvSpPr/>
      </dsp:nvSpPr>
      <dsp:spPr>
        <a:xfrm>
          <a:off x="120898" y="2764081"/>
          <a:ext cx="1080746" cy="6862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Isolation </a:t>
          </a:r>
          <a:r>
            <a:rPr lang="fr-FR" sz="800" kern="1200" dirty="0" err="1"/>
            <a:t>forest</a:t>
          </a:r>
          <a:endParaRPr lang="fr-FR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Gradiant</a:t>
          </a:r>
          <a:r>
            <a:rPr lang="fr-FR" sz="800" kern="1200" dirty="0"/>
            <a:t> </a:t>
          </a:r>
          <a:r>
            <a:rPr lang="fr-FR" sz="800" kern="1200" dirty="0" err="1"/>
            <a:t>Boosting</a:t>
          </a:r>
          <a:endParaRPr lang="fr-FR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LSTM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 dirty="0"/>
        </a:p>
      </dsp:txBody>
      <dsp:txXfrm>
        <a:off x="140998" y="2784181"/>
        <a:ext cx="1040546" cy="646074"/>
      </dsp:txXfrm>
    </dsp:sp>
    <dsp:sp modelId="{739B4A26-232F-451B-A5FC-9AB68C02D930}">
      <dsp:nvSpPr>
        <dsp:cNvPr id="0" name=""/>
        <dsp:cNvSpPr/>
      </dsp:nvSpPr>
      <dsp:spPr>
        <a:xfrm>
          <a:off x="1322398" y="2601510"/>
          <a:ext cx="1080746" cy="6862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493DD-C202-45E1-825E-04CA9CB12D6F}">
      <dsp:nvSpPr>
        <dsp:cNvPr id="0" name=""/>
        <dsp:cNvSpPr/>
      </dsp:nvSpPr>
      <dsp:spPr>
        <a:xfrm>
          <a:off x="1442481" y="2715589"/>
          <a:ext cx="1080746" cy="6862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ARIMA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SARIMA</a:t>
          </a:r>
        </a:p>
      </dsp:txBody>
      <dsp:txXfrm>
        <a:off x="1462581" y="2735689"/>
        <a:ext cx="1040546" cy="646074"/>
      </dsp:txXfrm>
    </dsp:sp>
    <dsp:sp modelId="{715826C5-60AD-48E9-AD38-9F4A61A53233}">
      <dsp:nvSpPr>
        <dsp:cNvPr id="0" name=""/>
        <dsp:cNvSpPr/>
      </dsp:nvSpPr>
      <dsp:spPr>
        <a:xfrm>
          <a:off x="2390579" y="1200615"/>
          <a:ext cx="1521043" cy="3708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5D9C5-D092-404E-A354-F016CD779563}">
      <dsp:nvSpPr>
        <dsp:cNvPr id="0" name=""/>
        <dsp:cNvSpPr/>
      </dsp:nvSpPr>
      <dsp:spPr>
        <a:xfrm>
          <a:off x="2510662" y="1314694"/>
          <a:ext cx="1521043" cy="370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Modèle Supervisé</a:t>
          </a:r>
        </a:p>
      </dsp:txBody>
      <dsp:txXfrm>
        <a:off x="2521522" y="1325554"/>
        <a:ext cx="1499323" cy="349080"/>
      </dsp:txXfrm>
    </dsp:sp>
    <dsp:sp modelId="{D7C08D80-9F12-4079-B57E-D522006E701A}">
      <dsp:nvSpPr>
        <dsp:cNvPr id="0" name=""/>
        <dsp:cNvSpPr/>
      </dsp:nvSpPr>
      <dsp:spPr>
        <a:xfrm>
          <a:off x="2815074" y="1949021"/>
          <a:ext cx="1080746" cy="6862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A1BCD-8220-416B-AE71-A4D0B6516C41}">
      <dsp:nvSpPr>
        <dsp:cNvPr id="0" name=""/>
        <dsp:cNvSpPr/>
      </dsp:nvSpPr>
      <dsp:spPr>
        <a:xfrm>
          <a:off x="2935157" y="2063100"/>
          <a:ext cx="1080746" cy="6862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LSTM (RNN)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Régressions</a:t>
          </a:r>
        </a:p>
      </dsp:txBody>
      <dsp:txXfrm>
        <a:off x="2955257" y="2083200"/>
        <a:ext cx="1040546" cy="646074"/>
      </dsp:txXfrm>
    </dsp:sp>
    <dsp:sp modelId="{0589AAA0-6D10-4929-9780-DBA3EC99E78A}">
      <dsp:nvSpPr>
        <dsp:cNvPr id="0" name=""/>
        <dsp:cNvSpPr/>
      </dsp:nvSpPr>
      <dsp:spPr>
        <a:xfrm>
          <a:off x="728904" y="1737436"/>
          <a:ext cx="1080746" cy="3962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D864-FDE4-4DBD-BB1B-97FE6B8EBD74}">
      <dsp:nvSpPr>
        <dsp:cNvPr id="0" name=""/>
        <dsp:cNvSpPr/>
      </dsp:nvSpPr>
      <dsp:spPr>
        <a:xfrm>
          <a:off x="848987" y="1851514"/>
          <a:ext cx="1080746" cy="3962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0" kern="1200" dirty="0"/>
            <a:t>On voit un pattern dans les données ?</a:t>
          </a:r>
        </a:p>
      </dsp:txBody>
      <dsp:txXfrm>
        <a:off x="860592" y="1863119"/>
        <a:ext cx="1057536" cy="373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2A429-98AE-F344-BBDB-0FAE8216FE9F}" type="datetimeFigureOut">
              <a:rPr lang="fr-FR" smtClean="0">
                <a:latin typeface="Arial"/>
              </a:rPr>
              <a:t>04/07/2022</a:t>
            </a:fld>
            <a:endParaRPr lang="fr-FR" dirty="0">
              <a:latin typeface="Arial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D7775-1DA6-2146-ACE2-12DB5CF45D74}" type="slidenum">
              <a:rPr lang="fr-FR" smtClean="0">
                <a:latin typeface="Arial"/>
              </a:rPr>
              <a:t>‹N°›</a:t>
            </a:fld>
            <a:endParaRPr lang="fr-FR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301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FF758D6A-5104-D545-91AC-B1A266886B53}" type="datetimeFigureOut">
              <a:rPr lang="fr-FR" smtClean="0"/>
              <a:pPr/>
              <a:t>04/07/2022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3616446" cy="203425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381000" y="3507129"/>
            <a:ext cx="6216570" cy="495107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/>
                </a:solidFill>
                <a:latin typeface="Arial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  <a:latin typeface="Arial"/>
              </a:defRPr>
            </a:lvl1pPr>
          </a:lstStyle>
          <a:p>
            <a:fld id="{BCF3649A-90A0-6F47-AC1B-420316C8379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50247" y="395114"/>
            <a:ext cx="1741487" cy="2778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371600">
              <a:spcBef>
                <a:spcPct val="20000"/>
              </a:spcBef>
              <a:spcAft>
                <a:spcPct val="20000"/>
              </a:spcAft>
              <a:buClr>
                <a:srgbClr val="E00034"/>
              </a:buClr>
              <a:buSzPct val="90000"/>
              <a:defRPr/>
            </a:pPr>
            <a:r>
              <a:rPr lang="en-GB" sz="1200" b="1" dirty="0">
                <a:solidFill>
                  <a:schemeClr val="accent2"/>
                </a:solidFill>
                <a:latin typeface="Arial"/>
              </a:rPr>
              <a:t>Type of activity: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0247" y="1072976"/>
            <a:ext cx="1824037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4163" indent="-284163" defTabSz="1371600">
              <a:spcBef>
                <a:spcPct val="20000"/>
              </a:spcBef>
              <a:spcAft>
                <a:spcPct val="20000"/>
              </a:spcAft>
              <a:buClr>
                <a:srgbClr val="E00034"/>
              </a:buClr>
              <a:buSzPct val="90000"/>
              <a:defRPr/>
            </a:pPr>
            <a:r>
              <a:rPr lang="en-GB" sz="1200" b="1" dirty="0">
                <a:solidFill>
                  <a:schemeClr val="accent2"/>
                </a:solidFill>
                <a:latin typeface="Arial"/>
              </a:rPr>
              <a:t>Approximate duration: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0247" y="1795289"/>
            <a:ext cx="24977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1600">
              <a:spcBef>
                <a:spcPct val="20000"/>
              </a:spcBef>
              <a:spcAft>
                <a:spcPct val="20000"/>
              </a:spcAft>
              <a:buClr>
                <a:srgbClr val="E00034"/>
              </a:buClr>
              <a:buSzPct val="90000"/>
              <a:defRPr/>
            </a:pPr>
            <a:r>
              <a:rPr lang="en-GB" sz="1200" b="1" dirty="0">
                <a:solidFill>
                  <a:schemeClr val="accent2"/>
                </a:solidFill>
                <a:latin typeface="Arial"/>
              </a:rPr>
              <a:t>Teaching objective: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035464"/>
            <a:ext cx="19843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371600">
              <a:spcBef>
                <a:spcPct val="20000"/>
              </a:spcBef>
              <a:spcAft>
                <a:spcPct val="20000"/>
              </a:spcAft>
              <a:buClr>
                <a:srgbClr val="E00034"/>
              </a:buClr>
              <a:buSzPct val="90000"/>
              <a:defRPr/>
            </a:pPr>
            <a:r>
              <a:rPr lang="en-GB" sz="1200" b="1" dirty="0">
                <a:solidFill>
                  <a:schemeClr val="accent2"/>
                </a:solidFill>
                <a:latin typeface="Arial"/>
              </a:rPr>
              <a:t>Teaching guidelines and advice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" y="8608921"/>
            <a:ext cx="1502469" cy="5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93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just" defTabSz="457200" rtl="0" eaLnBrk="1" latinLnBrk="0" hangingPunct="1">
      <a:defRPr sz="1050" kern="1200">
        <a:solidFill>
          <a:schemeClr val="tx1"/>
        </a:solidFill>
        <a:latin typeface="Arial"/>
        <a:ea typeface="+mn-ea"/>
        <a:cs typeface="+mn-cs"/>
      </a:defRPr>
    </a:lvl1pPr>
    <a:lvl2pPr marL="457200" algn="just" defTabSz="457200" rtl="0" eaLnBrk="1" latinLnBrk="0" hangingPunct="1">
      <a:defRPr sz="1050" kern="1200">
        <a:solidFill>
          <a:schemeClr val="tx1"/>
        </a:solidFill>
        <a:latin typeface="Arial"/>
        <a:ea typeface="+mn-ea"/>
        <a:cs typeface="+mn-cs"/>
      </a:defRPr>
    </a:lvl2pPr>
    <a:lvl3pPr marL="914400" algn="just" defTabSz="457200" rtl="0" eaLnBrk="1" latinLnBrk="0" hangingPunct="1">
      <a:defRPr sz="1050" kern="1200">
        <a:solidFill>
          <a:schemeClr val="tx1"/>
        </a:solidFill>
        <a:latin typeface="Arial"/>
        <a:ea typeface="+mn-ea"/>
        <a:cs typeface="+mn-cs"/>
      </a:defRPr>
    </a:lvl3pPr>
    <a:lvl4pPr marL="1371600" algn="just" defTabSz="457200" rtl="0" eaLnBrk="1" latinLnBrk="0" hangingPunct="1">
      <a:defRPr sz="1050" kern="1200">
        <a:solidFill>
          <a:schemeClr val="tx1"/>
        </a:solidFill>
        <a:latin typeface="Arial"/>
        <a:ea typeface="+mn-ea"/>
        <a:cs typeface="+mn-cs"/>
      </a:defRPr>
    </a:lvl4pPr>
    <a:lvl5pPr marL="1828800" algn="just" defTabSz="457200" rtl="0" eaLnBrk="1" latinLnBrk="0" hangingPunct="1">
      <a:defRPr sz="105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3616325" cy="20335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01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3616325" cy="20335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Qu’est ce que vous voyez dans les vues que vous avez généré ?</a:t>
            </a:r>
          </a:p>
          <a:p>
            <a:pPr marL="171450" indent="-171450">
              <a:buFontTx/>
              <a:buChar char="-"/>
            </a:pPr>
            <a:r>
              <a:rPr lang="fr-FR" dirty="0"/>
              <a:t>Beaucoup de NaN</a:t>
            </a:r>
          </a:p>
          <a:p>
            <a:pPr marL="171450" indent="-171450">
              <a:buFontTx/>
              <a:buChar char="-"/>
            </a:pPr>
            <a:r>
              <a:rPr lang="fr-FR" dirty="0"/>
              <a:t>Echantillonnage à la seconde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649A-90A0-6F47-AC1B-420316C83794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638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3616325" cy="20335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Qu’est ce que vous voyez dans les vues que vous avez généré ?</a:t>
            </a:r>
          </a:p>
          <a:p>
            <a:pPr marL="171450" indent="-171450">
              <a:buFontTx/>
              <a:buChar char="-"/>
            </a:pPr>
            <a:r>
              <a:rPr lang="fr-FR" dirty="0"/>
              <a:t>Beaucoup de NaN</a:t>
            </a:r>
          </a:p>
          <a:p>
            <a:pPr marL="171450" indent="-171450">
              <a:buFontTx/>
              <a:buChar char="-"/>
            </a:pPr>
            <a:r>
              <a:rPr lang="fr-FR" dirty="0"/>
              <a:t>Echantillonnage à la seconde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649A-90A0-6F47-AC1B-420316C83794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4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3616325" cy="20335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Qu’est ce que vous voyez dans les vues que vous avez généré ?</a:t>
            </a:r>
          </a:p>
          <a:p>
            <a:pPr marL="171450" indent="-171450">
              <a:buFontTx/>
              <a:buChar char="-"/>
            </a:pPr>
            <a:r>
              <a:rPr lang="fr-FR" dirty="0"/>
              <a:t>Beaucoup de NaN</a:t>
            </a:r>
          </a:p>
          <a:p>
            <a:pPr marL="171450" indent="-171450">
              <a:buFontTx/>
              <a:buChar char="-"/>
            </a:pPr>
            <a:r>
              <a:rPr lang="fr-FR" dirty="0"/>
              <a:t>Echantillonnage à la seconde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649A-90A0-6F47-AC1B-420316C83794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146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/>
          </p:nvPr>
        </p:nvSpPr>
        <p:spPr>
          <a:xfrm>
            <a:off x="400050" y="368300"/>
            <a:ext cx="3478213" cy="1955800"/>
          </a:xfrm>
        </p:spPr>
      </p:sp>
      <p:sp>
        <p:nvSpPr>
          <p:cNvPr id="5" name="Espace réservé des commentaire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56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/>
          </p:nvPr>
        </p:nvSpPr>
        <p:spPr>
          <a:xfrm>
            <a:off x="400050" y="368300"/>
            <a:ext cx="3478213" cy="1955800"/>
          </a:xfrm>
        </p:spPr>
      </p:sp>
      <p:sp>
        <p:nvSpPr>
          <p:cNvPr id="5" name="Espace réservé des commentaire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165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/>
          </p:nvPr>
        </p:nvSpPr>
        <p:spPr>
          <a:xfrm>
            <a:off x="400050" y="368300"/>
            <a:ext cx="3478213" cy="1955800"/>
          </a:xfrm>
        </p:spPr>
      </p:sp>
      <p:sp>
        <p:nvSpPr>
          <p:cNvPr id="5" name="Espace réservé des commentaire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8742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/>
          </p:nvPr>
        </p:nvSpPr>
        <p:spPr>
          <a:xfrm>
            <a:off x="400050" y="368300"/>
            <a:ext cx="3478213" cy="1955800"/>
          </a:xfrm>
        </p:spPr>
      </p:sp>
      <p:sp>
        <p:nvSpPr>
          <p:cNvPr id="5" name="Espace réservé des commentaire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13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3616325" cy="20335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88135"/>
            <a:ext cx="6858000" cy="856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33374" y="1108189"/>
          <a:ext cx="6191251" cy="562863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33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779"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u="none" strike="noStrik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slides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fr-FR" sz="1100" b="1" u="none" strike="noStrik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Titres séquences / slides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u="none" strike="noStrik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Timing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39">
                <a:tc gridSpan="2">
                  <a:txBody>
                    <a:bodyPr/>
                    <a:lstStyle/>
                    <a:p>
                      <a:pPr marL="72000" algn="l" fontAlgn="ctr"/>
                      <a:r>
                        <a:rPr lang="fr-FR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algn="l" fontAlgn="ctr"/>
                      <a:endParaRPr lang="fr-FR" sz="1200" b="1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55">
                <a:tc gridSpan="3">
                  <a:txBody>
                    <a:bodyPr/>
                    <a:lstStyle/>
                    <a:p>
                      <a:pPr marL="72000" algn="l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 pédagogique :</a:t>
                      </a:r>
                      <a:r>
                        <a:rPr lang="fr-FR" sz="110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prendre connaissance du programme et des objectifs du module et se positionner vis-à-vis des résultats attendus – Organisation pratique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algn="l" fontAlgn="ctr"/>
                      <a:endParaRPr lang="fr-FR" sz="11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000" b="0" i="1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fr-F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  <a:r>
                        <a:rPr lang="fr-F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à la formation</a:t>
                      </a:r>
                      <a:endParaRPr lang="fr-F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Tour de table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Objectifs de la formation / du module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Sommaire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et 7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Organisation matérielle et règle de vie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Questions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779">
                <a:tc gridSpan="2">
                  <a:txBody>
                    <a:bodyPr/>
                    <a:lstStyle/>
                    <a:p>
                      <a:pPr marL="72000" algn="l" rtl="0" eaLnBrk="0" fontAlgn="ctr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FR" sz="1200" u="none" strike="noStrike" kern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Titre</a:t>
                      </a:r>
                      <a:endParaRPr lang="fr-FR" sz="1200" b="1" i="0" u="none" strike="noStrike" kern="1200" noProof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242">
                <a:tc gridSpan="3">
                  <a:txBody>
                    <a:bodyPr/>
                    <a:lstStyle/>
                    <a:p>
                      <a:pPr marL="72000" algn="l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 pédagogique : identifier …</a:t>
                      </a:r>
                      <a:endParaRPr kumimoji="0" lang="fr-F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000" b="0" i="1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et 9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Lister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564">
                <a:tc gridSpan="2">
                  <a:txBody>
                    <a:bodyPr/>
                    <a:lstStyle/>
                    <a:p>
                      <a:pPr marL="72000" algn="l" rtl="0" eaLnBrk="0" fontAlgn="ctr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FR" sz="1200" u="none" strike="noStrike" kern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Titre</a:t>
                      </a:r>
                      <a:endParaRPr lang="fr-FR" sz="1200" b="1" i="0" u="none" strike="noStrike" kern="1200" noProof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703">
                <a:tc gridSpan="3">
                  <a:txBody>
                    <a:bodyPr/>
                    <a:lstStyle/>
                    <a:p>
                      <a:pPr marL="72000" algn="l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 pédagogique : décrire …</a:t>
                      </a:r>
                      <a:endParaRPr kumimoji="0" lang="fr-F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000" b="0" i="1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et 12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Décrire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à 17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Identifier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4703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none" strike="noStrike" kern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Titre</a:t>
                      </a:r>
                      <a:endParaRPr lang="fr-FR" sz="1200" b="1" i="0" u="none" strike="noStrike" kern="1200" noProof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716">
                <a:tc gridSpan="3">
                  <a:txBody>
                    <a:bodyPr/>
                    <a:lstStyle/>
                    <a:p>
                      <a:pPr marL="72000" algn="l" rtl="0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FR" sz="1100" u="none" strike="noStrike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 pédagogique : détailler…</a:t>
                      </a:r>
                      <a:endParaRPr lang="fr-FR" sz="1100" b="0" i="0" u="none" strike="noStrike" kern="1200" dirty="0">
                        <a:solidFill>
                          <a:srgbClr val="00206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et 20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Localiser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et 22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Lister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470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kern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Titre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470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10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 pédagogique: i</a:t>
                      </a:r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dentifier …</a:t>
                      </a:r>
                      <a:endParaRPr lang="fr-FR" sz="12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et 25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Identifier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4257">
                <a:tc gridSpan="2">
                  <a:txBody>
                    <a:bodyPr/>
                    <a:lstStyle/>
                    <a:p>
                      <a:pPr marL="72000" algn="l" rtl="0" eaLnBrk="0" fontAlgn="ctr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FR" sz="1200" u="none" strike="noStrike" kern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fr-FR" sz="1200" b="1" i="0" u="none" strike="noStrike" kern="1200" noProof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431" marR="1431" marT="1544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eaLnBrk="0" fontAlgn="ctr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FR" sz="1100" u="none" strike="noStrike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fr-FR" sz="1100" b="1" i="0" u="none" strike="noStrike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8246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Objectif pédagogique : conclure la formation et la resituer dans son contexte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431" marR="1431" marT="1544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431" marR="1431" marT="1544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à 29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Conclure la formation et s’assurer de l’acquisition des connaissances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B0F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Durée totale de la formation 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1:20</a:t>
                      </a:r>
                      <a:endParaRPr lang="fr-FR" sz="1000" b="1" i="0" u="none" strike="noStrike" dirty="0">
                        <a:solidFill>
                          <a:srgbClr val="00B0F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8925" y="299827"/>
            <a:ext cx="6280150" cy="613491"/>
          </a:xfrm>
          <a:prstGeom prst="rect">
            <a:avLst/>
          </a:prstGeom>
        </p:spPr>
        <p:txBody>
          <a:bodyPr lIns="95494" tIns="47747" rIns="95494" bIns="47747">
            <a:spAutoFit/>
          </a:bodyPr>
          <a:lstStyle/>
          <a:p>
            <a:pPr marL="0" marR="0" lvl="0" indent="0" algn="ctr" defTabSz="143241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E00034"/>
              </a:buClr>
              <a:buSzPct val="90000"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Trame pédagogique de la formation</a:t>
            </a:r>
          </a:p>
          <a:p>
            <a:pPr marL="0" marR="0" lvl="0" indent="0" algn="ctr" defTabSz="143241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E00034"/>
              </a:buClr>
              <a:buSzPct val="90000"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98479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385763"/>
            <a:ext cx="3479800" cy="1957387"/>
          </a:xfrm>
          <a:ln/>
        </p:spPr>
      </p:sp>
      <p:sp>
        <p:nvSpPr>
          <p:cNvPr id="675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/>
          </a:p>
        </p:txBody>
      </p:sp>
      <p:sp>
        <p:nvSpPr>
          <p:cNvPr id="5" name="Rectangle 4"/>
          <p:cNvSpPr/>
          <p:nvPr/>
        </p:nvSpPr>
        <p:spPr>
          <a:xfrm>
            <a:off x="4735792" y="643429"/>
            <a:ext cx="1790817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371600">
              <a:spcBef>
                <a:spcPct val="20000"/>
              </a:spcBef>
              <a:spcAft>
                <a:spcPct val="20000"/>
              </a:spcAft>
              <a:buClr>
                <a:srgbClr val="E00034"/>
              </a:buClr>
              <a:buSzPct val="90000"/>
              <a:defRPr/>
            </a:pPr>
            <a:r>
              <a:rPr lang="fr-FR" sz="1200" kern="0" dirty="0">
                <a:solidFill>
                  <a:srgbClr val="003359"/>
                </a:solidFill>
                <a:latin typeface="Arial"/>
              </a:rPr>
              <a:t>objectifs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5792" y="1295632"/>
            <a:ext cx="1790817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4163" indent="-284163" defTabSz="1371600">
              <a:spcBef>
                <a:spcPct val="20000"/>
              </a:spcBef>
              <a:spcAft>
                <a:spcPct val="20000"/>
              </a:spcAft>
              <a:buClr>
                <a:srgbClr val="E00034"/>
              </a:buClr>
              <a:buSzPct val="90000"/>
              <a:defRPr/>
            </a:pPr>
            <a:r>
              <a:rPr lang="fr-FR" sz="1200" kern="0" dirty="0">
                <a:solidFill>
                  <a:srgbClr val="003359"/>
                </a:solidFill>
                <a:latin typeface="Arial"/>
              </a:rPr>
              <a:t>4 min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5792" y="2083832"/>
            <a:ext cx="1790817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371600">
              <a:spcBef>
                <a:spcPct val="20000"/>
              </a:spcBef>
              <a:spcAft>
                <a:spcPct val="20000"/>
              </a:spcAft>
              <a:buClr>
                <a:srgbClr val="E00034"/>
              </a:buClr>
              <a:buSzPct val="90000"/>
              <a:defRPr/>
            </a:pPr>
            <a:r>
              <a:rPr lang="fr-FR" sz="1200" kern="0" dirty="0">
                <a:solidFill>
                  <a:srgbClr val="003359"/>
                </a:solidFill>
                <a:latin typeface="Arial"/>
              </a:rPr>
              <a:t>identifier les objectifs de la formation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3616325" cy="20335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88135"/>
            <a:ext cx="6858000" cy="856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33374" y="1108189"/>
          <a:ext cx="6191251" cy="562863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33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779"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u="none" strike="noStrik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slides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fr-FR" sz="1100" b="1" u="none" strike="noStrik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Titres séquences / slides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u="none" strike="noStrik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Timing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39">
                <a:tc gridSpan="2">
                  <a:txBody>
                    <a:bodyPr/>
                    <a:lstStyle/>
                    <a:p>
                      <a:pPr marL="72000" algn="l" fontAlgn="ctr"/>
                      <a:r>
                        <a:rPr lang="fr-FR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  <a:endParaRPr lang="fr-FR" sz="12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algn="l" fontAlgn="ctr"/>
                      <a:endParaRPr lang="fr-FR" sz="1200" b="1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55">
                <a:tc gridSpan="3">
                  <a:txBody>
                    <a:bodyPr/>
                    <a:lstStyle/>
                    <a:p>
                      <a:pPr marL="72000" algn="l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 pédagogique :</a:t>
                      </a:r>
                      <a:r>
                        <a:rPr lang="fr-FR" sz="110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prendre connaissance du programme et des objectifs du module et se positionner vis-à-vis des résultats attendus – Organisation pratique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algn="l" fontAlgn="ctr"/>
                      <a:endParaRPr lang="fr-FR" sz="1100" b="0" i="0" u="none" strike="noStrik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000" b="0" i="1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fr-F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  <a:r>
                        <a:rPr lang="fr-FR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à la formation</a:t>
                      </a:r>
                      <a:endParaRPr lang="fr-F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Tour de table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Objectifs de la formation / du module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Sommaire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et 7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Organisation matérielle et règle de vie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Questions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779">
                <a:tc gridSpan="2">
                  <a:txBody>
                    <a:bodyPr/>
                    <a:lstStyle/>
                    <a:p>
                      <a:pPr marL="72000" algn="l" rtl="0" eaLnBrk="0" fontAlgn="ctr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FR" sz="1200" u="none" strike="noStrike" kern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Titre</a:t>
                      </a:r>
                      <a:endParaRPr lang="fr-FR" sz="1200" b="1" i="0" u="none" strike="noStrike" kern="1200" noProof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242">
                <a:tc gridSpan="3">
                  <a:txBody>
                    <a:bodyPr/>
                    <a:lstStyle/>
                    <a:p>
                      <a:pPr marL="72000" algn="l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 pédagogique : identifier …</a:t>
                      </a:r>
                      <a:endParaRPr kumimoji="0" lang="fr-F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000" b="0" i="1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et 9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Lister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564">
                <a:tc gridSpan="2">
                  <a:txBody>
                    <a:bodyPr/>
                    <a:lstStyle/>
                    <a:p>
                      <a:pPr marL="72000" algn="l" rtl="0" eaLnBrk="0" fontAlgn="ctr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FR" sz="1200" u="none" strike="noStrike" kern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Titre</a:t>
                      </a:r>
                      <a:endParaRPr lang="fr-FR" sz="1200" b="1" i="0" u="none" strike="noStrike" kern="1200" noProof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703">
                <a:tc gridSpan="3">
                  <a:txBody>
                    <a:bodyPr/>
                    <a:lstStyle/>
                    <a:p>
                      <a:pPr marL="72000" algn="l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 pédagogique : décrire …</a:t>
                      </a:r>
                      <a:endParaRPr kumimoji="0" lang="fr-F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000" b="0" i="1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1" marR="1381" marT="1380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et 12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Décrire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à 17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Identifier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4703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u="none" strike="noStrike" kern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Titre</a:t>
                      </a:r>
                      <a:endParaRPr lang="fr-FR" sz="1200" b="1" i="0" u="none" strike="noStrike" kern="1200" noProof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716">
                <a:tc gridSpan="3">
                  <a:txBody>
                    <a:bodyPr/>
                    <a:lstStyle/>
                    <a:p>
                      <a:pPr marL="72000" algn="l" rtl="0" font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FR" sz="1100" u="none" strike="noStrike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 pédagogique : détailler…</a:t>
                      </a:r>
                      <a:endParaRPr lang="fr-FR" sz="1100" b="0" i="0" u="none" strike="noStrike" kern="1200" dirty="0">
                        <a:solidFill>
                          <a:srgbClr val="00206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et 20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Localiser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et 22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Lister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470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kern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Titre</a:t>
                      </a:r>
                      <a:endParaRPr lang="fr-FR" sz="1200" b="0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470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100" u="none" strike="noStrik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Objectif pédagogique: i</a:t>
                      </a:r>
                      <a:r>
                        <a:rPr lang="fr-FR" sz="11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dentifier …</a:t>
                      </a:r>
                      <a:endParaRPr lang="fr-FR" sz="12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et 25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Identifier …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4257">
                <a:tc gridSpan="2">
                  <a:txBody>
                    <a:bodyPr/>
                    <a:lstStyle/>
                    <a:p>
                      <a:pPr marL="72000" algn="l" rtl="0" eaLnBrk="0" fontAlgn="ctr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FR" sz="1200" u="none" strike="noStrike" kern="120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fr-FR" sz="1200" b="1" i="0" u="none" strike="noStrike" kern="1200" noProof="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431" marR="1431" marT="1544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eaLnBrk="0" fontAlgn="ctr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fr-FR" sz="1100" u="none" strike="noStrike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fr-FR" sz="1100" b="1" i="0" u="none" strike="noStrike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8246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Objectif pédagogique : conclure la formation et la resituer dans son contexte</a:t>
                      </a:r>
                      <a:endParaRPr lang="fr-FR" sz="11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431" marR="1431" marT="1544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2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431" marR="1431" marT="1544" marB="0"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à 29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Conclure la formation et s’assurer de l’acquisition des connaissances</a:t>
                      </a:r>
                      <a:endParaRPr kumimoji="0" lang="fr-F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fr-FR" sz="1000" b="0" i="0" u="none" strike="noStrike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4703"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B0F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/>
                </a:tc>
                <a:tc>
                  <a:txBody>
                    <a:bodyPr/>
                    <a:lstStyle/>
                    <a:p>
                      <a:pPr marL="7200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Durée totale de la formation </a:t>
                      </a:r>
                      <a:endParaRPr kumimoji="0" lang="fr-F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1:20</a:t>
                      </a:r>
                      <a:endParaRPr lang="fr-FR" sz="1000" b="1" i="0" u="none" strike="noStrike" dirty="0">
                        <a:solidFill>
                          <a:srgbClr val="00B0F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82" marR="1382" marT="137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8925" y="299827"/>
            <a:ext cx="6280150" cy="613491"/>
          </a:xfrm>
          <a:prstGeom prst="rect">
            <a:avLst/>
          </a:prstGeom>
        </p:spPr>
        <p:txBody>
          <a:bodyPr lIns="95494" tIns="47747" rIns="95494" bIns="47747">
            <a:spAutoFit/>
          </a:bodyPr>
          <a:lstStyle/>
          <a:p>
            <a:pPr marL="0" marR="0" lvl="0" indent="0" algn="ctr" defTabSz="143241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E00034"/>
              </a:buClr>
              <a:buSzPct val="90000"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Trame pédagogique de la formation</a:t>
            </a:r>
          </a:p>
          <a:p>
            <a:pPr marL="0" marR="0" lvl="0" indent="0" algn="ctr" defTabSz="143241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E00034"/>
              </a:buClr>
              <a:buSzPct val="90000"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98479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/>
              <a:t>Les objectifs de la formation en présentiel sont : Enoncer les objectifs de la formation </a:t>
            </a: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4493969" y="2236437"/>
            <a:ext cx="2191839" cy="42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135" tIns="43568" rIns="87135" bIns="43568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rgbClr val="00335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335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335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335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335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335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335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335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335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100" dirty="0">
                <a:solidFill>
                  <a:schemeClr val="tx1"/>
                </a:solidFill>
              </a:rPr>
              <a:t>Rappeler aux participants les objectifs de la formation</a:t>
            </a: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4772026" y="643317"/>
            <a:ext cx="1286974" cy="27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35" tIns="43568" rIns="87135" bIns="43568"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rgbClr val="003359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rgbClr val="003359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rgbClr val="003359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rgbClr val="003359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rgbClr val="00335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335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335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335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rgbClr val="003359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>
                <a:solidFill>
                  <a:schemeClr val="tx1"/>
                </a:solidFill>
              </a:rPr>
              <a:t>Explicatif</a:t>
            </a:r>
          </a:p>
        </p:txBody>
      </p:sp>
      <p:sp>
        <p:nvSpPr>
          <p:cNvPr id="6" name="Espace réservé de l'image des diapositives 5"/>
          <p:cNvSpPr>
            <a:spLocks noGrp="1" noRot="1" noChangeAspect="1"/>
          </p:cNvSpPr>
          <p:nvPr>
            <p:ph type="sldImg"/>
          </p:nvPr>
        </p:nvSpPr>
        <p:spPr>
          <a:xfrm>
            <a:off x="400050" y="368300"/>
            <a:ext cx="3478213" cy="1955800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/>
          </p:nvPr>
        </p:nvSpPr>
        <p:spPr>
          <a:xfrm>
            <a:off x="400050" y="368300"/>
            <a:ext cx="3478213" cy="1955800"/>
          </a:xfrm>
        </p:spPr>
      </p:sp>
      <p:sp>
        <p:nvSpPr>
          <p:cNvPr id="5" name="Espace réservé des commentaire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88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/>
          </p:nvPr>
        </p:nvSpPr>
        <p:spPr>
          <a:xfrm>
            <a:off x="400050" y="368300"/>
            <a:ext cx="3478213" cy="1955800"/>
          </a:xfrm>
        </p:spPr>
      </p:sp>
      <p:sp>
        <p:nvSpPr>
          <p:cNvPr id="5" name="Espace réservé des commentaire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656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/>
          </p:nvPr>
        </p:nvSpPr>
        <p:spPr>
          <a:xfrm>
            <a:off x="400050" y="368300"/>
            <a:ext cx="3478213" cy="1955800"/>
          </a:xfrm>
        </p:spPr>
      </p:sp>
      <p:sp>
        <p:nvSpPr>
          <p:cNvPr id="5" name="Espace réservé des commentaire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8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3"/>
          <p:cNvSpPr>
            <a:spLocks noGrp="1" noRot="1" noChangeAspect="1"/>
          </p:cNvSpPr>
          <p:nvPr>
            <p:ph type="sldImg"/>
          </p:nvPr>
        </p:nvSpPr>
        <p:spPr>
          <a:xfrm>
            <a:off x="400050" y="368300"/>
            <a:ext cx="3478213" cy="1955800"/>
          </a:xfrm>
        </p:spPr>
      </p:sp>
      <p:sp>
        <p:nvSpPr>
          <p:cNvPr id="5" name="Espace réservé des commentaire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206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Relationship Id="rId4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4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60282" cy="5153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pic>
        <p:nvPicPr>
          <p:cNvPr id="21" name="Image 20" descr="dcns.operation cormoran.formation groupÇe-62.pleine definition.jpg"/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60282" cy="4344988"/>
          </a:xfrm>
          <a:prstGeom prst="rect">
            <a:avLst/>
          </a:prstGeom>
        </p:spPr>
      </p:pic>
      <p:pic>
        <p:nvPicPr>
          <p:cNvPr id="19" name="Image 18" descr="NAVAL_GROUP_RV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763" y="4339827"/>
            <a:ext cx="1944000" cy="88987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9439" y="869376"/>
            <a:ext cx="7851593" cy="1580758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36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3787" y="2620137"/>
            <a:ext cx="7847245" cy="34928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spc="13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3786" y="2974609"/>
            <a:ext cx="7847245" cy="344825"/>
          </a:xfrm>
        </p:spPr>
        <p:txBody>
          <a:bodyPr vert="horz" lIns="91440" tIns="45720" rIns="91440" bIns="45720" rtlCol="0">
            <a:noAutofit/>
          </a:bodyPr>
          <a:lstStyle>
            <a:lvl1pPr marL="342900" indent="-342900" algn="l">
              <a:buNone/>
              <a:defRPr lang="fr-FR" sz="1300" b="0" i="0" spc="150" smtClean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lang="fr-FR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fr-FR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fr-FR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fr-FR"/>
              <a:t>Modifier les styles du texte du masque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688975" y="2521456"/>
            <a:ext cx="909638" cy="0"/>
          </a:xfrm>
          <a:prstGeom prst="line">
            <a:avLst/>
          </a:prstGeom>
          <a:ln w="317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riangle isocèle 14"/>
          <p:cNvSpPr/>
          <p:nvPr userDrawn="1"/>
        </p:nvSpPr>
        <p:spPr>
          <a:xfrm rot="10800000">
            <a:off x="590859" y="688783"/>
            <a:ext cx="203747" cy="163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266121" y="4486882"/>
            <a:ext cx="353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only if required in this presentation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CCD5B24-913D-4538-8147-42BFF97DD275}"/>
              </a:ext>
            </a:extLst>
          </p:cNvPr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3449345" y="3892927"/>
            <a:ext cx="2295525" cy="29527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 rot="16200000">
            <a:off x="7886577" y="3015997"/>
            <a:ext cx="208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" dirty="0">
                <a:solidFill>
                  <a:schemeClr val="bg1"/>
                </a:solidFill>
              </a:rPr>
              <a:t>© Property of Naval Group SA 2020</a:t>
            </a:r>
            <a:br>
              <a:rPr lang="en-US" sz="550" dirty="0">
                <a:solidFill>
                  <a:schemeClr val="bg1"/>
                </a:solidFill>
              </a:rPr>
            </a:br>
            <a:r>
              <a:rPr lang="en-US" sz="550" dirty="0">
                <a:solidFill>
                  <a:schemeClr val="bg1"/>
                </a:solidFill>
              </a:rPr>
              <a:t>All rights reserved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6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DCNS_Carte 2.jpg"/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188" y="1066800"/>
            <a:ext cx="8445500" cy="352266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1834" y="4855263"/>
            <a:ext cx="472891" cy="273844"/>
          </a:xfrm>
        </p:spPr>
        <p:txBody>
          <a:bodyPr/>
          <a:lstStyle>
            <a:lvl1pPr algn="l">
              <a:defRPr sz="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690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02" y="863082"/>
            <a:ext cx="8616120" cy="3476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1882379" algn="l"/>
              </a:tabLst>
              <a:defRPr sz="1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60903" y="1209676"/>
            <a:ext cx="8616119" cy="342304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3457F-30EB-478D-9367-8294071973E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903" y="58738"/>
            <a:ext cx="6962859" cy="7048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971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5153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4339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5655" y="1620929"/>
            <a:ext cx="7851593" cy="944031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3500" b="0" i="0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821775" y="2720895"/>
            <a:ext cx="1336491" cy="0"/>
          </a:xfrm>
          <a:prstGeom prst="line">
            <a:avLst/>
          </a:prstGeom>
          <a:ln w="444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riangle isocèle 12"/>
          <p:cNvSpPr/>
          <p:nvPr userDrawn="1"/>
        </p:nvSpPr>
        <p:spPr>
          <a:xfrm rot="10800000">
            <a:off x="756564" y="1444632"/>
            <a:ext cx="203747" cy="163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pic>
        <p:nvPicPr>
          <p:cNvPr id="21" name="Image 20" descr="NAVAL_GROUP_RV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763" y="4339827"/>
            <a:ext cx="1944000" cy="88987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rot="16200000">
            <a:off x="7874702" y="2984075"/>
            <a:ext cx="208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" dirty="0">
                <a:solidFill>
                  <a:schemeClr val="bg1"/>
                </a:solidFill>
              </a:rPr>
              <a:t>© Property of Naval Group SA 2020</a:t>
            </a:r>
            <a:br>
              <a:rPr lang="en-US" sz="550" dirty="0">
                <a:solidFill>
                  <a:schemeClr val="bg1"/>
                </a:solidFill>
              </a:rPr>
            </a:br>
            <a:r>
              <a:rPr lang="en-US" sz="550" dirty="0">
                <a:solidFill>
                  <a:schemeClr val="bg1"/>
                </a:solidFill>
              </a:rPr>
              <a:t>All rights reserved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532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60282" cy="5153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pic>
        <p:nvPicPr>
          <p:cNvPr id="21" name="Image 20" descr="dcns.operation cormoran.formation groupÇe-62.pleine definition.jpg"/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60282" cy="4344988"/>
          </a:xfrm>
          <a:prstGeom prst="rect">
            <a:avLst/>
          </a:prstGeom>
        </p:spPr>
      </p:pic>
      <p:pic>
        <p:nvPicPr>
          <p:cNvPr id="19" name="Image 18" descr="NAVAL_GROUP_RVB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763" y="4339827"/>
            <a:ext cx="1944000" cy="88987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9439" y="869376"/>
            <a:ext cx="7851593" cy="1580758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36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3787" y="2620137"/>
            <a:ext cx="7847245" cy="34928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spc="13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3786" y="2974609"/>
            <a:ext cx="7847245" cy="344825"/>
          </a:xfrm>
        </p:spPr>
        <p:txBody>
          <a:bodyPr vert="horz" lIns="91440" tIns="45720" rIns="91440" bIns="45720" rtlCol="0">
            <a:noAutofit/>
          </a:bodyPr>
          <a:lstStyle>
            <a:lvl1pPr marL="342900" indent="-342900" algn="l">
              <a:buNone/>
              <a:defRPr lang="fr-FR" sz="1300" b="0" i="0" spc="150" smtClean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lang="fr-FR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fr-FR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fr-FR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fr-FR"/>
              <a:t>Modifiez les styles du texte du masque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688975" y="2521456"/>
            <a:ext cx="909638" cy="0"/>
          </a:xfrm>
          <a:prstGeom prst="line">
            <a:avLst/>
          </a:prstGeom>
          <a:ln w="317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riangle isocèle 14"/>
          <p:cNvSpPr/>
          <p:nvPr userDrawn="1"/>
        </p:nvSpPr>
        <p:spPr>
          <a:xfrm rot="10800000">
            <a:off x="590859" y="688783"/>
            <a:ext cx="203747" cy="163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266121" y="4486882"/>
            <a:ext cx="353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uniquement si demandé dans la prestation</a:t>
            </a:r>
            <a:endParaRPr lang="fr-FR" sz="1200" b="0" cap="none" baseline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 rot="16200000">
            <a:off x="7843574" y="3119806"/>
            <a:ext cx="2082800" cy="17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50" dirty="0">
                <a:solidFill>
                  <a:schemeClr val="bg1"/>
                </a:solidFill>
              </a:rPr>
              <a:t>© Propriété Naval Group SA 2020 - Tous droits réservés</a:t>
            </a:r>
            <a:endParaRPr lang="en-US" sz="55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B0C55-A747-43B7-BA6B-4A85250B157F}"/>
              </a:ext>
            </a:extLst>
          </p:cNvPr>
          <p:cNvSpPr/>
          <p:nvPr userDrawn="1"/>
        </p:nvSpPr>
        <p:spPr>
          <a:xfrm>
            <a:off x="3950141" y="3729503"/>
            <a:ext cx="1260000" cy="288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fr-FR" sz="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Sensitivity</a:t>
            </a:r>
          </a:p>
          <a:p>
            <a:pPr algn="ctr"/>
            <a:r>
              <a: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20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la présentation -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marcca\Desktop\Couverture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04"/>
          <a:stretch/>
        </p:blipFill>
        <p:spPr bwMode="auto">
          <a:xfrm>
            <a:off x="-6379" y="794150"/>
            <a:ext cx="9144001" cy="40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812" y="1353803"/>
            <a:ext cx="7432413" cy="1389397"/>
          </a:xfrm>
        </p:spPr>
        <p:txBody>
          <a:bodyPr lIns="108000" anchor="t" anchorCtr="0">
            <a:normAutofit/>
          </a:bodyPr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3437" y="2996154"/>
            <a:ext cx="4946237" cy="365190"/>
          </a:xfrm>
        </p:spPr>
        <p:txBody>
          <a:bodyPr lIns="10800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Auteur</a:t>
            </a:r>
            <a:endParaRPr lang="en-US" dirty="0"/>
          </a:p>
        </p:txBody>
      </p:sp>
      <p:cxnSp>
        <p:nvCxnSpPr>
          <p:cNvPr id="8" name="Connecteur droit 15"/>
          <p:cNvCxnSpPr/>
          <p:nvPr userDrawn="1"/>
        </p:nvCxnSpPr>
        <p:spPr>
          <a:xfrm>
            <a:off x="923644" y="2881629"/>
            <a:ext cx="1212851" cy="0"/>
          </a:xfrm>
          <a:prstGeom prst="line">
            <a:avLst/>
          </a:prstGeom>
          <a:ln w="31750" cmpd="sng">
            <a:solidFill>
              <a:srgbClr val="E105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riangle isocèle 14"/>
          <p:cNvSpPr/>
          <p:nvPr userDrawn="1"/>
        </p:nvSpPr>
        <p:spPr>
          <a:xfrm rot="10800000">
            <a:off x="787813" y="1128570"/>
            <a:ext cx="271663" cy="217337"/>
          </a:xfrm>
          <a:prstGeom prst="triangle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NavalGroup Sans Light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0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87400" y="3361344"/>
            <a:ext cx="4946649" cy="365125"/>
          </a:xfrm>
        </p:spPr>
        <p:txBody>
          <a:bodyPr lIns="10800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fr-F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5739673" y="2996219"/>
            <a:ext cx="1889919" cy="365125"/>
          </a:xfrm>
        </p:spPr>
        <p:txBody>
          <a:bodyPr rIns="108000">
            <a:normAutofit/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5" name="Picture 2" descr="d:\Users\marcca\Desktop\Logo-Naval-Group-0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1885" y="241287"/>
            <a:ext cx="13874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Users\marcca\Desktop\Logo-signature-01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593" y="375430"/>
            <a:ext cx="1093787" cy="1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36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 -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0" y="0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 descr="d:\Users\marcca\Desktop\Logo-Naval-Group-0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1885" y="241287"/>
            <a:ext cx="13874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Users\marcca\Desktop\Logo-signature-0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593" y="375430"/>
            <a:ext cx="1093787" cy="10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812" y="2346385"/>
            <a:ext cx="7432413" cy="526898"/>
          </a:xfrm>
        </p:spPr>
        <p:txBody>
          <a:bodyPr lIns="108000" anchor="t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3437" y="3238408"/>
            <a:ext cx="4946237" cy="365190"/>
          </a:xfrm>
        </p:spPr>
        <p:txBody>
          <a:bodyPr lIns="108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Auteur</a:t>
            </a:r>
            <a:endParaRPr lang="en-US" dirty="0"/>
          </a:p>
        </p:txBody>
      </p:sp>
      <p:cxnSp>
        <p:nvCxnSpPr>
          <p:cNvPr id="8" name="Connecteur droit 15"/>
          <p:cNvCxnSpPr/>
          <p:nvPr userDrawn="1"/>
        </p:nvCxnSpPr>
        <p:spPr>
          <a:xfrm>
            <a:off x="923644" y="3123883"/>
            <a:ext cx="1212851" cy="0"/>
          </a:xfrm>
          <a:prstGeom prst="line">
            <a:avLst/>
          </a:prstGeom>
          <a:ln w="31750" cmpd="sng">
            <a:solidFill>
              <a:srgbClr val="E105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riangle isocèle 14"/>
          <p:cNvSpPr/>
          <p:nvPr userDrawn="1"/>
        </p:nvSpPr>
        <p:spPr>
          <a:xfrm rot="10800000">
            <a:off x="793437" y="2337200"/>
            <a:ext cx="271663" cy="217337"/>
          </a:xfrm>
          <a:prstGeom prst="triangle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NavalGroup Sans Light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87400" y="3603598"/>
            <a:ext cx="4946649" cy="365125"/>
          </a:xfrm>
        </p:spPr>
        <p:txBody>
          <a:bodyPr lIns="10800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fr-FR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5739673" y="3238473"/>
            <a:ext cx="1889919" cy="365125"/>
          </a:xfrm>
        </p:spPr>
        <p:txBody>
          <a:bodyPr rIns="108000">
            <a:norm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9218" name="Picture 2" descr="D:\en cours\prez_instit_naval-group_2020\real-final\dcns.operation-cormoran.formation-groupée-13.jpg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863999"/>
            <a:ext cx="9144000" cy="398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10298"/>
            <a:ext cx="915214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8141" y="0"/>
            <a:ext cx="9152141" cy="4339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9439" y="869376"/>
            <a:ext cx="7851593" cy="1580758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36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83787" y="2620137"/>
            <a:ext cx="7847245" cy="349284"/>
          </a:xfrm>
        </p:spPr>
        <p:txBody>
          <a:bodyPr>
            <a:normAutofit/>
          </a:bodyPr>
          <a:lstStyle>
            <a:lvl1pPr marL="0" indent="0" algn="l">
              <a:buNone/>
              <a:defRPr sz="2000" b="0" spc="13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Code stage de la formation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688975" y="2521456"/>
            <a:ext cx="909638" cy="0"/>
          </a:xfrm>
          <a:prstGeom prst="line">
            <a:avLst/>
          </a:prstGeom>
          <a:ln w="317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riangle isocèle 18"/>
          <p:cNvSpPr/>
          <p:nvPr userDrawn="1"/>
        </p:nvSpPr>
        <p:spPr>
          <a:xfrm rot="10800000">
            <a:off x="590859" y="688783"/>
            <a:ext cx="203747" cy="163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pic>
        <p:nvPicPr>
          <p:cNvPr id="21" name="Image 20" descr="NAVAL_GROUP_RV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763" y="4339827"/>
            <a:ext cx="1944000" cy="88987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rot="16200000">
            <a:off x="7843574" y="3119806"/>
            <a:ext cx="2082800" cy="17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50" dirty="0">
                <a:solidFill>
                  <a:schemeClr val="bg1"/>
                </a:solidFill>
              </a:rPr>
              <a:t>© Propriété Naval Group SA 2020 - Tous droits réservés</a:t>
            </a:r>
            <a:endParaRPr lang="en-US" sz="55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B0C55-A747-43B7-BA6B-4A85250B157F}"/>
              </a:ext>
            </a:extLst>
          </p:cNvPr>
          <p:cNvSpPr/>
          <p:nvPr userDrawn="1"/>
        </p:nvSpPr>
        <p:spPr>
          <a:xfrm>
            <a:off x="3937929" y="3907303"/>
            <a:ext cx="1260000" cy="288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fr-FR" sz="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Sensitivity</a:t>
            </a:r>
          </a:p>
          <a:p>
            <a:pPr algn="ctr"/>
            <a:r>
              <a: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277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-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8141" y="0"/>
            <a:ext cx="9160282" cy="5153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8141" y="644056"/>
            <a:ext cx="9160282" cy="33028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5655" y="1730234"/>
            <a:ext cx="7851593" cy="944031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35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36520" y="2753615"/>
            <a:ext cx="7847245" cy="603976"/>
          </a:xfrm>
        </p:spPr>
        <p:txBody>
          <a:bodyPr>
            <a:normAutofit/>
          </a:bodyPr>
          <a:lstStyle>
            <a:lvl1pPr marL="0" indent="0" algn="l">
              <a:buNone/>
              <a:defRPr sz="2000" b="0" spc="13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Nom du formateur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821775" y="2684460"/>
            <a:ext cx="776839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isocèle 10"/>
          <p:cNvSpPr/>
          <p:nvPr userDrawn="1"/>
        </p:nvSpPr>
        <p:spPr>
          <a:xfrm rot="10800000">
            <a:off x="751359" y="1559142"/>
            <a:ext cx="203747" cy="163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pic>
        <p:nvPicPr>
          <p:cNvPr id="19" name="Image 18" descr="NAVAL_GROUP_RV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763" y="4339827"/>
            <a:ext cx="1944000" cy="8898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4976" y="0"/>
            <a:ext cx="1887583" cy="6322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 rot="16200000">
            <a:off x="7932060" y="2665129"/>
            <a:ext cx="2082800" cy="17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50" dirty="0">
                <a:solidFill>
                  <a:schemeClr val="bg1"/>
                </a:solidFill>
              </a:rPr>
              <a:t>© Propriété Naval Group SA 2020 - Tous droits réservés</a:t>
            </a:r>
            <a:endParaRPr lang="en-US" sz="55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DB0C55-A747-43B7-BA6B-4A85250B157F}"/>
              </a:ext>
            </a:extLst>
          </p:cNvPr>
          <p:cNvSpPr/>
          <p:nvPr userDrawn="1"/>
        </p:nvSpPr>
        <p:spPr>
          <a:xfrm>
            <a:off x="3946763" y="3507015"/>
            <a:ext cx="1260000" cy="288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fr-FR" sz="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Sensitivity</a:t>
            </a:r>
          </a:p>
          <a:p>
            <a:pPr algn="ctr"/>
            <a:r>
              <a: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201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-V3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8141" y="0"/>
            <a:ext cx="9160282" cy="5153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8141" y="644056"/>
            <a:ext cx="9160282" cy="33028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5655" y="1730234"/>
            <a:ext cx="7851593" cy="944031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35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6520" y="2753615"/>
            <a:ext cx="7847245" cy="603976"/>
          </a:xfrm>
        </p:spPr>
        <p:txBody>
          <a:bodyPr>
            <a:normAutofit/>
          </a:bodyPr>
          <a:lstStyle>
            <a:lvl1pPr marL="0" indent="0" algn="l">
              <a:buNone/>
              <a:defRPr sz="2000" b="0" spc="13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821775" y="2684460"/>
            <a:ext cx="776839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isocèle 10"/>
          <p:cNvSpPr/>
          <p:nvPr userDrawn="1"/>
        </p:nvSpPr>
        <p:spPr>
          <a:xfrm rot="10800000">
            <a:off x="751359" y="1559142"/>
            <a:ext cx="203747" cy="163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pic>
        <p:nvPicPr>
          <p:cNvPr id="19" name="Image 18" descr="NAVAL_GROUP_RV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763" y="4339827"/>
            <a:ext cx="1944000" cy="8898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4976" y="0"/>
            <a:ext cx="1887583" cy="63222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6200000">
            <a:off x="7932060" y="2665129"/>
            <a:ext cx="2082800" cy="17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50" dirty="0">
                <a:solidFill>
                  <a:schemeClr val="bg1"/>
                </a:solidFill>
              </a:rPr>
              <a:t>© Propriété Naval Group SA 2020 - Tous droits réservés</a:t>
            </a:r>
            <a:endParaRPr lang="en-US" sz="55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DB0C55-A747-43B7-BA6B-4A85250B157F}"/>
              </a:ext>
            </a:extLst>
          </p:cNvPr>
          <p:cNvSpPr/>
          <p:nvPr userDrawn="1"/>
        </p:nvSpPr>
        <p:spPr>
          <a:xfrm>
            <a:off x="3942000" y="3517668"/>
            <a:ext cx="1260000" cy="288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fr-FR" sz="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Sensitivity</a:t>
            </a:r>
          </a:p>
          <a:p>
            <a:pPr algn="ctr"/>
            <a:r>
              <a: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973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fr-FR" dirty="0"/>
            </a:lvl1pPr>
          </a:lstStyle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  <a:lvl2pPr marL="180975" indent="-180975">
              <a:defRPr/>
            </a:lvl2pPr>
            <a:lvl3pPr>
              <a:defRPr>
                <a:solidFill>
                  <a:schemeClr val="accent2"/>
                </a:solidFill>
              </a:defRPr>
            </a:lvl3pPr>
            <a:lvl6pPr marL="1617663" indent="-180975">
              <a:defRPr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1834" y="4855263"/>
            <a:ext cx="472891" cy="273844"/>
          </a:xfrm>
        </p:spPr>
        <p:txBody>
          <a:bodyPr/>
          <a:lstStyle>
            <a:lvl1pPr algn="l">
              <a:defRPr sz="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6050" y="4878313"/>
            <a:ext cx="3905250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 dirty="0" err="1"/>
              <a:t>EOUSIM054B</a:t>
            </a:r>
            <a:r>
              <a:rPr lang="fr-FR" dirty="0"/>
              <a:t> </a:t>
            </a:r>
            <a:r>
              <a:rPr lang="fr-FR" dirty="0" err="1"/>
              <a:t>EOUSIM055B</a:t>
            </a:r>
            <a:r>
              <a:rPr lang="fr-FR" dirty="0"/>
              <a:t> – La Data Science au service du Naval de Défense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51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10298"/>
            <a:ext cx="915214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9439" y="869376"/>
            <a:ext cx="7851593" cy="1580758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36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83787" y="2620137"/>
            <a:ext cx="7847245" cy="349284"/>
          </a:xfrm>
        </p:spPr>
        <p:txBody>
          <a:bodyPr>
            <a:normAutofit/>
          </a:bodyPr>
          <a:lstStyle>
            <a:lvl1pPr marL="0" indent="0" algn="l">
              <a:buNone/>
              <a:defRPr sz="2000" b="0" spc="13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Training course ref. code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688975" y="2521456"/>
            <a:ext cx="909638" cy="0"/>
          </a:xfrm>
          <a:prstGeom prst="line">
            <a:avLst/>
          </a:prstGeom>
          <a:ln w="317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riangle isocèle 18"/>
          <p:cNvSpPr/>
          <p:nvPr userDrawn="1"/>
        </p:nvSpPr>
        <p:spPr>
          <a:xfrm rot="10800000">
            <a:off x="590859" y="688783"/>
            <a:ext cx="203747" cy="163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pic>
        <p:nvPicPr>
          <p:cNvPr id="21" name="Image 20" descr="NAVAL_GROUP_RV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763" y="4339827"/>
            <a:ext cx="1944000" cy="88987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CCD5B24-913D-4538-8147-42BFF97DD275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3429000" y="3914193"/>
            <a:ext cx="2295525" cy="29527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7827201" y="3492643"/>
            <a:ext cx="208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" dirty="0">
                <a:solidFill>
                  <a:schemeClr val="tx1"/>
                </a:solidFill>
              </a:rPr>
              <a:t>© Property of Naval Group SA 2020</a:t>
            </a:r>
            <a:br>
              <a:rPr lang="en-US" sz="550" dirty="0">
                <a:solidFill>
                  <a:schemeClr val="tx1"/>
                </a:solidFill>
              </a:rPr>
            </a:br>
            <a:r>
              <a:rPr lang="en-US" sz="550" dirty="0">
                <a:solidFill>
                  <a:schemeClr val="tx1"/>
                </a:solidFill>
              </a:rPr>
              <a:t>All rights reserved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486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Picture 2" descr="\\laswfr01\Donnees\communs\DCNS Universeaty\80_Banque images\00-NAVAL GROUP\4-Images &amp; picto\dcns_offe-img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8222" y="1305748"/>
            <a:ext cx="2722366" cy="3052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786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0902" y="1013340"/>
            <a:ext cx="4311098" cy="3574139"/>
          </a:xfrm>
        </p:spPr>
        <p:txBody>
          <a:bodyPr/>
          <a:lstStyle>
            <a:lvl2pPr marL="180975" indent="-180975">
              <a:defRPr/>
            </a:lvl2pPr>
            <a:lvl6pPr marL="1617663" indent="-180975">
              <a:defRPr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1834" y="4855263"/>
            <a:ext cx="472891" cy="273844"/>
          </a:xfrm>
        </p:spPr>
        <p:txBody>
          <a:bodyPr/>
          <a:lstStyle>
            <a:lvl1pPr algn="l">
              <a:defRPr sz="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4786313" y="1071563"/>
            <a:ext cx="4013200" cy="351591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079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0902" y="1013341"/>
            <a:ext cx="8538611" cy="1330734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  <a:lvl2pPr marL="180975" indent="-180975">
              <a:lnSpc>
                <a:spcPct val="80000"/>
              </a:lnSpc>
              <a:defRPr/>
            </a:lvl2pPr>
            <a:lvl6pPr marL="1617663" indent="-180975">
              <a:defRPr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1834" y="4855263"/>
            <a:ext cx="472891" cy="273844"/>
          </a:xfrm>
        </p:spPr>
        <p:txBody>
          <a:bodyPr/>
          <a:lstStyle>
            <a:lvl1pPr algn="l">
              <a:defRPr sz="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358774" y="2344075"/>
            <a:ext cx="4238626" cy="2248166"/>
          </a:xfrm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4"/>
          </p:nvPr>
        </p:nvSpPr>
        <p:spPr>
          <a:xfrm>
            <a:off x="4584700" y="2344075"/>
            <a:ext cx="4214812" cy="2248166"/>
          </a:xfrm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2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ld M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CNS_Carte 2.jp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021" y="1494002"/>
            <a:ext cx="6356803" cy="3141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0902" y="1034161"/>
            <a:ext cx="8229600" cy="371421"/>
          </a:xfrm>
        </p:spPr>
        <p:txBody>
          <a:bodyPr/>
          <a:lstStyle>
            <a:lvl2pPr marL="180975" indent="-180975">
              <a:defRPr/>
            </a:lvl2pPr>
            <a:lvl6pPr marL="1617663" indent="-180975">
              <a:defRPr/>
            </a:lvl6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1834" y="4855263"/>
            <a:ext cx="472891" cy="273844"/>
          </a:xfrm>
        </p:spPr>
        <p:txBody>
          <a:bodyPr/>
          <a:lstStyle>
            <a:lvl1pPr algn="l">
              <a:defRPr sz="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883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DCNS_Carte 2.jpg"/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188" y="1066800"/>
            <a:ext cx="8445500" cy="352266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1834" y="4855263"/>
            <a:ext cx="472891" cy="273844"/>
          </a:xfrm>
        </p:spPr>
        <p:txBody>
          <a:bodyPr/>
          <a:lstStyle>
            <a:lvl1pPr algn="l">
              <a:defRPr sz="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991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02" y="863082"/>
            <a:ext cx="8616120" cy="3476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1882379" algn="l"/>
              </a:tabLst>
              <a:defRPr sz="1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60903" y="1209676"/>
            <a:ext cx="8616119" cy="342304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3457F-30EB-478D-9367-8294071973E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903" y="58738"/>
            <a:ext cx="6962859" cy="7048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849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5153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4339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5655" y="1620929"/>
            <a:ext cx="7851593" cy="944031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3500" b="0" i="0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821775" y="2720895"/>
            <a:ext cx="1336491" cy="0"/>
          </a:xfrm>
          <a:prstGeom prst="line">
            <a:avLst/>
          </a:prstGeom>
          <a:ln w="444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riangle isocèle 12"/>
          <p:cNvSpPr/>
          <p:nvPr userDrawn="1"/>
        </p:nvSpPr>
        <p:spPr>
          <a:xfrm rot="10800000">
            <a:off x="756564" y="1444632"/>
            <a:ext cx="203747" cy="163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pic>
        <p:nvPicPr>
          <p:cNvPr id="21" name="Image 20" descr="NAVAL_GROUP_RV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763" y="4339827"/>
            <a:ext cx="1944000" cy="88987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rot="16200000">
            <a:off x="7932060" y="2665129"/>
            <a:ext cx="2082800" cy="17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50" dirty="0">
                <a:solidFill>
                  <a:schemeClr val="bg1"/>
                </a:solidFill>
              </a:rPr>
              <a:t>© Propriété Naval Group SA 2020 - Tous droits réservés</a:t>
            </a:r>
            <a:endParaRPr lang="en-US" sz="55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47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-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8141" y="0"/>
            <a:ext cx="9160282" cy="5153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8141" y="644056"/>
            <a:ext cx="9160282" cy="33028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5655" y="1730234"/>
            <a:ext cx="7851593" cy="944031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35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36520" y="2753615"/>
            <a:ext cx="7847245" cy="603976"/>
          </a:xfrm>
        </p:spPr>
        <p:txBody>
          <a:bodyPr>
            <a:normAutofit/>
          </a:bodyPr>
          <a:lstStyle>
            <a:lvl1pPr marL="0" indent="0" algn="l">
              <a:buNone/>
              <a:defRPr sz="2000" b="0" spc="13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Trainer’s name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821775" y="2684460"/>
            <a:ext cx="776839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isocèle 10"/>
          <p:cNvSpPr/>
          <p:nvPr userDrawn="1"/>
        </p:nvSpPr>
        <p:spPr>
          <a:xfrm rot="10800000">
            <a:off x="751359" y="1559142"/>
            <a:ext cx="203747" cy="163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pic>
        <p:nvPicPr>
          <p:cNvPr id="19" name="Image 18" descr="NAVAL_GROUP_RV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763" y="4339827"/>
            <a:ext cx="1944000" cy="8898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4976" y="0"/>
            <a:ext cx="1887583" cy="63222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6200000">
            <a:off x="7904104" y="2221011"/>
            <a:ext cx="208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" dirty="0">
                <a:solidFill>
                  <a:schemeClr val="bg1"/>
                </a:solidFill>
              </a:rPr>
              <a:t>© Property of Naval Group SA 2020</a:t>
            </a:r>
            <a:br>
              <a:rPr lang="en-US" sz="550" dirty="0">
                <a:solidFill>
                  <a:schemeClr val="bg1"/>
                </a:solidFill>
              </a:rPr>
            </a:br>
            <a:r>
              <a:rPr lang="en-US" sz="550" dirty="0">
                <a:solidFill>
                  <a:schemeClr val="bg1"/>
                </a:solidFill>
              </a:rPr>
              <a:t>All rights reserved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425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-V3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8141" y="0"/>
            <a:ext cx="9160282" cy="5153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8141" y="644056"/>
            <a:ext cx="9160282" cy="33028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35655" y="1730234"/>
            <a:ext cx="7851593" cy="944031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35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6520" y="2753615"/>
            <a:ext cx="7847245" cy="603976"/>
          </a:xfrm>
        </p:spPr>
        <p:txBody>
          <a:bodyPr>
            <a:normAutofit/>
          </a:bodyPr>
          <a:lstStyle>
            <a:lvl1pPr marL="0" indent="0" algn="l">
              <a:buNone/>
              <a:defRPr sz="2000" b="0" spc="13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821775" y="2684460"/>
            <a:ext cx="776839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isocèle 10"/>
          <p:cNvSpPr/>
          <p:nvPr userDrawn="1"/>
        </p:nvSpPr>
        <p:spPr>
          <a:xfrm rot="10800000">
            <a:off x="751359" y="1559142"/>
            <a:ext cx="203747" cy="16300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pic>
        <p:nvPicPr>
          <p:cNvPr id="19" name="Image 18" descr="NAVAL_GROUP_RV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763" y="4339827"/>
            <a:ext cx="1944000" cy="8898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4976" y="0"/>
            <a:ext cx="1887583" cy="63222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63" y="124799"/>
            <a:ext cx="591296" cy="386221"/>
          </a:xfrm>
          <a:prstGeom prst="rect">
            <a:avLst/>
          </a:prstGeom>
          <a:ln w="12700">
            <a:solidFill>
              <a:srgbClr val="7F7F7F"/>
            </a:solidFill>
          </a:ln>
        </p:spPr>
      </p:pic>
      <p:sp>
        <p:nvSpPr>
          <p:cNvPr id="13" name="Rectangle 12"/>
          <p:cNvSpPr/>
          <p:nvPr userDrawn="1"/>
        </p:nvSpPr>
        <p:spPr>
          <a:xfrm rot="16200000">
            <a:off x="7880354" y="2185386"/>
            <a:ext cx="208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" dirty="0">
                <a:solidFill>
                  <a:schemeClr val="bg1"/>
                </a:solidFill>
              </a:rPr>
              <a:t>© Property of Naval Group SA 2020</a:t>
            </a:r>
            <a:br>
              <a:rPr lang="en-US" sz="550" dirty="0">
                <a:solidFill>
                  <a:schemeClr val="bg1"/>
                </a:solidFill>
              </a:rPr>
            </a:br>
            <a:r>
              <a:rPr lang="en-US" sz="550" dirty="0">
                <a:solidFill>
                  <a:schemeClr val="bg1"/>
                </a:solidFill>
              </a:rPr>
              <a:t>All rights reserved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80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fr-FR" dirty="0"/>
            </a:lvl1pPr>
          </a:lstStyle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  <a:lvl2pPr marL="180975" indent="-180975">
              <a:defRPr/>
            </a:lvl2pPr>
            <a:lvl3pPr>
              <a:defRPr>
                <a:solidFill>
                  <a:schemeClr val="accent2"/>
                </a:solidFill>
              </a:defRPr>
            </a:lvl3pPr>
            <a:lvl6pPr marL="1617663" indent="-180975">
              <a:defRPr/>
            </a:lvl6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1834" y="4855263"/>
            <a:ext cx="472891" cy="273844"/>
          </a:xfrm>
        </p:spPr>
        <p:txBody>
          <a:bodyPr/>
          <a:lstStyle>
            <a:lvl1pPr algn="l">
              <a:defRPr sz="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1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Picture 2" descr="\\laswfr01\Donnees\communs\DCNS Universeaty\80_Banque images\00-NAVAL GROUP\4-Images &amp; picto\dcns_offe-img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8222" y="1305748"/>
            <a:ext cx="2722366" cy="3052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8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0902" y="1013340"/>
            <a:ext cx="4311098" cy="3574139"/>
          </a:xfrm>
        </p:spPr>
        <p:txBody>
          <a:bodyPr/>
          <a:lstStyle>
            <a:lvl2pPr marL="180975" indent="-180975">
              <a:defRPr/>
            </a:lvl2pPr>
            <a:lvl6pPr marL="1617663" indent="-180975">
              <a:defRPr/>
            </a:lvl6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1834" y="4855263"/>
            <a:ext cx="472891" cy="273844"/>
          </a:xfrm>
        </p:spPr>
        <p:txBody>
          <a:bodyPr/>
          <a:lstStyle>
            <a:lvl1pPr algn="l">
              <a:defRPr sz="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4786313" y="1071563"/>
            <a:ext cx="4013200" cy="351591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83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-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0902" y="1013341"/>
            <a:ext cx="8538611" cy="1330734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  <a:lvl2pPr marL="180975" indent="-180975">
              <a:lnSpc>
                <a:spcPct val="80000"/>
              </a:lnSpc>
              <a:defRPr/>
            </a:lvl2pPr>
            <a:lvl6pPr marL="1617663" indent="-180975">
              <a:defRPr/>
            </a:lvl6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1834" y="4855263"/>
            <a:ext cx="472891" cy="273844"/>
          </a:xfrm>
        </p:spPr>
        <p:txBody>
          <a:bodyPr/>
          <a:lstStyle>
            <a:lvl1pPr algn="l">
              <a:defRPr sz="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358774" y="2344075"/>
            <a:ext cx="4238626" cy="2248166"/>
          </a:xfrm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4"/>
          </p:nvPr>
        </p:nvSpPr>
        <p:spPr>
          <a:xfrm>
            <a:off x="4584700" y="2344075"/>
            <a:ext cx="4214812" cy="2248166"/>
          </a:xfrm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41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ld M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CNS_Carte 2.jp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021" y="1494002"/>
            <a:ext cx="6356803" cy="3141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0902" y="1034161"/>
            <a:ext cx="8229600" cy="371421"/>
          </a:xfrm>
        </p:spPr>
        <p:txBody>
          <a:bodyPr/>
          <a:lstStyle>
            <a:lvl2pPr marL="180975" indent="-180975">
              <a:defRPr/>
            </a:lvl2pPr>
            <a:lvl6pPr marL="1617663" indent="-180975">
              <a:defRPr/>
            </a:lvl6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41834" y="4855263"/>
            <a:ext cx="472891" cy="273844"/>
          </a:xfrm>
        </p:spPr>
        <p:txBody>
          <a:bodyPr/>
          <a:lstStyle>
            <a:lvl1pPr algn="l">
              <a:defRPr sz="8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1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15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" y="4842273"/>
            <a:ext cx="9150902" cy="3102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0903" y="58738"/>
            <a:ext cx="7294577" cy="704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0902" y="10966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2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715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38141" y="4893872"/>
            <a:ext cx="512761" cy="198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8631584" y="4962744"/>
            <a:ext cx="0" cy="73186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190831" y="802160"/>
            <a:ext cx="8772192" cy="10550"/>
          </a:xfrm>
          <a:prstGeom prst="line">
            <a:avLst/>
          </a:prstGeom>
          <a:ln w="158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8875" y="0"/>
            <a:ext cx="1502469" cy="50323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CCD5B24-913D-4538-8147-42BFF97DD275}"/>
              </a:ext>
            </a:extLst>
          </p:cNvPr>
          <p:cNvPicPr/>
          <p:nvPr/>
        </p:nvPicPr>
        <p:blipFill>
          <a:blip r:embed="rId16"/>
          <a:stretch>
            <a:fillRect/>
          </a:stretch>
        </p:blipFill>
        <p:spPr>
          <a:xfrm>
            <a:off x="3736428" y="4839225"/>
            <a:ext cx="2295525" cy="2952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105279" y="4872252"/>
            <a:ext cx="208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" dirty="0">
                <a:solidFill>
                  <a:schemeClr val="bg1"/>
                </a:solidFill>
              </a:rPr>
              <a:t>© </a:t>
            </a:r>
            <a:r>
              <a:rPr lang="en-US" sz="550" dirty="0" err="1">
                <a:solidFill>
                  <a:schemeClr val="bg1"/>
                </a:solidFill>
              </a:rPr>
              <a:t>Propriété</a:t>
            </a:r>
            <a:r>
              <a:rPr lang="en-US" sz="550" dirty="0">
                <a:solidFill>
                  <a:schemeClr val="bg1"/>
                </a:solidFill>
              </a:rPr>
              <a:t>  Naval Group SA 2022</a:t>
            </a:r>
            <a:br>
              <a:rPr lang="en-US" sz="550" dirty="0">
                <a:solidFill>
                  <a:schemeClr val="bg1"/>
                </a:solidFill>
              </a:rPr>
            </a:br>
            <a:r>
              <a:rPr lang="en-US" sz="550" dirty="0" err="1">
                <a:solidFill>
                  <a:schemeClr val="bg1"/>
                </a:solidFill>
              </a:rPr>
              <a:t>Tous</a:t>
            </a:r>
            <a:r>
              <a:rPr lang="en-US" sz="550" dirty="0">
                <a:solidFill>
                  <a:schemeClr val="bg1"/>
                </a:solidFill>
              </a:rPr>
              <a:t> droits </a:t>
            </a:r>
            <a:r>
              <a:rPr lang="en-US" sz="550" dirty="0" err="1">
                <a:solidFill>
                  <a:schemeClr val="bg1"/>
                </a:solidFill>
              </a:rPr>
              <a:t>réservés</a:t>
            </a:r>
            <a:endParaRPr lang="en-US" sz="550" dirty="0">
              <a:solidFill>
                <a:schemeClr val="bg1"/>
              </a:solidFill>
            </a:endParaRP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62970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77" r:id="rId4"/>
    <p:sldLayoutId id="2147483650" r:id="rId5"/>
    <p:sldLayoutId id="2147483678" r:id="rId6"/>
    <p:sldLayoutId id="2147483663" r:id="rId7"/>
    <p:sldLayoutId id="2147483664" r:id="rId8"/>
    <p:sldLayoutId id="2147483667" r:id="rId9"/>
    <p:sldLayoutId id="2147483668" r:id="rId10"/>
    <p:sldLayoutId id="2147483673" r:id="rId11"/>
    <p:sldLayoutId id="2147483666" r:id="rId1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fr-FR" sz="1800" b="1" kern="1200" cap="all" spc="70" dirty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80000"/>
        </a:lnSpc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/>
          <a:ea typeface="+mn-ea"/>
          <a:cs typeface="Arial"/>
        </a:defRPr>
      </a:lvl1pPr>
      <a:lvl2pPr marL="180975" indent="-180975" algn="l" defTabSz="457200" rtl="0" eaLnBrk="1" latinLnBrk="0" hangingPunct="1">
        <a:lnSpc>
          <a:spcPct val="80000"/>
        </a:lnSpc>
        <a:spcBef>
          <a:spcPct val="200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rgbClr val="164194"/>
          </a:solidFill>
          <a:latin typeface="Arial"/>
          <a:ea typeface="+mn-ea"/>
          <a:cs typeface="Arial"/>
        </a:defRPr>
      </a:lvl2pPr>
      <a:lvl3pPr marL="803275" indent="-266700" algn="l" defTabSz="457200" rtl="0" eaLnBrk="1" latinLnBrk="0" hangingPunct="1">
        <a:lnSpc>
          <a:spcPct val="8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tabLst/>
        <a:defRPr sz="1600" kern="1200">
          <a:solidFill>
            <a:schemeClr val="accent2"/>
          </a:solidFill>
          <a:latin typeface="Arial"/>
          <a:ea typeface="+mn-ea"/>
          <a:cs typeface="Arial"/>
        </a:defRPr>
      </a:lvl3pPr>
      <a:lvl4pPr marL="1254125" indent="-268288" algn="l" defTabSz="457200" rtl="0" eaLnBrk="1" latinLnBrk="0" hangingPunct="1">
        <a:lnSpc>
          <a:spcPct val="80000"/>
        </a:lnSpc>
        <a:spcBef>
          <a:spcPct val="20000"/>
        </a:spcBef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720850" indent="-285750" algn="l" defTabSz="457200" rtl="0" eaLnBrk="1" latinLnBrk="0" hangingPunct="1">
        <a:lnSpc>
          <a:spcPct val="80000"/>
        </a:lnSpc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accent2"/>
          </a:solidFill>
          <a:latin typeface="Arial"/>
          <a:ea typeface="+mn-ea"/>
          <a:cs typeface="Arial"/>
        </a:defRPr>
      </a:lvl5pPr>
      <a:lvl6pPr marL="1703388" indent="-266700" algn="l" defTabSz="457200" rtl="0" eaLnBrk="1" latinLnBrk="0" hangingPunct="1">
        <a:lnSpc>
          <a:spcPct val="80000"/>
        </a:lnSpc>
        <a:spcBef>
          <a:spcPct val="20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200" kern="1200" baseline="0">
          <a:solidFill>
            <a:srgbClr val="575757"/>
          </a:solidFill>
          <a:latin typeface="Arial"/>
          <a:ea typeface="+mn-ea"/>
          <a:cs typeface="Arial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" y="4842273"/>
            <a:ext cx="9150902" cy="3102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0903" y="58738"/>
            <a:ext cx="7294577" cy="704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0902" y="10966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2"/>
            <a:r>
              <a:rPr lang="fr-FR" dirty="0"/>
              <a:t>Deuxième niveau</a:t>
            </a:r>
          </a:p>
          <a:p>
            <a:pPr lvl="3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38141" y="4893872"/>
            <a:ext cx="512761" cy="198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FB178A2-EB14-3846-A599-3E4F8DC79C04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8631584" y="4962744"/>
            <a:ext cx="0" cy="73186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190831" y="802160"/>
            <a:ext cx="8772192" cy="10550"/>
          </a:xfrm>
          <a:prstGeom prst="line">
            <a:avLst/>
          </a:prstGeom>
          <a:ln w="1587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8875" y="0"/>
            <a:ext cx="1502469" cy="5032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37604" y="4862840"/>
            <a:ext cx="2082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50" dirty="0">
                <a:solidFill>
                  <a:schemeClr val="bg1"/>
                </a:solidFill>
              </a:rPr>
              <a:t>© Propriété Naval Group SA 2021</a:t>
            </a:r>
            <a:br>
              <a:rPr lang="fr-FR" sz="550" dirty="0">
                <a:solidFill>
                  <a:schemeClr val="bg1"/>
                </a:solidFill>
              </a:rPr>
            </a:br>
            <a:r>
              <a:rPr lang="fr-FR" sz="550" dirty="0">
                <a:solidFill>
                  <a:schemeClr val="bg1"/>
                </a:solidFill>
              </a:rPr>
              <a:t>Tous droits réservés</a:t>
            </a:r>
            <a:endParaRPr lang="en-US" sz="55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DB0C55-A747-43B7-BA6B-4A85250B157F}"/>
              </a:ext>
            </a:extLst>
          </p:cNvPr>
          <p:cNvSpPr/>
          <p:nvPr/>
        </p:nvSpPr>
        <p:spPr>
          <a:xfrm>
            <a:off x="4137787" y="4854443"/>
            <a:ext cx="1260000" cy="288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fr-FR" sz="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Sensitivity</a:t>
            </a:r>
          </a:p>
          <a:p>
            <a:pPr algn="ctr"/>
            <a:r>
              <a:rPr lang="fr-FR" sz="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45903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fr-FR" sz="1800" b="1" kern="1200" cap="all" spc="70" dirty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80000"/>
        </a:lnSpc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/>
          <a:ea typeface="+mn-ea"/>
          <a:cs typeface="Arial"/>
        </a:defRPr>
      </a:lvl1pPr>
      <a:lvl2pPr marL="180975" indent="-180975" algn="l" defTabSz="457200" rtl="0" eaLnBrk="1" latinLnBrk="0" hangingPunct="1">
        <a:lnSpc>
          <a:spcPct val="80000"/>
        </a:lnSpc>
        <a:spcBef>
          <a:spcPct val="200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rgbClr val="164194"/>
          </a:solidFill>
          <a:latin typeface="Arial"/>
          <a:ea typeface="+mn-ea"/>
          <a:cs typeface="Arial"/>
        </a:defRPr>
      </a:lvl2pPr>
      <a:lvl3pPr marL="803275" indent="-266700" algn="l" defTabSz="457200" rtl="0" eaLnBrk="1" latinLnBrk="0" hangingPunct="1">
        <a:lnSpc>
          <a:spcPct val="8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tabLst/>
        <a:defRPr sz="1600" kern="1200">
          <a:solidFill>
            <a:schemeClr val="accent2"/>
          </a:solidFill>
          <a:latin typeface="Arial"/>
          <a:ea typeface="+mn-ea"/>
          <a:cs typeface="Arial"/>
        </a:defRPr>
      </a:lvl3pPr>
      <a:lvl4pPr marL="1254125" indent="-268288" algn="l" defTabSz="457200" rtl="0" eaLnBrk="1" latinLnBrk="0" hangingPunct="1">
        <a:lnSpc>
          <a:spcPct val="80000"/>
        </a:lnSpc>
        <a:spcBef>
          <a:spcPct val="20000"/>
        </a:spcBef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720850" indent="-285750" algn="l" defTabSz="457200" rtl="0" eaLnBrk="1" latinLnBrk="0" hangingPunct="1">
        <a:lnSpc>
          <a:spcPct val="80000"/>
        </a:lnSpc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accent2"/>
          </a:solidFill>
          <a:latin typeface="Arial"/>
          <a:ea typeface="+mn-ea"/>
          <a:cs typeface="Arial"/>
        </a:defRPr>
      </a:lvl5pPr>
      <a:lvl6pPr marL="1703388" indent="-266700" algn="l" defTabSz="457200" rtl="0" eaLnBrk="1" latinLnBrk="0" hangingPunct="1">
        <a:lnSpc>
          <a:spcPct val="80000"/>
        </a:lnSpc>
        <a:spcBef>
          <a:spcPct val="20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200" kern="1200" baseline="0">
          <a:solidFill>
            <a:srgbClr val="575757"/>
          </a:solidFill>
          <a:latin typeface="Arial"/>
          <a:ea typeface="+mn-ea"/>
          <a:cs typeface="Arial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01748"/>
              </p:ext>
            </p:extLst>
          </p:nvPr>
        </p:nvGraphicFramePr>
        <p:xfrm>
          <a:off x="413303" y="903633"/>
          <a:ext cx="8422353" cy="1753451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79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6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Nom Prénom</a:t>
                      </a:r>
                    </a:p>
                  </a:txBody>
                  <a:tcPr marL="91443" marR="91443" marT="34292" marB="34292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Fonction</a:t>
                      </a:r>
                    </a:p>
                  </a:txBody>
                  <a:tcPr marL="91443" marR="91443" marT="34292" marB="34292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91443" marR="91443" marT="34292" marB="34292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Rédacteur (</a:t>
                      </a:r>
                      <a:r>
                        <a:rPr lang="fr-FR" sz="1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sachant</a:t>
                      </a:r>
                      <a:r>
                        <a:rPr lang="fr-FR" sz="1000" b="1" kern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Laurence GUILLON</a:t>
                      </a: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fr-FR" sz="1000" b="1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Scientist</a:t>
                      </a:r>
                      <a:endParaRPr lang="fr-FR" sz="1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fr-FR" sz="1000" b="1" kern="1200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</a:t>
                      </a:r>
                      <a:r>
                        <a:rPr lang="fr-FR" sz="1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juillet 2022</a:t>
                      </a: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Valideur</a:t>
                      </a:r>
                      <a:r>
                        <a:rPr lang="fr-FR" sz="1000" b="0" kern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(</a:t>
                      </a:r>
                      <a:r>
                        <a:rPr lang="fr-FR" sz="10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RSA, pour les domaines techniques ou le RSG pour les domaines non techniques ou autres personnes déléguées</a:t>
                      </a:r>
                      <a:r>
                        <a:rPr lang="fr-FR" sz="1000" b="0" kern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Approbateur </a:t>
                      </a:r>
                      <a:r>
                        <a:rPr lang="fr-FR" sz="1000" b="0" kern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0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Naval Group </a:t>
                      </a:r>
                      <a:r>
                        <a:rPr lang="fr-FR" sz="1000" b="0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University</a:t>
                      </a:r>
                      <a:r>
                        <a:rPr lang="fr-FR" sz="10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,Chef de projet)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1" kern="12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EOUSIM054B EOUSIM055B – La Data Science au service du Naval de Défense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74732"/>
              </p:ext>
            </p:extLst>
          </p:nvPr>
        </p:nvGraphicFramePr>
        <p:xfrm>
          <a:off x="391294" y="2818529"/>
          <a:ext cx="8476259" cy="1823637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694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Indice ou version</a:t>
                      </a:r>
                    </a:p>
                  </a:txBody>
                  <a:tcPr marL="91443" marR="91443" marT="34292" marB="34292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Modifications effectuées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Noter les principales raisons de cette nouvelle version)</a:t>
                      </a:r>
                    </a:p>
                  </a:txBody>
                  <a:tcPr marL="91443" marR="91443" marT="34292" marB="34292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91443" marR="91443" marT="34292" marB="34292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</a:t>
                      </a: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fr-FR" sz="1000" b="1" kern="1200" baseline="30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</a:t>
                      </a:r>
                      <a:r>
                        <a:rPr lang="fr-FR" sz="10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juillet 2022</a:t>
                      </a:r>
                      <a:endParaRPr lang="fr-F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1" kern="12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1" kern="12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1" kern="12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1" kern="120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43" marR="91443" marT="34292" marB="34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itre 1"/>
          <p:cNvSpPr txBox="1">
            <a:spLocks/>
          </p:cNvSpPr>
          <p:nvPr/>
        </p:nvSpPr>
        <p:spPr>
          <a:xfrm>
            <a:off x="413303" y="85878"/>
            <a:ext cx="7294577" cy="704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1800" b="1" kern="1200" cap="all" spc="7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all" spc="70" normalizeH="0" baseline="0" noProof="0" dirty="0">
                <a:ln>
                  <a:noFill/>
                </a:ln>
                <a:solidFill>
                  <a:srgbClr val="164194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TRACABILITE DU SUPPORT DE FORMATION</a:t>
            </a:r>
            <a:endParaRPr kumimoji="0" lang="fr-FR" sz="1800" b="1" i="0" u="none" strike="noStrike" kern="1200" cap="all" spc="70" normalizeH="0" baseline="0" noProof="0" dirty="0">
              <a:ln>
                <a:noFill/>
              </a:ln>
              <a:solidFill>
                <a:srgbClr val="164194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178A2-EB14-3846-A599-3E4F8DC79C04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01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</p:spPr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53503" y="1102436"/>
            <a:ext cx="5474412" cy="3437029"/>
          </a:xfrm>
          <a:prstGeom prst="rect">
            <a:avLst/>
          </a:prstGeom>
          <a:noFill/>
          <a:ln>
            <a:noFill/>
          </a:ln>
        </p:spPr>
        <p:txBody>
          <a:bodyPr wrap="square" lIns="351000" tIns="135000" rIns="68580" bIns="135000" anchor="ctr">
            <a:spAutoFit/>
          </a:bodyPr>
          <a:lstStyle>
            <a:defPPr>
              <a:defRPr lang="fr-FR"/>
            </a:defPPr>
            <a:lvl1pPr marL="381000" indent="-381000" defTabSz="434975" eaLnBrk="0" hangingPunct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Arial" panose="020B0604020202020204" pitchFamily="34" charset="0"/>
              <a:buAutoNum type="arabicPeriod"/>
              <a:defRPr sz="1800" b="1">
                <a:solidFill>
                  <a:srgbClr val="009E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accent4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latin typeface="+mn-lt"/>
              </a:defRPr>
            </a:lvl4pPr>
            <a:lvl5pPr marL="1962150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800">
                <a:latin typeface="+mn-lt"/>
              </a:defRPr>
            </a:lvl5pPr>
            <a:lvl6pPr marL="24193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6pPr>
            <a:lvl7pPr marL="28765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7pPr>
            <a:lvl8pPr marL="33337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8pPr>
            <a:lvl9pPr marL="37909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9pPr>
          </a:lstStyle>
          <a:p>
            <a:r>
              <a:rPr lang="fr-FR" sz="1400" b="0" dirty="0">
                <a:solidFill>
                  <a:srgbClr val="00B0F0"/>
                </a:solidFill>
              </a:rPr>
              <a:t>Définitions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 err="1">
                <a:solidFill>
                  <a:srgbClr val="00B0F0"/>
                </a:solidFill>
              </a:rPr>
              <a:t>Comprendre</a:t>
            </a:r>
            <a:r>
              <a:rPr lang="en-US" sz="1400" b="0" dirty="0">
                <a:solidFill>
                  <a:srgbClr val="00B0F0"/>
                </a:solidFill>
              </a:rPr>
              <a:t> la situation</a:t>
            </a:r>
          </a:p>
          <a:p>
            <a:r>
              <a:rPr lang="en-US" sz="1400" dirty="0">
                <a:solidFill>
                  <a:schemeClr val="tx2"/>
                </a:solidFill>
              </a:rPr>
              <a:t>Principe </a:t>
            </a:r>
            <a:r>
              <a:rPr lang="en-US" sz="1400" dirty="0" err="1">
                <a:solidFill>
                  <a:schemeClr val="tx2"/>
                </a:solidFill>
              </a:rPr>
              <a:t>méthodologique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b="0" dirty="0" err="1"/>
              <a:t>Préparation</a:t>
            </a:r>
            <a:r>
              <a:rPr lang="en-US" sz="1400" b="0" dirty="0"/>
              <a:t> de </a:t>
            </a:r>
            <a:r>
              <a:rPr lang="en-US" sz="1400" b="0" dirty="0" err="1"/>
              <a:t>l’environnement</a:t>
            </a:r>
            <a:r>
              <a:rPr lang="en-US" sz="1400" b="0" dirty="0"/>
              <a:t> et des </a:t>
            </a:r>
            <a:r>
              <a:rPr lang="en-US" sz="1400" b="0" dirty="0" err="1"/>
              <a:t>données</a:t>
            </a:r>
            <a:endParaRPr lang="en-US" sz="1400" b="0" dirty="0"/>
          </a:p>
          <a:p>
            <a:r>
              <a:rPr lang="en-US" sz="1400" b="0" dirty="0"/>
              <a:t>Choix du </a:t>
            </a:r>
            <a:r>
              <a:rPr lang="en-US" sz="1400" b="0" dirty="0" err="1"/>
              <a:t>modèle</a:t>
            </a:r>
            <a:endParaRPr lang="en-US" sz="1400" b="0" dirty="0"/>
          </a:p>
          <a:p>
            <a:r>
              <a:rPr lang="en-US" sz="1400" b="0" dirty="0"/>
              <a:t>Implementation d’un </a:t>
            </a:r>
            <a:r>
              <a:rPr lang="en-US" sz="1400" b="0" dirty="0" err="1"/>
              <a:t>modèle</a:t>
            </a:r>
            <a:r>
              <a:rPr lang="en-US" sz="1400" b="0" dirty="0"/>
              <a:t> LSTM</a:t>
            </a:r>
          </a:p>
          <a:p>
            <a:r>
              <a:rPr lang="en-US" sz="1400" b="0" dirty="0" err="1"/>
              <a:t>Implémentation</a:t>
            </a:r>
            <a:r>
              <a:rPr lang="en-US" sz="1400" b="0" dirty="0"/>
              <a:t> </a:t>
            </a:r>
            <a:r>
              <a:rPr lang="en-US" sz="1400" b="0" dirty="0" err="1"/>
              <a:t>d’une</a:t>
            </a:r>
            <a:r>
              <a:rPr lang="en-US" sz="1400" b="0" dirty="0"/>
              <a:t> regression </a:t>
            </a:r>
            <a:r>
              <a:rPr lang="en-US" sz="1400" b="0" dirty="0" err="1"/>
              <a:t>linéaire</a:t>
            </a:r>
            <a:endParaRPr lang="en-US" sz="1400" b="0" dirty="0"/>
          </a:p>
          <a:p>
            <a:r>
              <a:rPr lang="en-US" sz="1400" b="0" dirty="0" err="1"/>
              <a:t>Matrice</a:t>
            </a:r>
            <a:r>
              <a:rPr lang="en-US" sz="1400" b="0" dirty="0"/>
              <a:t> de score</a:t>
            </a:r>
          </a:p>
          <a:p>
            <a:pPr marL="0" indent="0">
              <a:spcBef>
                <a:spcPts val="750"/>
              </a:spcBef>
              <a:buNone/>
            </a:pPr>
            <a:br>
              <a:rPr lang="fr-FR" sz="1100" b="0" dirty="0">
                <a:solidFill>
                  <a:schemeClr val="accent2"/>
                </a:solidFill>
              </a:rPr>
            </a:br>
            <a:endParaRPr lang="fr-FR" sz="1100" dirty="0">
              <a:solidFill>
                <a:schemeClr val="accent2"/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64FEA12F-8CAA-4E98-812F-EE7EF868CFF8}"/>
              </a:ext>
            </a:extLst>
          </p:cNvPr>
          <p:cNvSpPr/>
          <p:nvPr/>
        </p:nvSpPr>
        <p:spPr>
          <a:xfrm rot="5400000">
            <a:off x="3184902" y="1930776"/>
            <a:ext cx="276225" cy="252437"/>
          </a:xfrm>
          <a:prstGeom prst="triangl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endParaRPr lang="fr-FR" dirty="0">
              <a:solidFill>
                <a:srgbClr val="164194"/>
              </a:solidFill>
              <a:latin typeface="NavalGroup Sans Regular"/>
              <a:cs typeface="NavalGroup Sans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9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6A547-6283-44FE-8553-933D337F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principe méthodologique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6560D-C18B-4453-8B23-79DF9D63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65" y="1020420"/>
            <a:ext cx="8615469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en-US" b="1" dirty="0"/>
              <a:t>2 </a:t>
            </a:r>
            <a:r>
              <a:rPr lang="en-US" b="1" dirty="0" err="1"/>
              <a:t>étapes</a:t>
            </a:r>
            <a:r>
              <a:rPr lang="en-US" b="1" dirty="0"/>
              <a:t> </a:t>
            </a:r>
            <a:r>
              <a:rPr lang="en-US" b="1" dirty="0" err="1"/>
              <a:t>nécessaires</a:t>
            </a:r>
            <a:r>
              <a:rPr lang="en-US" b="1" dirty="0"/>
              <a:t> à </a:t>
            </a:r>
            <a:r>
              <a:rPr lang="en-US" b="1" dirty="0" err="1"/>
              <a:t>l’utilisation</a:t>
            </a:r>
            <a:r>
              <a:rPr lang="en-US" b="1" dirty="0"/>
              <a:t> de la </a:t>
            </a:r>
            <a:r>
              <a:rPr lang="en-US" b="1" dirty="0" err="1"/>
              <a:t>méthode</a:t>
            </a:r>
            <a:r>
              <a:rPr lang="en-US" b="1" dirty="0"/>
              <a:t> </a:t>
            </a:r>
            <a:r>
              <a:rPr lang="en-US" b="1" dirty="0" err="1"/>
              <a:t>d’analyse</a:t>
            </a:r>
            <a:r>
              <a:rPr lang="en-US" b="1" dirty="0"/>
              <a:t> du score </a:t>
            </a:r>
            <a:r>
              <a:rPr lang="en-US" b="1" dirty="0" err="1"/>
              <a:t>d’erreur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Prédire</a:t>
            </a:r>
            <a:r>
              <a:rPr lang="en-US" dirty="0"/>
              <a:t> 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obtiendrait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d’un </a:t>
            </a:r>
            <a:r>
              <a:rPr lang="en-US" dirty="0" err="1"/>
              <a:t>fonctionnement</a:t>
            </a:r>
            <a:r>
              <a:rPr lang="en-US" dirty="0"/>
              <a:t> “normal”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Détecter</a:t>
            </a:r>
            <a:r>
              <a:rPr lang="en-US" dirty="0"/>
              <a:t> les </a:t>
            </a:r>
            <a:r>
              <a:rPr lang="en-US" dirty="0" err="1"/>
              <a:t>dérives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sauts</a:t>
            </a:r>
            <a:r>
              <a:rPr lang="en-US" dirty="0"/>
              <a:t> par rapport à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fonctionnement</a:t>
            </a:r>
            <a:r>
              <a:rPr lang="en-US" dirty="0"/>
              <a:t> “normal”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4A2A13-C3EF-4074-B77D-40359A5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198E6-41DA-4149-8E43-D2A3218DA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89FDE1-101E-4200-94CC-68DE35A4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0" y="3035714"/>
            <a:ext cx="1862913" cy="776214"/>
          </a:xfrm>
          <a:prstGeom prst="rect">
            <a:avLst/>
          </a:prstGeom>
        </p:spPr>
      </p:pic>
      <p:pic>
        <p:nvPicPr>
          <p:cNvPr id="7" name="Espace réservé du contenu 10">
            <a:extLst>
              <a:ext uri="{FF2B5EF4-FFF2-40B4-BE49-F238E27FC236}">
                <a16:creationId xmlns:a16="http://schemas.microsoft.com/office/drawing/2014/main" id="{98A154FE-998C-4505-B725-48AFA175A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824" y="2637426"/>
            <a:ext cx="2536146" cy="168971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33DA0E0-E8DC-4674-A057-A6186E0AE01B}"/>
              </a:ext>
            </a:extLst>
          </p:cNvPr>
          <p:cNvSpPr txBox="1"/>
          <p:nvPr/>
        </p:nvSpPr>
        <p:spPr>
          <a:xfrm>
            <a:off x="666307" y="4414892"/>
            <a:ext cx="7975527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NavalGroup Sans Regular"/>
                <a:cs typeface="NavalGroup Sans Regular"/>
              </a:rPr>
              <a:t>Avec MSE= </a:t>
            </a:r>
            <a:r>
              <a:rPr lang="fr-FR" sz="1200" i="1" dirty="0" err="1">
                <a:latin typeface="NavalGroup Sans Regular"/>
                <a:cs typeface="NavalGroup Sans Regular"/>
              </a:rPr>
              <a:t>Mean</a:t>
            </a:r>
            <a:r>
              <a:rPr lang="fr-FR" sz="1200" i="1" dirty="0">
                <a:latin typeface="NavalGroup Sans Regular"/>
                <a:cs typeface="NavalGroup Sans Regular"/>
              </a:rPr>
              <a:t> </a:t>
            </a:r>
            <a:r>
              <a:rPr lang="fr-FR" sz="1200" i="1" dirty="0" err="1">
                <a:latin typeface="NavalGroup Sans Regular"/>
                <a:cs typeface="NavalGroup Sans Regular"/>
              </a:rPr>
              <a:t>Squared</a:t>
            </a:r>
            <a:r>
              <a:rPr lang="fr-FR" sz="1200" i="1" dirty="0">
                <a:latin typeface="NavalGroup Sans Regular"/>
                <a:cs typeface="NavalGroup Sans Regular"/>
              </a:rPr>
              <a:t> </a:t>
            </a:r>
            <a:r>
              <a:rPr lang="fr-FR" sz="1200" i="1" dirty="0" err="1">
                <a:latin typeface="NavalGroup Sans Regular"/>
                <a:cs typeface="NavalGroup Sans Regular"/>
              </a:rPr>
              <a:t>Error</a:t>
            </a:r>
            <a:r>
              <a:rPr lang="fr-FR" sz="1200" i="1" dirty="0">
                <a:latin typeface="NavalGroup Sans Regular"/>
                <a:cs typeface="NavalGroup Sans Regular"/>
              </a:rPr>
              <a:t> (Erreur Quadratique Moyenne), y=valeur réelle, y’=valeur prédite</a:t>
            </a:r>
          </a:p>
        </p:txBody>
      </p:sp>
    </p:spTree>
    <p:extLst>
      <p:ext uri="{BB962C8B-B14F-4D97-AF65-F5344CB8AC3E}">
        <p14:creationId xmlns:p14="http://schemas.microsoft.com/office/powerpoint/2010/main" val="128649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</p:spPr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53503" y="1102436"/>
            <a:ext cx="5474412" cy="3437029"/>
          </a:xfrm>
          <a:prstGeom prst="rect">
            <a:avLst/>
          </a:prstGeom>
          <a:noFill/>
          <a:ln>
            <a:noFill/>
          </a:ln>
        </p:spPr>
        <p:txBody>
          <a:bodyPr wrap="square" lIns="351000" tIns="135000" rIns="68580" bIns="135000" anchor="ctr">
            <a:spAutoFit/>
          </a:bodyPr>
          <a:lstStyle>
            <a:defPPr>
              <a:defRPr lang="fr-FR"/>
            </a:defPPr>
            <a:lvl1pPr marL="381000" indent="-381000" defTabSz="434975" eaLnBrk="0" hangingPunct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Arial" panose="020B0604020202020204" pitchFamily="34" charset="0"/>
              <a:buAutoNum type="arabicPeriod"/>
              <a:defRPr sz="1800" b="1">
                <a:solidFill>
                  <a:srgbClr val="009E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accent4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latin typeface="+mn-lt"/>
              </a:defRPr>
            </a:lvl4pPr>
            <a:lvl5pPr marL="1962150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800">
                <a:latin typeface="+mn-lt"/>
              </a:defRPr>
            </a:lvl5pPr>
            <a:lvl6pPr marL="24193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6pPr>
            <a:lvl7pPr marL="28765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7pPr>
            <a:lvl8pPr marL="33337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8pPr>
            <a:lvl9pPr marL="37909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9pPr>
          </a:lstStyle>
          <a:p>
            <a:r>
              <a:rPr lang="fr-FR" sz="1400" b="0" dirty="0">
                <a:solidFill>
                  <a:srgbClr val="00B0F0"/>
                </a:solidFill>
              </a:rPr>
              <a:t>Définitions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 err="1">
                <a:solidFill>
                  <a:srgbClr val="00B0F0"/>
                </a:solidFill>
              </a:rPr>
              <a:t>Comprendre</a:t>
            </a:r>
            <a:r>
              <a:rPr lang="en-US" sz="1400" b="0" dirty="0">
                <a:solidFill>
                  <a:srgbClr val="00B0F0"/>
                </a:solidFill>
              </a:rPr>
              <a:t> la situation</a:t>
            </a:r>
          </a:p>
          <a:p>
            <a:r>
              <a:rPr lang="en-US" sz="1400" b="0" dirty="0">
                <a:solidFill>
                  <a:srgbClr val="00B0F0"/>
                </a:solidFill>
              </a:rPr>
              <a:t>Principe </a:t>
            </a:r>
            <a:r>
              <a:rPr lang="en-US" sz="1400" b="0" dirty="0" err="1">
                <a:solidFill>
                  <a:srgbClr val="00B0F0"/>
                </a:solidFill>
              </a:rPr>
              <a:t>méthodologique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dirty="0" err="1">
                <a:solidFill>
                  <a:schemeClr val="tx2"/>
                </a:solidFill>
              </a:rPr>
              <a:t>Préparation</a:t>
            </a:r>
            <a:r>
              <a:rPr lang="en-US" sz="1400" dirty="0">
                <a:solidFill>
                  <a:schemeClr val="tx2"/>
                </a:solidFill>
              </a:rPr>
              <a:t> de </a:t>
            </a:r>
            <a:r>
              <a:rPr lang="en-US" sz="1400" dirty="0" err="1">
                <a:solidFill>
                  <a:schemeClr val="tx2"/>
                </a:solidFill>
              </a:rPr>
              <a:t>l’environnement</a:t>
            </a:r>
            <a:r>
              <a:rPr lang="en-US" sz="1400" dirty="0">
                <a:solidFill>
                  <a:schemeClr val="tx2"/>
                </a:solidFill>
              </a:rPr>
              <a:t> et des </a:t>
            </a:r>
            <a:r>
              <a:rPr lang="en-US" sz="1400" dirty="0" err="1">
                <a:solidFill>
                  <a:schemeClr val="tx2"/>
                </a:solidFill>
              </a:rPr>
              <a:t>données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b="0" dirty="0"/>
              <a:t>Choix du </a:t>
            </a:r>
            <a:r>
              <a:rPr lang="en-US" sz="1400" b="0" dirty="0" err="1"/>
              <a:t>modèle</a:t>
            </a:r>
            <a:endParaRPr lang="en-US" sz="1400" b="0" dirty="0"/>
          </a:p>
          <a:p>
            <a:r>
              <a:rPr lang="en-US" sz="1400" b="0" dirty="0"/>
              <a:t>Implementation d’un </a:t>
            </a:r>
            <a:r>
              <a:rPr lang="en-US" sz="1400" b="0" dirty="0" err="1"/>
              <a:t>modèle</a:t>
            </a:r>
            <a:r>
              <a:rPr lang="en-US" sz="1400" b="0" dirty="0"/>
              <a:t> LSTM</a:t>
            </a:r>
          </a:p>
          <a:p>
            <a:r>
              <a:rPr lang="en-US" sz="1400" b="0" dirty="0" err="1"/>
              <a:t>Implémentation</a:t>
            </a:r>
            <a:r>
              <a:rPr lang="en-US" sz="1400" b="0" dirty="0"/>
              <a:t> </a:t>
            </a:r>
            <a:r>
              <a:rPr lang="en-US" sz="1400" b="0" dirty="0" err="1"/>
              <a:t>d’une</a:t>
            </a:r>
            <a:r>
              <a:rPr lang="en-US" sz="1400" b="0" dirty="0"/>
              <a:t> regression </a:t>
            </a:r>
            <a:r>
              <a:rPr lang="en-US" sz="1400" b="0" dirty="0" err="1"/>
              <a:t>linéaire</a:t>
            </a:r>
            <a:endParaRPr lang="en-US" sz="1400" b="0" dirty="0"/>
          </a:p>
          <a:p>
            <a:r>
              <a:rPr lang="en-US" sz="1400" b="0" dirty="0" err="1"/>
              <a:t>Matrice</a:t>
            </a:r>
            <a:r>
              <a:rPr lang="en-US" sz="1400" b="0" dirty="0"/>
              <a:t> de score</a:t>
            </a:r>
          </a:p>
          <a:p>
            <a:pPr marL="0" indent="0">
              <a:spcBef>
                <a:spcPts val="750"/>
              </a:spcBef>
              <a:buNone/>
            </a:pPr>
            <a:br>
              <a:rPr lang="fr-FR" sz="1100" b="0" dirty="0">
                <a:solidFill>
                  <a:schemeClr val="accent2"/>
                </a:solidFill>
              </a:rPr>
            </a:br>
            <a:endParaRPr lang="fr-FR" sz="1100" dirty="0">
              <a:solidFill>
                <a:schemeClr val="accent2"/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64FEA12F-8CAA-4E98-812F-EE7EF868CFF8}"/>
              </a:ext>
            </a:extLst>
          </p:cNvPr>
          <p:cNvSpPr/>
          <p:nvPr/>
        </p:nvSpPr>
        <p:spPr>
          <a:xfrm rot="5400000">
            <a:off x="3163577" y="2307419"/>
            <a:ext cx="276225" cy="252437"/>
          </a:xfrm>
          <a:prstGeom prst="triangl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endParaRPr lang="fr-FR" dirty="0">
              <a:solidFill>
                <a:srgbClr val="164194"/>
              </a:solidFill>
              <a:latin typeface="NavalGroup Sans Regular"/>
              <a:cs typeface="NavalGroup Sans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116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6A547-6283-44FE-8553-933D337F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STEP 1: explorer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6560D-C18B-4453-8B23-79DF9D63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01" y="1096620"/>
            <a:ext cx="8615469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/>
              <a:t>Données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12 capteurs (température, pression, vibration), 13 variables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sz="1400" dirty="0"/>
              <a:t>FT-202B</a:t>
            </a:r>
          </a:p>
          <a:p>
            <a:pPr marL="0" indent="0">
              <a:buNone/>
            </a:pPr>
            <a:r>
              <a:rPr lang="fr-FR" sz="1400" dirty="0"/>
              <a:t>		FT-204B</a:t>
            </a:r>
          </a:p>
          <a:p>
            <a:pPr marL="0" indent="0">
              <a:buNone/>
            </a:pPr>
            <a:r>
              <a:rPr lang="fr-FR" sz="1400" dirty="0"/>
              <a:t>		MAIN_FILTER_IN_PRESSURE</a:t>
            </a:r>
          </a:p>
          <a:p>
            <a:pPr marL="0" indent="0">
              <a:buNone/>
            </a:pPr>
            <a:r>
              <a:rPr lang="fr-FR" sz="1400" dirty="0"/>
              <a:t>		MAIN_FILTER_OIL_TEMP</a:t>
            </a:r>
          </a:p>
          <a:p>
            <a:pPr marL="0" indent="0">
              <a:buNone/>
            </a:pPr>
            <a:r>
              <a:rPr lang="fr-FR" sz="1400" dirty="0"/>
              <a:t>		MAIN_FILTER_OUT_PRESSURE</a:t>
            </a:r>
          </a:p>
          <a:p>
            <a:pPr marL="0" indent="0">
              <a:buNone/>
            </a:pPr>
            <a:r>
              <a:rPr lang="fr-FR" sz="1400" dirty="0"/>
              <a:t>		OIL_RETURN_TEMPERATURE</a:t>
            </a:r>
          </a:p>
          <a:p>
            <a:pPr marL="0" indent="0">
              <a:buNone/>
            </a:pPr>
            <a:r>
              <a:rPr lang="fr-FR" sz="1400" dirty="0"/>
              <a:t>		PT-203</a:t>
            </a:r>
          </a:p>
          <a:p>
            <a:pPr marL="0" indent="0">
              <a:buNone/>
            </a:pPr>
            <a:r>
              <a:rPr lang="fr-FR" sz="1400" dirty="0"/>
              <a:t>		PT-204</a:t>
            </a:r>
          </a:p>
          <a:p>
            <a:pPr marL="0" indent="0">
              <a:buNone/>
            </a:pPr>
            <a:r>
              <a:rPr lang="fr-FR" sz="1400" dirty="0"/>
              <a:t>		TANK_FILTER_IN_PRESSURE</a:t>
            </a:r>
          </a:p>
          <a:p>
            <a:pPr marL="0" indent="0">
              <a:buNone/>
            </a:pPr>
            <a:r>
              <a:rPr lang="fr-FR" sz="1400" dirty="0"/>
              <a:t>		TANK_FILTER_OUT_PRESSURE</a:t>
            </a:r>
          </a:p>
          <a:p>
            <a:pPr marL="0" indent="0">
              <a:buNone/>
            </a:pPr>
            <a:r>
              <a:rPr lang="fr-FR" sz="1400" dirty="0"/>
              <a:t>		TANK_LEVEL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1400" dirty="0"/>
              <a:t>	TANK_TEMPERATURE</a:t>
            </a:r>
          </a:p>
          <a:p>
            <a:pPr marL="0" indent="0">
              <a:buNone/>
            </a:pPr>
            <a:r>
              <a:rPr lang="fr-FR" sz="1400" dirty="0"/>
              <a:t>		ALL_SENSORS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4A2A13-C3EF-4074-B77D-40359A5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198E6-41DA-4149-8E43-D2A3218DA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84B3A1-E308-4464-B79D-D61633A4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28" y="1663700"/>
            <a:ext cx="4678742" cy="28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0834A-D276-404E-8EF0-E986B9A9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03" y="51649"/>
            <a:ext cx="7294577" cy="704850"/>
          </a:xfrm>
        </p:spPr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1 (préparation de l’environnement)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1ACAA4-4DE4-403A-8A06-535E6A2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8AAB2-8547-4C9B-9B56-E213DFCE1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BAC4AB5C-40F6-4F70-A26F-333E53106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80877"/>
              </p:ext>
            </p:extLst>
          </p:nvPr>
        </p:nvGraphicFramePr>
        <p:xfrm>
          <a:off x="335499" y="1018463"/>
          <a:ext cx="8229600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56088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# Install the requiring library </a:t>
                      </a:r>
                    </a:p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!pip install --upgrade 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numpy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!pip install --upgrade 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tensorflow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2511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A16436C-8A81-4652-87D4-CAD1F80DF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09904"/>
              </p:ext>
            </p:extLst>
          </p:nvPr>
        </p:nvGraphicFramePr>
        <p:xfrm>
          <a:off x="335499" y="1971615"/>
          <a:ext cx="8229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049718918"/>
                    </a:ext>
                  </a:extLst>
                </a:gridCol>
              </a:tblGrid>
              <a:tr h="377035">
                <a:tc>
                  <a:txBody>
                    <a:bodyPr/>
                    <a:lstStyle/>
                    <a:p>
                      <a:r>
                        <a:rPr lang="pt-BR" sz="1600" dirty="0" err="1">
                          <a:solidFill>
                            <a:srgbClr val="00B050"/>
                          </a:solidFill>
                        </a:rPr>
                        <a:t>import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 os </a:t>
                      </a:r>
                    </a:p>
                    <a:p>
                      <a:r>
                        <a:rPr lang="pt-BR" sz="1600" dirty="0" err="1">
                          <a:solidFill>
                            <a:srgbClr val="00B050"/>
                          </a:solidFill>
                        </a:rPr>
                        <a:t>import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rgbClr val="00B050"/>
                          </a:solidFill>
                        </a:rPr>
                        <a:t>zipfile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pt-BR" sz="1600" dirty="0" err="1">
                          <a:solidFill>
                            <a:srgbClr val="00B050"/>
                          </a:solidFill>
                        </a:rPr>
                        <a:t>import</a:t>
                      </a:r>
                      <a:r>
                        <a:rPr lang="pt-BR" sz="1600" dirty="0">
                          <a:solidFill>
                            <a:srgbClr val="00B050"/>
                          </a:solidFill>
                        </a:rPr>
                        <a:t> pandas as </a:t>
                      </a:r>
                      <a:r>
                        <a:rPr lang="pt-BR" sz="1600" dirty="0" err="1">
                          <a:solidFill>
                            <a:srgbClr val="00B050"/>
                          </a:solidFill>
                        </a:rPr>
                        <a:t>pd</a:t>
                      </a:r>
                      <a:endParaRPr lang="fr-FR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57330"/>
                  </a:ext>
                </a:extLst>
              </a:tr>
            </a:tbl>
          </a:graphicData>
        </a:graphic>
      </p:graphicFrame>
      <p:graphicFrame>
        <p:nvGraphicFramePr>
          <p:cNvPr id="12" name="Espace réservé du contenu 5">
            <a:extLst>
              <a:ext uri="{FF2B5EF4-FFF2-40B4-BE49-F238E27FC236}">
                <a16:creationId xmlns:a16="http://schemas.microsoft.com/office/drawing/2014/main" id="{4A1F9983-D02A-44BE-BE39-39B2ECEC3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452701"/>
              </p:ext>
            </p:extLst>
          </p:nvPr>
        </p:nvGraphicFramePr>
        <p:xfrm>
          <a:off x="335499" y="2938214"/>
          <a:ext cx="8229600" cy="179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56088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import os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import pandas as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pd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import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numpy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as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np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import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matplotlib.pyplot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as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plt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from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sklearn.preprocessing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import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MinMaxScaler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from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sklearn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.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model_selection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import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train_test_split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from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sklearn.linear_model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import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LinearRegression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2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2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0834A-D276-404E-8EF0-E986B9A9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1(import des données)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1ACAA4-4DE4-403A-8A06-535E6A2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8AAB2-8547-4C9B-9B56-E213DFCE1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9DCD473F-A0D0-42A1-A45F-1A0E1B88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00" y="924578"/>
            <a:ext cx="8229600" cy="3693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Télécharger les données depuis: </a:t>
            </a:r>
            <a:r>
              <a:rPr lang="fr-FR" b="1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https://github.com/echauvae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A16436C-8A81-4652-87D4-CAD1F80DF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53"/>
              </p:ext>
            </p:extLst>
          </p:nvPr>
        </p:nvGraphicFramePr>
        <p:xfrm>
          <a:off x="385969" y="3194270"/>
          <a:ext cx="817913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131">
                  <a:extLst>
                    <a:ext uri="{9D8B030D-6E8A-4147-A177-3AD203B41FA5}">
                      <a16:colId xmlns:a16="http://schemas.microsoft.com/office/drawing/2014/main" val="1049718918"/>
                    </a:ext>
                  </a:extLst>
                </a:gridCol>
              </a:tblGrid>
              <a:tr h="377035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Concat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the files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files =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os.listdir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path_unzip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) </a:t>
                      </a:r>
                    </a:p>
                    <a:p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df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pd.concat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([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pd.read_csv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path_unzip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+ file,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index_col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=0) for file in files])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5733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BB312DE-B550-4025-A2C1-1107688CB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342302"/>
              </p:ext>
            </p:extLst>
          </p:nvPr>
        </p:nvGraphicFramePr>
        <p:xfrm>
          <a:off x="385970" y="1287792"/>
          <a:ext cx="817913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130">
                  <a:extLst>
                    <a:ext uri="{9D8B030D-6E8A-4147-A177-3AD203B41FA5}">
                      <a16:colId xmlns:a16="http://schemas.microsoft.com/office/drawing/2014/main" val="3120552946"/>
                    </a:ext>
                  </a:extLst>
                </a:gridCol>
              </a:tblGrid>
              <a:tr h="394648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Unzip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data </a:t>
                      </a:r>
                    </a:p>
                    <a:p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path_zip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= "data/zip/" </a:t>
                      </a:r>
                    </a:p>
                    <a:p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path_unzip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= "data/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raw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/"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files =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os.listdir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path_zip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)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for file in files: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  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with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zipfile.ZipFile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path_zip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+ file, 'r') as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zip_ref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: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      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zip_ref.extractall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path_unzip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80255"/>
                  </a:ext>
                </a:extLst>
              </a:tr>
            </a:tbl>
          </a:graphicData>
        </a:graphic>
      </p:graphicFrame>
      <p:graphicFrame>
        <p:nvGraphicFramePr>
          <p:cNvPr id="10" name="Espace réservé du contenu 5">
            <a:extLst>
              <a:ext uri="{FF2B5EF4-FFF2-40B4-BE49-F238E27FC236}">
                <a16:creationId xmlns:a16="http://schemas.microsoft.com/office/drawing/2014/main" id="{0C726F73-02C7-4FB4-A104-90B7B0C0CB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697634"/>
              </p:ext>
            </p:extLst>
          </p:nvPr>
        </p:nvGraphicFramePr>
        <p:xfrm>
          <a:off x="385970" y="4158211"/>
          <a:ext cx="82296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56088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df.describe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df.head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2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86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A09D4-F842-4DB5-979A-5D1A746C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2 – 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6E1A4-A4E6-4929-A562-E90976A6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264" y="1729564"/>
            <a:ext cx="6945237" cy="2761528"/>
          </a:xfrm>
        </p:spPr>
        <p:txBody>
          <a:bodyPr/>
          <a:lstStyle/>
          <a:p>
            <a:r>
              <a:rPr lang="fr-FR" dirty="0"/>
              <a:t>Indexer les données sur le temps</a:t>
            </a:r>
          </a:p>
          <a:p>
            <a:endParaRPr lang="fr-FR" dirty="0"/>
          </a:p>
          <a:p>
            <a:r>
              <a:rPr lang="fr-FR" dirty="0"/>
              <a:t>Aligner les données dans le temps</a:t>
            </a:r>
          </a:p>
          <a:p>
            <a:endParaRPr lang="fr-FR" dirty="0"/>
          </a:p>
          <a:p>
            <a:r>
              <a:rPr lang="fr-FR" dirty="0"/>
              <a:t>Remplacer les données manquantes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0BEB76-89FD-4FF2-8373-85B48668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4624A7-E62C-4880-B872-696363CF0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6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0834A-D276-404E-8EF0-E986B9A9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2 (Code pour préparer les données)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6710F93-3D87-4088-A436-8D9AB6299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277385"/>
              </p:ext>
            </p:extLst>
          </p:nvPr>
        </p:nvGraphicFramePr>
        <p:xfrm>
          <a:off x="260350" y="1342631"/>
          <a:ext cx="82296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56088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Define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index and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convert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to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datetime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df.index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pd.to_datetime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df.index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2511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1ACAA4-4DE4-403A-8A06-535E6A2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8AAB2-8547-4C9B-9B56-E213DFCE1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BAC4AB5C-40F6-4F70-A26F-333E53106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3188"/>
              </p:ext>
            </p:extLst>
          </p:nvPr>
        </p:nvGraphicFramePr>
        <p:xfrm>
          <a:off x="260903" y="2116631"/>
          <a:ext cx="82296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56088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Resample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data</a:t>
                      </a:r>
                    </a:p>
                    <a:p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df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df.resample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("H").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mean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25118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0F57B627-AA55-45BF-A6E7-AA68397BC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043779"/>
              </p:ext>
            </p:extLst>
          </p:nvPr>
        </p:nvGraphicFramePr>
        <p:xfrm>
          <a:off x="259797" y="2890631"/>
          <a:ext cx="82296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56088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# File gaps</a:t>
                      </a:r>
                    </a:p>
                    <a:p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df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df.ffill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().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bfill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25118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5">
            <a:extLst>
              <a:ext uri="{FF2B5EF4-FFF2-40B4-BE49-F238E27FC236}">
                <a16:creationId xmlns:a16="http://schemas.microsoft.com/office/drawing/2014/main" id="{18E2C6B0-814E-45EA-BE9E-70EA37481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36209"/>
              </p:ext>
            </p:extLst>
          </p:nvPr>
        </p:nvGraphicFramePr>
        <p:xfrm>
          <a:off x="260903" y="3759234"/>
          <a:ext cx="82296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56088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df.describe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r>
                        <a:rPr lang="en-US" sz="1600" dirty="0" err="1">
                          <a:solidFill>
                            <a:srgbClr val="00B050"/>
                          </a:solidFill>
                        </a:rPr>
                        <a:t>df.head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2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94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23F6C-0D15-4804-BDFB-E9243BD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3: visualiser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CD968-7062-4F66-A9E1-D8090C3B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02" y="1096619"/>
            <a:ext cx="8229600" cy="37816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Visualiser les données pour voir leur </a:t>
            </a:r>
            <a:r>
              <a:rPr lang="fr-FR" b="1" dirty="0"/>
              <a:t>qualité</a:t>
            </a:r>
            <a:r>
              <a:rPr lang="fr-FR" dirty="0"/>
              <a:t> et pour vérifier leurs </a:t>
            </a:r>
            <a:r>
              <a:rPr lang="fr-FR" b="1" dirty="0"/>
              <a:t>propriétés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recherche: 	- des cycles;</a:t>
            </a:r>
          </a:p>
          <a:p>
            <a:pPr marL="0" indent="0">
              <a:buNone/>
            </a:pPr>
            <a:r>
              <a:rPr lang="fr-FR" dirty="0"/>
              <a:t>				- des saisonnalités;</a:t>
            </a:r>
          </a:p>
          <a:p>
            <a:pPr marL="0" indent="0">
              <a:buNone/>
            </a:pPr>
            <a:r>
              <a:rPr lang="fr-FR" dirty="0"/>
              <a:t>				- une tendance.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+ Etudier leur </a:t>
            </a:r>
            <a:r>
              <a:rPr lang="fr-FR" b="1" dirty="0"/>
              <a:t>distribution statistique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peut définir la loi statistique d’une distribution de façon visuelle en observant les histogrammes ou réalisant des tests statistiques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8D1E1A-1E17-4D4B-A1FE-65F6A3F9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298D2-F3EC-4CD0-8FFC-9A11CCB77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35F69D-ED81-42C7-9E65-5D6765C8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22" y="1494813"/>
            <a:ext cx="2817578" cy="25520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043E4A4-BAF8-4513-9AD2-49EDAAA79698}"/>
              </a:ext>
            </a:extLst>
          </p:cNvPr>
          <p:cNvSpPr txBox="1"/>
          <p:nvPr/>
        </p:nvSpPr>
        <p:spPr>
          <a:xfrm>
            <a:off x="382772" y="2417214"/>
            <a:ext cx="3934046" cy="1384995"/>
          </a:xfrm>
          <a:prstGeom prst="rect">
            <a:avLst/>
          </a:prstGeom>
          <a:solidFill>
            <a:srgbClr val="0070C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Rappel:</a:t>
            </a:r>
          </a:p>
          <a:p>
            <a:r>
              <a:rPr lang="fr-FR" sz="1200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Les éléments d’une série temporelle</a:t>
            </a:r>
          </a:p>
          <a:p>
            <a:r>
              <a:rPr lang="fr-FR" sz="1200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		</a:t>
            </a:r>
            <a:r>
              <a:rPr lang="fr-FR" sz="1200" dirty="0" err="1">
                <a:solidFill>
                  <a:srgbClr val="164194"/>
                </a:solidFill>
                <a:latin typeface="NavalGroup Sans Regular"/>
                <a:cs typeface="NavalGroup Sans Regular"/>
              </a:rPr>
              <a:t>Yt</a:t>
            </a:r>
            <a:r>
              <a:rPr lang="fr-FR" sz="1200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 = f (gt ,st ,at )</a:t>
            </a:r>
          </a:p>
          <a:p>
            <a:endParaRPr lang="fr-FR" sz="1200" dirty="0">
              <a:solidFill>
                <a:srgbClr val="164194"/>
              </a:solidFill>
              <a:latin typeface="NavalGroup Sans Regular"/>
              <a:cs typeface="NavalGroup Sans Regular"/>
            </a:endParaRPr>
          </a:p>
          <a:p>
            <a:r>
              <a:rPr lang="fr-FR" sz="1200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 avec 	gt: Tendance générale (trend); </a:t>
            </a:r>
          </a:p>
          <a:p>
            <a:r>
              <a:rPr lang="fr-FR" sz="1200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	st: </a:t>
            </a:r>
            <a:r>
              <a:rPr lang="fr-FR" sz="1200" dirty="0" err="1">
                <a:solidFill>
                  <a:srgbClr val="164194"/>
                </a:solidFill>
                <a:latin typeface="NavalGroup Sans Regular"/>
                <a:cs typeface="NavalGroup Sans Regular"/>
              </a:rPr>
              <a:t>Saisonalité</a:t>
            </a:r>
            <a:r>
              <a:rPr lang="fr-FR" sz="1200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 (</a:t>
            </a:r>
            <a:r>
              <a:rPr lang="fr-FR" sz="1200" dirty="0" err="1">
                <a:solidFill>
                  <a:srgbClr val="164194"/>
                </a:solidFill>
                <a:latin typeface="NavalGroup Sans Regular"/>
                <a:cs typeface="NavalGroup Sans Regular"/>
              </a:rPr>
              <a:t>seasonality</a:t>
            </a:r>
            <a:r>
              <a:rPr lang="fr-FR" sz="1200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)</a:t>
            </a:r>
          </a:p>
          <a:p>
            <a:r>
              <a:rPr lang="fr-FR" sz="1200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	at: Résidus (</a:t>
            </a:r>
            <a:r>
              <a:rPr lang="fr-FR" sz="1200" dirty="0" err="1">
                <a:solidFill>
                  <a:srgbClr val="164194"/>
                </a:solidFill>
                <a:latin typeface="NavalGroup Sans Regular"/>
                <a:cs typeface="NavalGroup Sans Regular"/>
              </a:rPr>
              <a:t>residuals</a:t>
            </a:r>
            <a:r>
              <a:rPr lang="fr-FR" sz="1200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1436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23F6C-0D15-4804-BDFB-E9243BD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(code pour visualiser les données)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CD968-7062-4F66-A9E1-D8090C3B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02" y="1150809"/>
            <a:ext cx="8229600" cy="3394472"/>
          </a:xfrm>
        </p:spPr>
        <p:txBody>
          <a:bodyPr/>
          <a:lstStyle/>
          <a:p>
            <a:r>
              <a:rPr lang="fr-FR" dirty="0"/>
              <a:t>Visualiser les distributions: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Définir leur loi statistique par la visualisation des histogrammes: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8D1E1A-1E17-4D4B-A1FE-65F6A3F9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298D2-F3EC-4CD0-8FFC-9A11CCB77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6A9C2CD-28D6-4F99-87FC-D06D09DB6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189221"/>
              </p:ext>
            </p:extLst>
          </p:nvPr>
        </p:nvGraphicFramePr>
        <p:xfrm>
          <a:off x="339863" y="1727056"/>
          <a:ext cx="8229600" cy="131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56088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for col in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df.columns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: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  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fig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plt.Figure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()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  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plt.plot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df.index,df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[col])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  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plt.title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(col)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  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plt.show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25118"/>
                  </a:ext>
                </a:extLst>
              </a:tr>
            </a:tbl>
          </a:graphicData>
        </a:graphic>
      </p:graphicFrame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E0F95B71-6031-4BD9-A6F5-69ECB0D4F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473700"/>
              </p:ext>
            </p:extLst>
          </p:nvPr>
        </p:nvGraphicFramePr>
        <p:xfrm>
          <a:off x="339863" y="3857861"/>
          <a:ext cx="822960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56088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for col in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df.columns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: </a:t>
                      </a:r>
                    </a:p>
                    <a:p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    </a:t>
                      </a:r>
                      <a:r>
                        <a:rPr lang="fr-FR" sz="1600" dirty="0" err="1">
                          <a:solidFill>
                            <a:srgbClr val="00B050"/>
                          </a:solidFill>
                        </a:rPr>
                        <a:t>df.hist</a:t>
                      </a:r>
                      <a:r>
                        <a:rPr lang="fr-FR" sz="1600" dirty="0">
                          <a:solidFill>
                            <a:srgbClr val="00B050"/>
                          </a:solidFill>
                        </a:rPr>
                        <a:t>(col)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2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Data Science au service du Naval de Défense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EOUSIM054B</a:t>
            </a:r>
            <a:r>
              <a:rPr lang="fr-FR" dirty="0"/>
              <a:t>/</a:t>
            </a:r>
            <a:r>
              <a:rPr lang="fr-FR" dirty="0" err="1"/>
              <a:t>EOUSIM055B</a:t>
            </a:r>
            <a:r>
              <a:rPr lang="fr-FR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6103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C19DE-BAA2-48FC-BAAB-BC61DAF4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4: statistiques descriptives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46699-4712-41B8-82EE-9A395FCFA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02" y="1096620"/>
            <a:ext cx="5540291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Rechercher les corrélations</a:t>
            </a:r>
          </a:p>
          <a:p>
            <a:pPr marL="622300" lvl="2" indent="-104775">
              <a:buNone/>
            </a:pPr>
            <a:r>
              <a:rPr lang="fr-FR" dirty="0"/>
              <a:t>  Les variables corrélées entre elles (très liées) vont complexifier le modèle sans apporter d’information supplémentaire.</a:t>
            </a:r>
          </a:p>
          <a:p>
            <a:pPr marL="0" indent="0">
              <a:buNone/>
            </a:pPr>
            <a:r>
              <a:rPr lang="fr-FR"/>
              <a:t>On </a:t>
            </a:r>
            <a:r>
              <a:rPr lang="fr-FR" dirty="0"/>
              <a:t>supprime généralement les variables </a:t>
            </a:r>
            <a:r>
              <a:rPr lang="fr-FR"/>
              <a:t>trop corrélées.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Analyser les statistiques élémentaires</a:t>
            </a:r>
          </a:p>
          <a:p>
            <a:pPr marL="536575" lvl="2" indent="0">
              <a:buNone/>
            </a:pPr>
            <a:r>
              <a:rPr lang="fr-FR" dirty="0"/>
              <a:t>Voir la moyenne, variance, min, max, médiane, </a:t>
            </a:r>
          </a:p>
          <a:p>
            <a:pPr marL="536575" lvl="2" indent="0">
              <a:buNone/>
            </a:pPr>
            <a:r>
              <a:rPr lang="fr-FR" dirty="0"/>
              <a:t>quantiles.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7DC220-BDC1-4C56-B134-62D31EC6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284F2-2954-4D9C-88BE-D153866FD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60A20B-F5E6-42EE-B10E-D4A05AB5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61" y="2065652"/>
            <a:ext cx="2517590" cy="25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1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BBDC1-1C36-400F-8823-054AF48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4 (code pour les analyses statistiques)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DA1C05-6E1A-4C9C-9269-1006AD2F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0A38D-BD4A-402F-9F67-4437C7423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01F00C1-B89D-44DE-B040-96C8CAE8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02" y="881437"/>
            <a:ext cx="8229600" cy="3394472"/>
          </a:xfrm>
        </p:spPr>
        <p:txBody>
          <a:bodyPr/>
          <a:lstStyle/>
          <a:p>
            <a:r>
              <a:rPr lang="fr-FR" dirty="0"/>
              <a:t>Rechercher les corrélations: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Faire les statistiques élémentaires: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2958F0BF-C95B-4D84-B193-398A7E9C9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28051"/>
              </p:ext>
            </p:extLst>
          </p:nvPr>
        </p:nvGraphicFramePr>
        <p:xfrm>
          <a:off x="354417" y="1180051"/>
          <a:ext cx="839263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633">
                  <a:extLst>
                    <a:ext uri="{9D8B030D-6E8A-4147-A177-3AD203B41FA5}">
                      <a16:colId xmlns:a16="http://schemas.microsoft.com/office/drawing/2014/main" val="385360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cor =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df.corr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cor.style.background_gradient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cmap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="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coolwarm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")</a:t>
                      </a:r>
                    </a:p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cor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527553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DFD7390-B61E-4980-80A5-FCE038724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80005"/>
              </p:ext>
            </p:extLst>
          </p:nvPr>
        </p:nvGraphicFramePr>
        <p:xfrm>
          <a:off x="354417" y="2590636"/>
          <a:ext cx="8392632" cy="140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632">
                  <a:extLst>
                    <a:ext uri="{9D8B030D-6E8A-4147-A177-3AD203B41FA5}">
                      <a16:colId xmlns:a16="http://schemas.microsoft.com/office/drawing/2014/main" val="846704492"/>
                    </a:ext>
                  </a:extLst>
                </a:gridCol>
              </a:tblGrid>
              <a:tr h="485717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df.describe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77543"/>
                  </a:ext>
                </a:extLst>
              </a:tr>
              <a:tr h="43948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for col in </a:t>
                      </a:r>
                      <a:r>
                        <a:rPr lang="fr-FR" b="1" dirty="0" err="1">
                          <a:solidFill>
                            <a:srgbClr val="00B050"/>
                          </a:solidFill>
                        </a:rPr>
                        <a:t>columns</a:t>
                      </a:r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  <a:p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    </a:t>
                      </a:r>
                      <a:r>
                        <a:rPr lang="fr-FR" b="1" dirty="0" err="1">
                          <a:solidFill>
                            <a:srgbClr val="00B050"/>
                          </a:solidFill>
                        </a:rPr>
                        <a:t>df.boxplot</a:t>
                      </a:r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(col)</a:t>
                      </a:r>
                    </a:p>
                    <a:p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rgbClr val="00B050"/>
                          </a:solidFill>
                        </a:rPr>
                        <a:t>plt.show</a:t>
                      </a:r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3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578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30AF8-3492-40B0-A69A-705B11E4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5: normalisation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871A4-7241-428D-A756-8F7B981E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01" y="1096620"/>
            <a:ext cx="8549945" cy="3394472"/>
          </a:xfrm>
        </p:spPr>
        <p:txBody>
          <a:bodyPr>
            <a:normAutofit/>
          </a:bodyPr>
          <a:lstStyle/>
          <a:p>
            <a:r>
              <a:rPr lang="fr-FR" b="1" dirty="0"/>
              <a:t>Objectif de la normalisation</a:t>
            </a:r>
            <a:r>
              <a:rPr lang="fr-FR" dirty="0"/>
              <a:t>: 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/>
              <a:t>Avoir une échelle commune pour réduire la complexité lors de l’interprétation.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i="1" dirty="0"/>
              <a:t>PS: Il existe d’autres méthodes de normalisation (par exemple: centrer-réduire).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F3CA85-54E4-4FD8-A525-AF53FE0B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2E5E05-3C4B-4DF0-8A75-33641D853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DAC0BE-33FE-44DA-BE71-2DD72DCB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01" y="2211129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91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F2DB2-B05D-4568-8715-DC1BCB3B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5 (code pour normaliser les données)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FEAA274-FB4B-49AF-8A4E-07CB7B125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734320"/>
              </p:ext>
            </p:extLst>
          </p:nvPr>
        </p:nvGraphicFramePr>
        <p:xfrm>
          <a:off x="260903" y="1467803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004192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##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Normlalization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df_norm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= (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df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-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df.min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()) / (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df.max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() -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df.min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())</a:t>
                      </a:r>
                    </a:p>
                    <a:p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df_norm.describe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206083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1614B-C5C2-4143-8E62-408011E3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D107A-93A1-4CA7-B54E-9524A8898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51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</p:spPr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53503" y="1102436"/>
            <a:ext cx="5474412" cy="3437029"/>
          </a:xfrm>
          <a:prstGeom prst="rect">
            <a:avLst/>
          </a:prstGeom>
          <a:noFill/>
          <a:ln>
            <a:noFill/>
          </a:ln>
        </p:spPr>
        <p:txBody>
          <a:bodyPr wrap="square" lIns="351000" tIns="135000" rIns="68580" bIns="135000" anchor="ctr">
            <a:spAutoFit/>
          </a:bodyPr>
          <a:lstStyle>
            <a:defPPr>
              <a:defRPr lang="fr-FR"/>
            </a:defPPr>
            <a:lvl1pPr marL="381000" indent="-381000" defTabSz="434975" eaLnBrk="0" hangingPunct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Arial" panose="020B0604020202020204" pitchFamily="34" charset="0"/>
              <a:buAutoNum type="arabicPeriod"/>
              <a:defRPr sz="1800" b="1">
                <a:solidFill>
                  <a:srgbClr val="009E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accent4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latin typeface="+mn-lt"/>
              </a:defRPr>
            </a:lvl4pPr>
            <a:lvl5pPr marL="1962150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800">
                <a:latin typeface="+mn-lt"/>
              </a:defRPr>
            </a:lvl5pPr>
            <a:lvl6pPr marL="24193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6pPr>
            <a:lvl7pPr marL="28765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7pPr>
            <a:lvl8pPr marL="33337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8pPr>
            <a:lvl9pPr marL="37909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9pPr>
          </a:lstStyle>
          <a:p>
            <a:r>
              <a:rPr lang="fr-FR" sz="1400" b="0" dirty="0">
                <a:solidFill>
                  <a:srgbClr val="00B0F0"/>
                </a:solidFill>
              </a:rPr>
              <a:t>Définitions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 err="1">
                <a:solidFill>
                  <a:srgbClr val="00B0F0"/>
                </a:solidFill>
              </a:rPr>
              <a:t>Comprendre</a:t>
            </a:r>
            <a:r>
              <a:rPr lang="en-US" sz="1400" b="0" dirty="0">
                <a:solidFill>
                  <a:srgbClr val="00B0F0"/>
                </a:solidFill>
              </a:rPr>
              <a:t> la situation</a:t>
            </a:r>
          </a:p>
          <a:p>
            <a:r>
              <a:rPr lang="en-US" sz="1400" b="0" dirty="0">
                <a:solidFill>
                  <a:srgbClr val="00B0F0"/>
                </a:solidFill>
              </a:rPr>
              <a:t>Principe </a:t>
            </a:r>
            <a:r>
              <a:rPr lang="en-US" sz="1400" b="0" dirty="0" err="1">
                <a:solidFill>
                  <a:srgbClr val="00B0F0"/>
                </a:solidFill>
              </a:rPr>
              <a:t>méthodologique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 err="1">
                <a:solidFill>
                  <a:srgbClr val="00B0F0"/>
                </a:solidFill>
              </a:rPr>
              <a:t>Préparation</a:t>
            </a:r>
            <a:r>
              <a:rPr lang="en-US" sz="1400" b="0" dirty="0">
                <a:solidFill>
                  <a:srgbClr val="00B0F0"/>
                </a:solidFill>
              </a:rPr>
              <a:t> de </a:t>
            </a:r>
            <a:r>
              <a:rPr lang="en-US" sz="1400" b="0" dirty="0" err="1">
                <a:solidFill>
                  <a:srgbClr val="00B0F0"/>
                </a:solidFill>
              </a:rPr>
              <a:t>l’environnement</a:t>
            </a:r>
            <a:r>
              <a:rPr lang="en-US" sz="1400" b="0" dirty="0">
                <a:solidFill>
                  <a:srgbClr val="00B0F0"/>
                </a:solidFill>
              </a:rPr>
              <a:t> et des </a:t>
            </a:r>
            <a:r>
              <a:rPr lang="en-US" sz="1400" b="0" dirty="0" err="1">
                <a:solidFill>
                  <a:srgbClr val="00B0F0"/>
                </a:solidFill>
              </a:rPr>
              <a:t>données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Choix du </a:t>
            </a:r>
            <a:r>
              <a:rPr lang="en-US" sz="1400" dirty="0" err="1">
                <a:solidFill>
                  <a:schemeClr val="tx2"/>
                </a:solidFill>
              </a:rPr>
              <a:t>modèle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b="0" dirty="0"/>
              <a:t>Implementation d’un </a:t>
            </a:r>
            <a:r>
              <a:rPr lang="en-US" sz="1400" b="0" dirty="0" err="1"/>
              <a:t>modèle</a:t>
            </a:r>
            <a:r>
              <a:rPr lang="en-US" sz="1400" b="0" dirty="0"/>
              <a:t> LSTM</a:t>
            </a:r>
          </a:p>
          <a:p>
            <a:r>
              <a:rPr lang="en-US" sz="1400" b="0" dirty="0" err="1"/>
              <a:t>Implémentation</a:t>
            </a:r>
            <a:r>
              <a:rPr lang="en-US" sz="1400" b="0" dirty="0"/>
              <a:t> </a:t>
            </a:r>
            <a:r>
              <a:rPr lang="en-US" sz="1400" b="0" dirty="0" err="1"/>
              <a:t>d’une</a:t>
            </a:r>
            <a:r>
              <a:rPr lang="en-US" sz="1400" b="0" dirty="0"/>
              <a:t> regression </a:t>
            </a:r>
            <a:r>
              <a:rPr lang="en-US" sz="1400" b="0" dirty="0" err="1"/>
              <a:t>linéaire</a:t>
            </a:r>
            <a:endParaRPr lang="en-US" sz="1400" b="0" dirty="0"/>
          </a:p>
          <a:p>
            <a:r>
              <a:rPr lang="en-US" sz="1400" b="0" dirty="0" err="1"/>
              <a:t>Matrice</a:t>
            </a:r>
            <a:r>
              <a:rPr lang="en-US" sz="1400" b="0" dirty="0"/>
              <a:t> de score</a:t>
            </a:r>
          </a:p>
          <a:p>
            <a:pPr marL="0" indent="0">
              <a:spcBef>
                <a:spcPts val="750"/>
              </a:spcBef>
              <a:buNone/>
            </a:pPr>
            <a:br>
              <a:rPr lang="fr-FR" sz="1100" b="0" dirty="0">
                <a:solidFill>
                  <a:schemeClr val="accent2"/>
                </a:solidFill>
              </a:rPr>
            </a:br>
            <a:endParaRPr lang="fr-FR" sz="1100" dirty="0">
              <a:solidFill>
                <a:schemeClr val="accent2"/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64FEA12F-8CAA-4E98-812F-EE7EF868CFF8}"/>
              </a:ext>
            </a:extLst>
          </p:cNvPr>
          <p:cNvSpPr/>
          <p:nvPr/>
        </p:nvSpPr>
        <p:spPr>
          <a:xfrm rot="5400000">
            <a:off x="3184782" y="2583644"/>
            <a:ext cx="276225" cy="252437"/>
          </a:xfrm>
          <a:prstGeom prst="triangl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endParaRPr lang="fr-FR" dirty="0">
              <a:solidFill>
                <a:srgbClr val="164194"/>
              </a:solidFill>
              <a:latin typeface="NavalGroup Sans Regular"/>
              <a:cs typeface="NavalGroup Sans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41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15D2F13-DC44-4D80-8E2A-EA05ACB29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286988"/>
              </p:ext>
            </p:extLst>
          </p:nvPr>
        </p:nvGraphicFramePr>
        <p:xfrm>
          <a:off x="260901" y="971107"/>
          <a:ext cx="4439169" cy="377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8DCB5354-158E-4B26-93FD-62B57DA8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choix du 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15FF94-D1CA-4991-A64D-A4BA8DFB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F123E0-DD5B-4521-BF14-DA98AE606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CCB039-D5A2-45A3-ADB5-26C913DD2BDD}"/>
              </a:ext>
            </a:extLst>
          </p:cNvPr>
          <p:cNvSpPr txBox="1"/>
          <p:nvPr/>
        </p:nvSpPr>
        <p:spPr>
          <a:xfrm>
            <a:off x="3007114" y="1745009"/>
            <a:ext cx="6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D36563-9C28-4643-952A-38B315DEBFE6}"/>
              </a:ext>
            </a:extLst>
          </p:cNvPr>
          <p:cNvSpPr txBox="1"/>
          <p:nvPr/>
        </p:nvSpPr>
        <p:spPr>
          <a:xfrm>
            <a:off x="1333378" y="1740307"/>
            <a:ext cx="6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EBF86717-D08F-4AC1-A35B-43F4DA9C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883" y="1580708"/>
            <a:ext cx="4240215" cy="2591685"/>
          </a:xfrm>
        </p:spPr>
        <p:txBody>
          <a:bodyPr/>
          <a:lstStyle/>
          <a:p>
            <a:r>
              <a:rPr lang="fr-FR" dirty="0"/>
              <a:t>On choisit le modèle selon des critères d’élimination;</a:t>
            </a:r>
          </a:p>
          <a:p>
            <a:endParaRPr lang="fr-FR" dirty="0"/>
          </a:p>
          <a:p>
            <a:r>
              <a:rPr lang="fr-FR" dirty="0"/>
              <a:t>Il est important de tester plusieurs modèles avant d’en retenir un;</a:t>
            </a:r>
          </a:p>
          <a:p>
            <a:endParaRPr lang="fr-FR" dirty="0"/>
          </a:p>
          <a:p>
            <a:r>
              <a:rPr lang="fr-FR" dirty="0"/>
              <a:t>En présence de données anarchiques, seule la performance va nous indiquer le meilleur (ou moins pire) modèle...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1D625F4-6518-42B7-A4AC-FB541C2C4E0D}"/>
              </a:ext>
            </a:extLst>
          </p:cNvPr>
          <p:cNvSpPr txBox="1"/>
          <p:nvPr/>
        </p:nvSpPr>
        <p:spPr>
          <a:xfrm>
            <a:off x="1998665" y="3217673"/>
            <a:ext cx="6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4653158-6D8E-4890-80D3-8EE77016AD16}"/>
              </a:ext>
            </a:extLst>
          </p:cNvPr>
          <p:cNvSpPr txBox="1"/>
          <p:nvPr/>
        </p:nvSpPr>
        <p:spPr>
          <a:xfrm>
            <a:off x="571378" y="3217673"/>
            <a:ext cx="6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354861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</p:spPr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53503" y="1102436"/>
            <a:ext cx="5474412" cy="3437029"/>
          </a:xfrm>
          <a:prstGeom prst="rect">
            <a:avLst/>
          </a:prstGeom>
          <a:noFill/>
          <a:ln>
            <a:noFill/>
          </a:ln>
        </p:spPr>
        <p:txBody>
          <a:bodyPr wrap="square" lIns="351000" tIns="135000" rIns="68580" bIns="135000" anchor="ctr">
            <a:spAutoFit/>
          </a:bodyPr>
          <a:lstStyle>
            <a:defPPr>
              <a:defRPr lang="fr-FR"/>
            </a:defPPr>
            <a:lvl1pPr marL="381000" indent="-381000" defTabSz="434975" eaLnBrk="0" hangingPunct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Arial" panose="020B0604020202020204" pitchFamily="34" charset="0"/>
              <a:buAutoNum type="arabicPeriod"/>
              <a:defRPr sz="1800" b="1">
                <a:solidFill>
                  <a:srgbClr val="009E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accent4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latin typeface="+mn-lt"/>
              </a:defRPr>
            </a:lvl4pPr>
            <a:lvl5pPr marL="1962150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800">
                <a:latin typeface="+mn-lt"/>
              </a:defRPr>
            </a:lvl5pPr>
            <a:lvl6pPr marL="24193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6pPr>
            <a:lvl7pPr marL="28765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7pPr>
            <a:lvl8pPr marL="33337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8pPr>
            <a:lvl9pPr marL="37909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9pPr>
          </a:lstStyle>
          <a:p>
            <a:r>
              <a:rPr lang="fr-FR" sz="1400" b="0" dirty="0">
                <a:solidFill>
                  <a:srgbClr val="00B0F0"/>
                </a:solidFill>
              </a:rPr>
              <a:t>Définitions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 err="1">
                <a:solidFill>
                  <a:srgbClr val="00B0F0"/>
                </a:solidFill>
              </a:rPr>
              <a:t>Comprendre</a:t>
            </a:r>
            <a:r>
              <a:rPr lang="en-US" sz="1400" b="0" dirty="0">
                <a:solidFill>
                  <a:srgbClr val="00B0F0"/>
                </a:solidFill>
              </a:rPr>
              <a:t> la situation</a:t>
            </a:r>
          </a:p>
          <a:p>
            <a:r>
              <a:rPr lang="en-US" sz="1400" b="0" dirty="0">
                <a:solidFill>
                  <a:srgbClr val="00B0F0"/>
                </a:solidFill>
              </a:rPr>
              <a:t>Principe </a:t>
            </a:r>
            <a:r>
              <a:rPr lang="en-US" sz="1400" b="0" dirty="0" err="1">
                <a:solidFill>
                  <a:srgbClr val="00B0F0"/>
                </a:solidFill>
              </a:rPr>
              <a:t>méthodologique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 err="1">
                <a:solidFill>
                  <a:srgbClr val="00B0F0"/>
                </a:solidFill>
              </a:rPr>
              <a:t>Préparation</a:t>
            </a:r>
            <a:r>
              <a:rPr lang="en-US" sz="1400" b="0" dirty="0">
                <a:solidFill>
                  <a:srgbClr val="00B0F0"/>
                </a:solidFill>
              </a:rPr>
              <a:t> de </a:t>
            </a:r>
            <a:r>
              <a:rPr lang="en-US" sz="1400" b="0" dirty="0" err="1">
                <a:solidFill>
                  <a:srgbClr val="00B0F0"/>
                </a:solidFill>
              </a:rPr>
              <a:t>l’environnement</a:t>
            </a:r>
            <a:r>
              <a:rPr lang="en-US" sz="1400" b="0" dirty="0">
                <a:solidFill>
                  <a:srgbClr val="00B0F0"/>
                </a:solidFill>
              </a:rPr>
              <a:t> et des </a:t>
            </a:r>
            <a:r>
              <a:rPr lang="en-US" sz="1400" b="0" dirty="0" err="1">
                <a:solidFill>
                  <a:srgbClr val="00B0F0"/>
                </a:solidFill>
              </a:rPr>
              <a:t>données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>
                <a:solidFill>
                  <a:srgbClr val="00B0F0"/>
                </a:solidFill>
              </a:rPr>
              <a:t>Choix du </a:t>
            </a:r>
            <a:r>
              <a:rPr lang="en-US" sz="1400" b="0" dirty="0" err="1">
                <a:solidFill>
                  <a:srgbClr val="00B0F0"/>
                </a:solidFill>
              </a:rPr>
              <a:t>modèle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dirty="0" err="1">
                <a:solidFill>
                  <a:schemeClr val="tx2"/>
                </a:solidFill>
              </a:rPr>
              <a:t>Implémentation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d’une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régression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linéaire</a:t>
            </a: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b="0" i="1" dirty="0">
                <a:solidFill>
                  <a:srgbClr val="00B0F0"/>
                </a:solidFill>
              </a:rPr>
              <a:t>Implementation d’un </a:t>
            </a:r>
            <a:r>
              <a:rPr lang="en-US" sz="1400" b="0" i="1" dirty="0" err="1">
                <a:solidFill>
                  <a:srgbClr val="00B0F0"/>
                </a:solidFill>
              </a:rPr>
              <a:t>modèle</a:t>
            </a:r>
            <a:r>
              <a:rPr lang="en-US" sz="1400" b="0" i="1" dirty="0">
                <a:solidFill>
                  <a:srgbClr val="00B0F0"/>
                </a:solidFill>
              </a:rPr>
              <a:t> LSTM</a:t>
            </a:r>
          </a:p>
          <a:p>
            <a:r>
              <a:rPr lang="en-US" sz="1400" b="0" dirty="0" err="1"/>
              <a:t>Matrice</a:t>
            </a:r>
            <a:r>
              <a:rPr lang="en-US" sz="1400" b="0" dirty="0"/>
              <a:t> de score</a:t>
            </a:r>
          </a:p>
          <a:p>
            <a:pPr marL="0" indent="0">
              <a:spcBef>
                <a:spcPts val="750"/>
              </a:spcBef>
              <a:buNone/>
            </a:pPr>
            <a:br>
              <a:rPr lang="fr-FR" sz="1100" b="0" dirty="0">
                <a:solidFill>
                  <a:schemeClr val="accent2"/>
                </a:solidFill>
              </a:rPr>
            </a:br>
            <a:endParaRPr lang="fr-FR" sz="1100" dirty="0">
              <a:solidFill>
                <a:schemeClr val="accent2"/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64FEA12F-8CAA-4E98-812F-EE7EF868CFF8}"/>
              </a:ext>
            </a:extLst>
          </p:cNvPr>
          <p:cNvSpPr/>
          <p:nvPr/>
        </p:nvSpPr>
        <p:spPr>
          <a:xfrm rot="5400000">
            <a:off x="3184782" y="2938063"/>
            <a:ext cx="276225" cy="252437"/>
          </a:xfrm>
          <a:prstGeom prst="triangl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endParaRPr lang="fr-FR" dirty="0">
              <a:solidFill>
                <a:srgbClr val="164194"/>
              </a:solidFill>
              <a:latin typeface="NavalGroup Sans Regular"/>
              <a:cs typeface="NavalGroup Sans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204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6F0BE-C88C-4AF8-B609-4DCAF3C4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LA Régression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81182-49AA-4C2C-B597-6ACFD411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Objectif:</a:t>
            </a:r>
            <a:r>
              <a:rPr lang="fr-FR" dirty="0"/>
              <a:t> faire des prédictions d’une variable en étudiant l’historique de cette variable par rapport aux autres variables.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7F848D-2BBA-4DE5-90F5-AE43E6F0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A3387-A888-4687-B331-62CD07D75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5A5828-2E77-4FCA-A48A-8F4E67C64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48" y="1890444"/>
            <a:ext cx="2605186" cy="18068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34CE71-E6B7-4135-8018-510F7DC4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9" y="2074996"/>
            <a:ext cx="5046921" cy="1211261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5212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FAD06-7BE2-4A26-9E1A-3873B23A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1: découper le </a:t>
            </a:r>
            <a:r>
              <a:rPr lang="fr-FR" dirty="0" err="1"/>
              <a:t>dataset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A66E1-6C67-41B8-84A3-4586FC33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Afin de ne pas apprendre sur de potentiels erreurs, il faut découper le </a:t>
            </a:r>
            <a:r>
              <a:rPr lang="fr-FR" dirty="0" err="1"/>
              <a:t>dataset</a:t>
            </a:r>
            <a:r>
              <a:rPr lang="fr-FR" dirty="0"/>
              <a:t> en 2 parties:</a:t>
            </a:r>
          </a:p>
          <a:p>
            <a:pPr>
              <a:buFontTx/>
              <a:buChar char="-"/>
            </a:pPr>
            <a:r>
              <a:rPr lang="fr-FR" dirty="0"/>
              <a:t>Train set: on va entrainer le </a:t>
            </a:r>
            <a:r>
              <a:rPr lang="fr-FR" dirty="0" err="1"/>
              <a:t>dataset</a:t>
            </a:r>
            <a:r>
              <a:rPr lang="fr-FR" dirty="0"/>
              <a:t> sur cette partie</a:t>
            </a:r>
          </a:p>
          <a:p>
            <a:pPr>
              <a:buFontTx/>
              <a:buChar char="-"/>
            </a:pPr>
            <a:r>
              <a:rPr lang="fr-FR" dirty="0"/>
              <a:t>Test set: le </a:t>
            </a:r>
            <a:r>
              <a:rPr lang="fr-FR" dirty="0" err="1"/>
              <a:t>dataset</a:t>
            </a:r>
            <a:r>
              <a:rPr lang="fr-FR" dirty="0"/>
              <a:t> où vont être réalisées les prédictions et la comparaison entre les valeurs réelles et les valeurs prédites.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découpage se fait </a:t>
            </a:r>
            <a:r>
              <a:rPr lang="fr-FR" dirty="0" err="1"/>
              <a:t>traditionellement</a:t>
            </a:r>
            <a:r>
              <a:rPr lang="fr-FR" dirty="0"/>
              <a:t> selon les pourcentages 80-20:</a:t>
            </a:r>
          </a:p>
          <a:p>
            <a:pPr marL="0" indent="0">
              <a:buNone/>
            </a:pPr>
            <a:r>
              <a:rPr lang="fr-FR" dirty="0"/>
              <a:t>80% de train set et 20% de test set.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4B6C9F-1842-4F81-B2D8-61D67588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4F3C1-AFED-47C3-8DE5-261A839BA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888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A56D7-4FAF-4113-B2C1-3605A295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2: réaliser la régression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8E5B9-F974-4975-AA4E-834700F5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On choisit la variable à prédire (y) et les variables qui vont permettre de faire les prédictions (les variables explicatives, x1,x2,x3...).</a:t>
            </a:r>
          </a:p>
          <a:p>
            <a:endParaRPr lang="fr-FR" dirty="0"/>
          </a:p>
          <a:p>
            <a:r>
              <a:rPr lang="fr-FR" dirty="0"/>
              <a:t>On entraine le modèle sur le train set.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u="sng" dirty="0"/>
              <a:t>Exemple</a:t>
            </a:r>
            <a:r>
              <a:rPr lang="fr-FR" dirty="0"/>
              <a:t>: pour prédire la variable « OIL RETURN TEMPERATURE » nous allons utiliser les valeurs des autres variables.</a:t>
            </a:r>
          </a:p>
          <a:p>
            <a:pPr marL="0" indent="0">
              <a:buNone/>
            </a:pPr>
            <a:r>
              <a:rPr lang="fr-FR" dirty="0"/>
              <a:t>y = OIL RETURN TEMPERTURE</a:t>
            </a:r>
          </a:p>
          <a:p>
            <a:pPr marL="0" indent="0">
              <a:buNone/>
            </a:pPr>
            <a:r>
              <a:rPr lang="fr-FR" dirty="0"/>
              <a:t>x1,...,x11: les 11 autres variables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ne prendra pas la variable ALL_SENSORS car elle est liée à la variable OIL_RETURN_TEMPERATURE, la variable ALL_SENSORS est constituée de plusieurs variables dont la variable y. Elle n’est donc pas indépendante.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3EB809-B837-4794-A4E6-C397E61E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7E4800-1CF8-4549-BE14-1E28FA22F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02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</p:spPr>
        <p:txBody>
          <a:bodyPr/>
          <a:lstStyle/>
          <a:p>
            <a:pPr>
              <a:defRPr/>
            </a:pPr>
            <a:r>
              <a:rPr lang="fr-FR"/>
              <a:t>EOUSIM054B EOUSIM055B – La Data Science au service du Naval de Défense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FORMATION DATA SCIENCES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EF3457F-30EB-478D-9367-8294071973E2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8D3134-2D06-4030-AF46-A6AAFAD99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50" y="1246120"/>
            <a:ext cx="6673850" cy="3549803"/>
          </a:xfrm>
          <a:prstGeom prst="rect">
            <a:avLst/>
          </a:prstGeom>
        </p:spPr>
      </p:pic>
      <p:sp>
        <p:nvSpPr>
          <p:cNvPr id="23624" name="Text Box 72"/>
          <p:cNvSpPr txBox="1">
            <a:spLocks noChangeArrowheads="1"/>
          </p:cNvSpPr>
          <p:nvPr/>
        </p:nvSpPr>
        <p:spPr bwMode="auto">
          <a:xfrm>
            <a:off x="6978650" y="2781300"/>
            <a:ext cx="1054100" cy="1016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fr-FR" altLang="fr-FR" dirty="0"/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D0DD8D78-765C-4017-9E1C-B6FEBFB9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02" y="863082"/>
            <a:ext cx="8616120" cy="347663"/>
          </a:xfrm>
        </p:spPr>
        <p:txBody>
          <a:bodyPr/>
          <a:lstStyle/>
          <a:p>
            <a:r>
              <a:rPr lang="fr-FR" dirty="0"/>
              <a:t>Situation du module dans le parcours de 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32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C5721-C144-44C1-9345-CFB7FE3D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(régression linéaire)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962A405-486C-4289-B533-5AB6C8D3A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370742"/>
              </p:ext>
            </p:extLst>
          </p:nvPr>
        </p:nvGraphicFramePr>
        <p:xfrm>
          <a:off x="260350" y="1096963"/>
          <a:ext cx="82296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5533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Regression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y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Oil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return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temperature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y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df_norm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["OIL_RETURN_TEMPERATURE"].values </a:t>
                      </a:r>
                    </a:p>
                    <a:p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X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df_norm.loc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[ : ,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df_norm.columns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!= "OIL_RETURN_TEMPERATURE"].values </a:t>
                      </a:r>
                    </a:p>
                    <a:p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dates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df_norm.index.values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endParaRPr lang="fr-FR" sz="14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# Split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dataset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X_train,X_test,y_train,y_test,dates_train,dates_test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train_test_split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X,y,dates,test_size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=0.2,shuffle=False)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46992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9953DC-E952-4DC4-9EF2-7A48F8E9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6096F-AE21-4C97-B845-33BCCCE6C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0D4BDD0B-01F8-43FE-B785-BB7EE164D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93027"/>
              </p:ext>
            </p:extLst>
          </p:nvPr>
        </p:nvGraphicFramePr>
        <p:xfrm>
          <a:off x="260350" y="2896418"/>
          <a:ext cx="8229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755422665"/>
                    </a:ext>
                  </a:extLst>
                </a:gridCol>
              </a:tblGrid>
              <a:tr h="438445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linear_regressor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LinearRegression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() 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# create object for the class </a:t>
                      </a:r>
                    </a:p>
                    <a:p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linear_regressor.fit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X_train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y_train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) 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# perform linear regression </a:t>
                      </a:r>
                    </a:p>
                    <a:p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y_pred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linear_regressor.predict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X_test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) # make predictions</a:t>
                      </a:r>
                      <a:endParaRPr lang="fr-FR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0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02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4E8BC-8A6D-43C0-AB48-711D65E5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</a:t>
            </a:r>
            <a:r>
              <a:rPr lang="fr-FR" dirty="0" err="1"/>
              <a:t>lineaire</a:t>
            </a:r>
            <a:r>
              <a:rPr lang="fr-FR" dirty="0"/>
              <a:t> – scores et résultats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425B508-B184-47F7-B7C6-CD2E2D340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939335"/>
              </p:ext>
            </p:extLst>
          </p:nvPr>
        </p:nvGraphicFramePr>
        <p:xfrm>
          <a:off x="260902" y="2127271"/>
          <a:ext cx="8229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615121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fig = 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plt.Figure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() 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plt.plot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(dates, y) </a:t>
                      </a:r>
                    </a:p>
                    <a:p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plt.plot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dates_test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y_pred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fr-FR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39965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839C93-472E-45FE-8D25-72F646B6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B7D2BA-FCE8-4E51-9C53-E72DD777D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3B1A96F-7B1D-41E0-847C-CC5C6591A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15659"/>
              </p:ext>
            </p:extLst>
          </p:nvPr>
        </p:nvGraphicFramePr>
        <p:xfrm>
          <a:off x="317609" y="1087969"/>
          <a:ext cx="82290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047">
                  <a:extLst>
                    <a:ext uri="{9D8B030D-6E8A-4147-A177-3AD203B41FA5}">
                      <a16:colId xmlns:a16="http://schemas.microsoft.com/office/drawing/2014/main" val="1813389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linear_regressor.score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X_test,y_test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fr-FR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10373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B7D6CDE-6FC7-49A7-90FA-586CEB71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09" y="1517905"/>
            <a:ext cx="26869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RMSE = 0.7898597758190927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8C18DE-496C-4AC9-B92B-7F5DB864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57" y="2645431"/>
            <a:ext cx="3215830" cy="21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3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</p:spPr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53503" y="1102436"/>
            <a:ext cx="5474412" cy="3437029"/>
          </a:xfrm>
          <a:prstGeom prst="rect">
            <a:avLst/>
          </a:prstGeom>
          <a:noFill/>
          <a:ln>
            <a:noFill/>
          </a:ln>
        </p:spPr>
        <p:txBody>
          <a:bodyPr wrap="square" lIns="351000" tIns="135000" rIns="68580" bIns="135000" anchor="ctr">
            <a:spAutoFit/>
          </a:bodyPr>
          <a:lstStyle>
            <a:defPPr>
              <a:defRPr lang="fr-FR"/>
            </a:defPPr>
            <a:lvl1pPr marL="381000" indent="-381000" defTabSz="434975" eaLnBrk="0" hangingPunct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Arial" panose="020B0604020202020204" pitchFamily="34" charset="0"/>
              <a:buAutoNum type="arabicPeriod"/>
              <a:defRPr sz="1800" b="1">
                <a:solidFill>
                  <a:srgbClr val="009E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accent4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latin typeface="+mn-lt"/>
              </a:defRPr>
            </a:lvl4pPr>
            <a:lvl5pPr marL="1962150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800">
                <a:latin typeface="+mn-lt"/>
              </a:defRPr>
            </a:lvl5pPr>
            <a:lvl6pPr marL="24193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6pPr>
            <a:lvl7pPr marL="28765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7pPr>
            <a:lvl8pPr marL="33337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8pPr>
            <a:lvl9pPr marL="37909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9pPr>
          </a:lstStyle>
          <a:p>
            <a:r>
              <a:rPr lang="fr-FR" sz="1400" b="0" dirty="0">
                <a:solidFill>
                  <a:srgbClr val="00B0F0"/>
                </a:solidFill>
              </a:rPr>
              <a:t>Définitions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 err="1">
                <a:solidFill>
                  <a:srgbClr val="00B0F0"/>
                </a:solidFill>
              </a:rPr>
              <a:t>Comprendre</a:t>
            </a:r>
            <a:r>
              <a:rPr lang="en-US" sz="1400" b="0" dirty="0">
                <a:solidFill>
                  <a:srgbClr val="00B0F0"/>
                </a:solidFill>
              </a:rPr>
              <a:t> la situation</a:t>
            </a:r>
          </a:p>
          <a:p>
            <a:r>
              <a:rPr lang="en-US" sz="1400" b="0" dirty="0">
                <a:solidFill>
                  <a:srgbClr val="00B0F0"/>
                </a:solidFill>
              </a:rPr>
              <a:t>Principe </a:t>
            </a:r>
            <a:r>
              <a:rPr lang="en-US" sz="1400" b="0" dirty="0" err="1">
                <a:solidFill>
                  <a:srgbClr val="00B0F0"/>
                </a:solidFill>
              </a:rPr>
              <a:t>méthodologique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 err="1">
                <a:solidFill>
                  <a:srgbClr val="00B0F0"/>
                </a:solidFill>
              </a:rPr>
              <a:t>Préparation</a:t>
            </a:r>
            <a:r>
              <a:rPr lang="en-US" sz="1400" b="0" dirty="0">
                <a:solidFill>
                  <a:srgbClr val="00B0F0"/>
                </a:solidFill>
              </a:rPr>
              <a:t> de </a:t>
            </a:r>
            <a:r>
              <a:rPr lang="en-US" sz="1400" b="0" dirty="0" err="1">
                <a:solidFill>
                  <a:srgbClr val="00B0F0"/>
                </a:solidFill>
              </a:rPr>
              <a:t>l’environnement</a:t>
            </a:r>
            <a:r>
              <a:rPr lang="en-US" sz="1400" b="0" dirty="0">
                <a:solidFill>
                  <a:srgbClr val="00B0F0"/>
                </a:solidFill>
              </a:rPr>
              <a:t> et des </a:t>
            </a:r>
            <a:r>
              <a:rPr lang="en-US" sz="1400" b="0" dirty="0" err="1">
                <a:solidFill>
                  <a:srgbClr val="00B0F0"/>
                </a:solidFill>
              </a:rPr>
              <a:t>données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>
                <a:solidFill>
                  <a:srgbClr val="00B0F0"/>
                </a:solidFill>
              </a:rPr>
              <a:t>Choix du </a:t>
            </a:r>
            <a:r>
              <a:rPr lang="en-US" sz="1400" b="0" dirty="0" err="1">
                <a:solidFill>
                  <a:srgbClr val="00B0F0"/>
                </a:solidFill>
              </a:rPr>
              <a:t>modèle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>
                <a:solidFill>
                  <a:srgbClr val="00B0F0"/>
                </a:solidFill>
              </a:rPr>
              <a:t>Implementation </a:t>
            </a:r>
            <a:r>
              <a:rPr lang="en-US" sz="1400" b="0" dirty="0" err="1">
                <a:solidFill>
                  <a:srgbClr val="00B0F0"/>
                </a:solidFill>
              </a:rPr>
              <a:t>d’une</a:t>
            </a:r>
            <a:r>
              <a:rPr lang="en-US" sz="1400" b="0" dirty="0">
                <a:solidFill>
                  <a:srgbClr val="00B0F0"/>
                </a:solidFill>
              </a:rPr>
              <a:t> </a:t>
            </a:r>
            <a:r>
              <a:rPr lang="en-US" sz="1400" b="0" dirty="0" err="1">
                <a:solidFill>
                  <a:srgbClr val="00B0F0"/>
                </a:solidFill>
              </a:rPr>
              <a:t>régression</a:t>
            </a:r>
            <a:r>
              <a:rPr lang="en-US" sz="1400" b="0" dirty="0">
                <a:solidFill>
                  <a:srgbClr val="00B0F0"/>
                </a:solidFill>
              </a:rPr>
              <a:t> </a:t>
            </a:r>
            <a:r>
              <a:rPr lang="en-US" sz="1400" b="0" dirty="0" err="1">
                <a:solidFill>
                  <a:srgbClr val="00B0F0"/>
                </a:solidFill>
              </a:rPr>
              <a:t>linéaire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dirty="0" err="1">
                <a:solidFill>
                  <a:schemeClr val="tx2"/>
                </a:solidFill>
              </a:rPr>
              <a:t>Implémentation</a:t>
            </a:r>
            <a:r>
              <a:rPr lang="en-US" sz="1400" dirty="0">
                <a:solidFill>
                  <a:schemeClr val="tx2"/>
                </a:solidFill>
              </a:rPr>
              <a:t> d’un </a:t>
            </a:r>
            <a:r>
              <a:rPr lang="en-US" sz="1400" dirty="0" err="1">
                <a:solidFill>
                  <a:schemeClr val="tx2"/>
                </a:solidFill>
              </a:rPr>
              <a:t>modèle</a:t>
            </a:r>
            <a:r>
              <a:rPr lang="en-US" sz="1400" dirty="0">
                <a:solidFill>
                  <a:schemeClr val="tx2"/>
                </a:solidFill>
              </a:rPr>
              <a:t> LSTM</a:t>
            </a:r>
          </a:p>
          <a:p>
            <a:r>
              <a:rPr lang="en-US" sz="1400" b="0" dirty="0" err="1"/>
              <a:t>Matrice</a:t>
            </a:r>
            <a:r>
              <a:rPr lang="en-US" sz="1400" b="0" dirty="0"/>
              <a:t> de score</a:t>
            </a:r>
          </a:p>
          <a:p>
            <a:pPr marL="0" indent="0">
              <a:spcBef>
                <a:spcPts val="750"/>
              </a:spcBef>
              <a:buNone/>
            </a:pPr>
            <a:br>
              <a:rPr lang="fr-FR" sz="1100" b="0" dirty="0">
                <a:solidFill>
                  <a:schemeClr val="accent2"/>
                </a:solidFill>
              </a:rPr>
            </a:br>
            <a:endParaRPr lang="fr-FR" sz="1100" dirty="0">
              <a:solidFill>
                <a:schemeClr val="accent2"/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64FEA12F-8CAA-4E98-812F-EE7EF868CFF8}"/>
              </a:ext>
            </a:extLst>
          </p:cNvPr>
          <p:cNvSpPr/>
          <p:nvPr/>
        </p:nvSpPr>
        <p:spPr>
          <a:xfrm rot="5400000">
            <a:off x="3115390" y="3214288"/>
            <a:ext cx="276225" cy="252437"/>
          </a:xfrm>
          <a:prstGeom prst="triangl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endParaRPr lang="fr-FR" dirty="0">
              <a:solidFill>
                <a:srgbClr val="164194"/>
              </a:solidFill>
              <a:latin typeface="NavalGroup Sans Regular"/>
              <a:cs typeface="NavalGroup Sans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061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12A8F-FB80-4E69-B267-2B86F0C1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7: Implémentation d’un modèle </a:t>
            </a:r>
            <a:r>
              <a:rPr lang="fr-FR" dirty="0" err="1"/>
              <a:t>lstm</a:t>
            </a:r>
            <a:r>
              <a:rPr lang="fr-FR" dirty="0"/>
              <a:t> </a:t>
            </a:r>
            <a:r>
              <a:rPr lang="fr-FR" dirty="0" err="1"/>
              <a:t>Autoencoders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A2EF40-11C3-4DA5-ADE7-91F6E8B77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080" y="1209176"/>
            <a:ext cx="3473466" cy="210411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1322CC-8564-48AE-B828-3175F13A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56CC42-F6FD-4E80-9F3D-1B669B476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A84D8F-2C8A-4CC7-A3B8-B0685359FEB8}"/>
              </a:ext>
            </a:extLst>
          </p:cNvPr>
          <p:cNvSpPr txBox="1"/>
          <p:nvPr/>
        </p:nvSpPr>
        <p:spPr>
          <a:xfrm>
            <a:off x="396084" y="1209176"/>
            <a:ext cx="47429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LSTM sont une « famille » de RNN (</a:t>
            </a:r>
            <a:r>
              <a:rPr lang="fr-FR" dirty="0" err="1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Recurent</a:t>
            </a:r>
            <a:r>
              <a:rPr lang="fr-FR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Neural Network).</a:t>
            </a:r>
          </a:p>
          <a:p>
            <a:endParaRPr lang="fr-FR" dirty="0">
              <a:solidFill>
                <a:srgbClr val="1641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LSTM (Long </a:t>
            </a:r>
            <a:r>
              <a:rPr lang="fr-FR" dirty="0" err="1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Short_Term</a:t>
            </a:r>
            <a:r>
              <a:rPr lang="fr-FR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Memory) vont </a:t>
            </a:r>
            <a:r>
              <a:rPr lang="fr-FR" b="1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apprendre l’architecture </a:t>
            </a:r>
            <a:r>
              <a:rPr lang="fr-FR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série temporelle, pour ensuite </a:t>
            </a:r>
            <a:r>
              <a:rPr lang="fr-FR" b="1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effectuer des prédictions</a:t>
            </a:r>
            <a:r>
              <a:rPr lang="fr-FR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« répétant » l’architecture apprise.</a:t>
            </a:r>
          </a:p>
          <a:p>
            <a:endParaRPr lang="fr-FR" dirty="0">
              <a:solidFill>
                <a:srgbClr val="1641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7B25DC-CD8C-45D9-A4BF-08A519FFA274}"/>
              </a:ext>
            </a:extLst>
          </p:cNvPr>
          <p:cNvSpPr txBox="1"/>
          <p:nvPr/>
        </p:nvSpPr>
        <p:spPr>
          <a:xfrm>
            <a:off x="396084" y="3691295"/>
            <a:ext cx="8549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Remarque</a:t>
            </a:r>
            <a:r>
              <a:rPr lang="fr-FR" i="1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dans notre cas, les résultats donnés par la régression linéaire sont bons et ne nécessitent donc pas de réaliser un LSTM. Nous le faisons à titre d’exercice ou de comparaison.</a:t>
            </a:r>
          </a:p>
          <a:p>
            <a:endParaRPr lang="fr-FR" dirty="0">
              <a:solidFill>
                <a:srgbClr val="1641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4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8FB4-AD34-4085-B147-33752867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1: créer les fenêtres de temps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91A5759-0004-4801-87AB-98A7F583E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395" y="824080"/>
            <a:ext cx="4630438" cy="191203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7F423F-50EE-4ED7-A810-FD989472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2F966-7A10-41EF-A863-A16B6A52A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269929-33BE-4CA3-993B-EFE97819D595}"/>
              </a:ext>
            </a:extLst>
          </p:cNvPr>
          <p:cNvSpPr txBox="1"/>
          <p:nvPr/>
        </p:nvSpPr>
        <p:spPr>
          <a:xfrm>
            <a:off x="318976" y="1121063"/>
            <a:ext cx="341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Principe</a:t>
            </a:r>
            <a:r>
              <a:rPr lang="fr-FR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-Prendre une variable, </a:t>
            </a:r>
          </a:p>
          <a:p>
            <a:r>
              <a:rPr lang="fr-FR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-Apprendre son historique et -Prédire ses futures valeurs.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3BAE87-80B1-467C-9685-AF6015CA738F}"/>
              </a:ext>
            </a:extLst>
          </p:cNvPr>
          <p:cNvSpPr txBox="1"/>
          <p:nvPr/>
        </p:nvSpPr>
        <p:spPr>
          <a:xfrm>
            <a:off x="318976" y="2832253"/>
            <a:ext cx="823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641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choisit la variable « OIL_RETURN_TEMPERATURE »: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BBF4E2-7EB5-4F22-A7D5-C095A508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98" y="3246485"/>
            <a:ext cx="2281387" cy="15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8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B8FB4-AD34-4085-B147-33752867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1 (code pour les fenêtres de temps)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7F423F-50EE-4ED7-A810-FD989472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2F966-7A10-41EF-A863-A16B6A52A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08CEF14A-B7EA-47C6-A5D6-B90A5F0BE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37275"/>
              </p:ext>
            </p:extLst>
          </p:nvPr>
        </p:nvGraphicFramePr>
        <p:xfrm>
          <a:off x="410571" y="854990"/>
          <a:ext cx="832285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2857">
                  <a:extLst>
                    <a:ext uri="{9D8B030D-6E8A-4147-A177-3AD203B41FA5}">
                      <a16:colId xmlns:a16="http://schemas.microsoft.com/office/drawing/2014/main" val="3699587603"/>
                    </a:ext>
                  </a:extLst>
                </a:gridCol>
              </a:tblGrid>
              <a:tr h="2119152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norm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MinMaxScaler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np_oil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df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["OIL_RETURN_TEMPERATURE"].values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norm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MinMaxScaler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().fit(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np_oil.reshape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((-1, 1)))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np_oil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norm.transform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np_oil.reshape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((-1, 1))).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reshape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((-1))</a:t>
                      </a:r>
                    </a:p>
                    <a:p>
                      <a:endParaRPr lang="fr-FR" sz="14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np_dates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df.index.values</a:t>
                      </a:r>
                      <a:endParaRPr lang="fr-FR" sz="14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window_size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=11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np_oil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np_oil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[:-(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np_oil.shape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[0]%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window_size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)] 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np_oil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np_oil.reshape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((-1,window_size)) 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np_dates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np_dates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[:-(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np_dates.shape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[0]%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window_size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)] 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np_dates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np_dates.reshape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((-1,window_size)) </a:t>
                      </a:r>
                    </a:p>
                    <a:p>
                      <a:endParaRPr lang="fr-FR" sz="14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X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np_oil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[:,:-1] </a:t>
                      </a:r>
                    </a:p>
                    <a:p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y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np_oil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[:,-1]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dates_X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np_dates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[:,:-1]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dates_y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np_dates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[:,-1]</a:t>
                      </a:r>
                    </a:p>
                    <a:p>
                      <a:endParaRPr lang="fr-FR" sz="1400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X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np.expand_dims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(X, axis=1)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4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86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DF68C-3911-4776-939F-35B2DB21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STEP 2: créer, Entrainer et tester le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6196B-499F-4C22-934B-C77C3FB7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Créer un </a:t>
            </a:r>
            <a:r>
              <a:rPr lang="fr-FR" dirty="0" err="1"/>
              <a:t>dataset</a:t>
            </a:r>
            <a:r>
              <a:rPr lang="fr-FR" dirty="0"/>
              <a:t> d’entrainement et un </a:t>
            </a:r>
            <a:r>
              <a:rPr lang="fr-FR" dirty="0" err="1"/>
              <a:t>dataset</a:t>
            </a:r>
            <a:r>
              <a:rPr lang="fr-FR" dirty="0"/>
              <a:t> de test:</a:t>
            </a:r>
          </a:p>
          <a:p>
            <a:pPr marL="0" indent="0">
              <a:buNone/>
            </a:pPr>
            <a:r>
              <a:rPr lang="fr-FR" dirty="0"/>
              <a:t>	Taille standard: Entrainement 80%, Test 20%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On crée le modèle LSTM:</a:t>
            </a:r>
          </a:p>
          <a:p>
            <a:pPr marL="0" indent="0">
              <a:buNone/>
            </a:pPr>
            <a:r>
              <a:rPr lang="fr-FR" dirty="0"/>
              <a:t>		Type: </a:t>
            </a:r>
            <a:r>
              <a:rPr lang="fr-FR" dirty="0" err="1"/>
              <a:t>Sequentiel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Units</a:t>
            </a:r>
            <a:r>
              <a:rPr lang="fr-FR" dirty="0"/>
              <a:t> (</a:t>
            </a:r>
            <a:r>
              <a:rPr lang="fr-FR" dirty="0" err="1"/>
              <a:t>dimensionality</a:t>
            </a:r>
            <a:r>
              <a:rPr lang="fr-FR" dirty="0"/>
              <a:t> of the output </a:t>
            </a:r>
            <a:r>
              <a:rPr lang="fr-FR" dirty="0" err="1"/>
              <a:t>space</a:t>
            </a:r>
            <a:r>
              <a:rPr lang="fr-FR" dirty="0"/>
              <a:t>): 4</a:t>
            </a:r>
          </a:p>
          <a:p>
            <a:pPr marL="0" indent="0">
              <a:buNone/>
            </a:pPr>
            <a:r>
              <a:rPr lang="fr-FR" dirty="0"/>
              <a:t>		Shape </a:t>
            </a:r>
          </a:p>
          <a:p>
            <a:pPr marL="0" indent="0">
              <a:buNone/>
            </a:pPr>
            <a:r>
              <a:rPr lang="fr-FR" dirty="0"/>
              <a:t>		Dense</a:t>
            </a:r>
          </a:p>
          <a:p>
            <a:pPr marL="0" indent="0">
              <a:buNone/>
            </a:pPr>
            <a:r>
              <a:rPr lang="fr-FR" dirty="0"/>
              <a:t>		Compile: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square </a:t>
            </a:r>
            <a:r>
              <a:rPr lang="fr-FR" dirty="0" err="1"/>
              <a:t>error</a:t>
            </a:r>
            <a:r>
              <a:rPr lang="fr-FR" dirty="0"/>
              <a:t> for score </a:t>
            </a:r>
            <a:r>
              <a:rPr lang="fr-FR" dirty="0" err="1"/>
              <a:t>calculation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On entraine le modèle le modèle:</a:t>
            </a:r>
          </a:p>
          <a:p>
            <a:pPr marL="0" indent="0">
              <a:buNone/>
            </a:pPr>
            <a:r>
              <a:rPr lang="fr-FR" dirty="0"/>
              <a:t> 	</a:t>
            </a:r>
            <a:r>
              <a:rPr lang="fr-FR" dirty="0" err="1"/>
              <a:t>model.fit</a:t>
            </a:r>
            <a:r>
              <a:rPr lang="fr-FR" dirty="0"/>
              <a:t>: x et y</a:t>
            </a:r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dirty="0" err="1"/>
              <a:t>epochs</a:t>
            </a:r>
            <a:r>
              <a:rPr lang="fr-FR" dirty="0"/>
              <a:t> (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complete</a:t>
            </a:r>
            <a:r>
              <a:rPr lang="fr-FR" dirty="0"/>
              <a:t> passes </a:t>
            </a:r>
            <a:r>
              <a:rPr lang="fr-FR" dirty="0" err="1"/>
              <a:t>throught</a:t>
            </a:r>
            <a:r>
              <a:rPr lang="fr-FR" dirty="0"/>
              <a:t> the training set)</a:t>
            </a:r>
          </a:p>
          <a:p>
            <a:pPr marL="0" indent="0">
              <a:buNone/>
            </a:pPr>
            <a:r>
              <a:rPr lang="fr-FR" dirty="0"/>
              <a:t>			batch size (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sequences</a:t>
            </a:r>
            <a:r>
              <a:rPr lang="fr-FR" dirty="0"/>
              <a:t> </a:t>
            </a:r>
            <a:r>
              <a:rPr lang="fr-FR" dirty="0" err="1"/>
              <a:t>trained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batch size = 1 signifie que l’on prédit juste la prochaine valeur de la séquence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B65C06-E686-407B-9948-AA1AEA33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CE4F0-CA62-4F03-B30D-A8A9F71C9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534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6E31C-6DB6-4B83-A434-5D62A7BF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2 (code pour créer et entrainer le </a:t>
            </a:r>
            <a:r>
              <a:rPr lang="fr-FR" dirty="0" err="1"/>
              <a:t>modéle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8EA29-C990-4C4A-A7F9-3859D252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02" y="782775"/>
            <a:ext cx="8229600" cy="3394472"/>
          </a:xfrm>
        </p:spPr>
        <p:txBody>
          <a:bodyPr/>
          <a:lstStyle/>
          <a:p>
            <a:r>
              <a:rPr lang="fr-FR" dirty="0"/>
              <a:t>Séparer le </a:t>
            </a:r>
            <a:r>
              <a:rPr lang="fr-FR" dirty="0" err="1"/>
              <a:t>dataset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Créer le modèle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Entrainer le modèle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1198E4-B532-4170-92F2-0F575A49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796334-4D92-4875-AECE-A5CA743DF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C3A510B-67F0-434A-85B7-36F287A0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12658"/>
              </p:ext>
            </p:extLst>
          </p:nvPr>
        </p:nvGraphicFramePr>
        <p:xfrm>
          <a:off x="318976" y="1097500"/>
          <a:ext cx="84351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163">
                  <a:extLst>
                    <a:ext uri="{9D8B030D-6E8A-4147-A177-3AD203B41FA5}">
                      <a16:colId xmlns:a16="http://schemas.microsoft.com/office/drawing/2014/main" val="1361334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X_train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X_test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y_train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y_test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train_test_split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(X, y,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test_size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=0.2, shuffle=False)</a:t>
                      </a:r>
                    </a:p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X_train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8358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EDEF97D-DE2F-4ACD-B7B1-DBCD80795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45145"/>
              </p:ext>
            </p:extLst>
          </p:nvPr>
        </p:nvGraphicFramePr>
        <p:xfrm>
          <a:off x="318976" y="2118606"/>
          <a:ext cx="843516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162">
                  <a:extLst>
                    <a:ext uri="{9D8B030D-6E8A-4147-A177-3AD203B41FA5}">
                      <a16:colId xmlns:a16="http://schemas.microsoft.com/office/drawing/2014/main" val="3747201839"/>
                    </a:ext>
                  </a:extLst>
                </a:gridCol>
              </a:tblGrid>
              <a:tr h="46045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model =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Sequential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  <a:p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model.add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(LSTM(4,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input_shape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=(1,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X_train.shape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[2])))</a:t>
                      </a:r>
                    </a:p>
                    <a:p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model.add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(Dense(1))</a:t>
                      </a:r>
                    </a:p>
                    <a:p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model.compile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loss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='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mean_squared_error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',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optimizer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='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adam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')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9743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D10A8FE-1C0A-4089-9761-A8E245A43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15540"/>
              </p:ext>
            </p:extLst>
          </p:nvPr>
        </p:nvGraphicFramePr>
        <p:xfrm>
          <a:off x="318975" y="3911084"/>
          <a:ext cx="843516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161">
                  <a:extLst>
                    <a:ext uri="{9D8B030D-6E8A-4147-A177-3AD203B41FA5}">
                      <a16:colId xmlns:a16="http://schemas.microsoft.com/office/drawing/2014/main" val="136076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# Train the model </a:t>
                      </a:r>
                    </a:p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model.fit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X_train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y_train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, epochs=100,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batch_size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=1)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1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459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2A48-CC10-4775-8B5C-3F0BCBD5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3: faire les prédictions et établir un score de prédiction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C23F6B-1540-42F2-B598-5185EFD6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AEAA8-E406-41AC-9281-1820B22C3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4B75AE-9A86-429A-8ECC-1D17160683F7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60350" y="1374183"/>
            <a:ext cx="8229600" cy="245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9EE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9EE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9EE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9EE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9EE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9EE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9EE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9EE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9EE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 algn="ctr">
              <a:buNone/>
            </a:pPr>
            <a:r>
              <a:rPr lang="en-US" altLang="fr-FR" sz="1400" dirty="0">
                <a:solidFill>
                  <a:schemeClr val="tx2"/>
                </a:solidFill>
                <a:latin typeface="NavalGroup Sans" panose="00000500000000000000" pitchFamily="2" charset="0"/>
              </a:rPr>
              <a:t>Quantifier les distances entre le </a:t>
            </a:r>
            <a:r>
              <a:rPr lang="en-US" altLang="fr-FR" sz="1400" dirty="0" err="1">
                <a:solidFill>
                  <a:schemeClr val="tx2"/>
                </a:solidFill>
                <a:latin typeface="NavalGroup Sans" panose="00000500000000000000" pitchFamily="2" charset="0"/>
              </a:rPr>
              <a:t>comportement</a:t>
            </a:r>
            <a:r>
              <a:rPr lang="en-US" altLang="fr-FR" sz="1400" dirty="0">
                <a:solidFill>
                  <a:schemeClr val="tx2"/>
                </a:solidFill>
                <a:latin typeface="NavalGroup Sans" panose="00000500000000000000" pitchFamily="2" charset="0"/>
              </a:rPr>
              <a:t> </a:t>
            </a:r>
            <a:r>
              <a:rPr lang="en-US" altLang="fr-FR" sz="1400" dirty="0" err="1">
                <a:solidFill>
                  <a:schemeClr val="tx2"/>
                </a:solidFill>
                <a:latin typeface="NavalGroup Sans" panose="00000500000000000000" pitchFamily="2" charset="0"/>
              </a:rPr>
              <a:t>usuel</a:t>
            </a:r>
            <a:r>
              <a:rPr lang="en-US" altLang="fr-FR" sz="1400" dirty="0">
                <a:solidFill>
                  <a:schemeClr val="tx2"/>
                </a:solidFill>
                <a:latin typeface="NavalGroup Sans" panose="00000500000000000000" pitchFamily="2" charset="0"/>
              </a:rPr>
              <a:t> et le </a:t>
            </a:r>
            <a:r>
              <a:rPr lang="en-US" altLang="fr-FR" sz="1400" dirty="0" err="1">
                <a:solidFill>
                  <a:schemeClr val="tx2"/>
                </a:solidFill>
                <a:latin typeface="NavalGroup Sans" panose="00000500000000000000" pitchFamily="2" charset="0"/>
              </a:rPr>
              <a:t>comportement</a:t>
            </a:r>
            <a:r>
              <a:rPr lang="en-US" altLang="fr-FR" sz="1400" dirty="0">
                <a:solidFill>
                  <a:schemeClr val="tx2"/>
                </a:solidFill>
                <a:latin typeface="NavalGroup Sans" panose="00000500000000000000" pitchFamily="2" charset="0"/>
              </a:rPr>
              <a:t> </a:t>
            </a:r>
            <a:r>
              <a:rPr lang="en-US" altLang="fr-FR" sz="1400" dirty="0" err="1">
                <a:solidFill>
                  <a:schemeClr val="tx2"/>
                </a:solidFill>
                <a:latin typeface="NavalGroup Sans" panose="00000500000000000000" pitchFamily="2" charset="0"/>
              </a:rPr>
              <a:t>prédit</a:t>
            </a:r>
            <a:endParaRPr lang="fr-FR" altLang="fr-FR" sz="1400" dirty="0">
              <a:solidFill>
                <a:schemeClr val="tx2"/>
              </a:solidFill>
              <a:latin typeface="NavalGroup Sans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917A0C-FE4F-4B35-85DB-AE8CC18D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58" y="2722481"/>
            <a:ext cx="1862913" cy="77621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F28C42-76D4-40AE-93E0-5FFFC8FB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5" y="2016764"/>
            <a:ext cx="3359604" cy="21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48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6E31C-6DB6-4B83-A434-5D62A7BF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(code pour les prédictions et le score)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8EA29-C990-4C4A-A7F9-3859D252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03" y="1119270"/>
            <a:ext cx="8229600" cy="3394472"/>
          </a:xfrm>
        </p:spPr>
        <p:txBody>
          <a:bodyPr>
            <a:normAutofit/>
          </a:bodyPr>
          <a:lstStyle/>
          <a:p>
            <a:r>
              <a:rPr lang="fr-FR" dirty="0"/>
              <a:t>Faire les prédictions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Calculer le score de prédiction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1198E4-B532-4170-92F2-0F575A49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796334-4D92-4875-AECE-A5CA743DF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C3A510B-67F0-434A-85B7-36F287A0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98513"/>
              </p:ext>
            </p:extLst>
          </p:nvPr>
        </p:nvGraphicFramePr>
        <p:xfrm>
          <a:off x="297201" y="1467168"/>
          <a:ext cx="843516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163">
                  <a:extLst>
                    <a:ext uri="{9D8B030D-6E8A-4147-A177-3AD203B41FA5}">
                      <a16:colId xmlns:a16="http://schemas.microsoft.com/office/drawing/2014/main" val="1361334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# make predictions </a:t>
                      </a:r>
                    </a:p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predict_train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model.predict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X_train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) </a:t>
                      </a:r>
                    </a:p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predict_test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model.predict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X_test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8358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EDEF97D-DE2F-4ACD-B7B1-DBCD80795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83373"/>
              </p:ext>
            </p:extLst>
          </p:nvPr>
        </p:nvGraphicFramePr>
        <p:xfrm>
          <a:off x="297202" y="3129477"/>
          <a:ext cx="84351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162">
                  <a:extLst>
                    <a:ext uri="{9D8B030D-6E8A-4147-A177-3AD203B41FA5}">
                      <a16:colId xmlns:a16="http://schemas.microsoft.com/office/drawing/2014/main" val="3747201839"/>
                    </a:ext>
                  </a:extLst>
                </a:gridCol>
              </a:tblGrid>
              <a:tr h="46045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#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calculate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root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mean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squared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error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score_train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mean_squared_error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y_train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predict_train.reshape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((-1))) </a:t>
                      </a:r>
                    </a:p>
                    <a:p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f'Train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Score: {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score_train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} MSE’) </a:t>
                      </a:r>
                    </a:p>
                    <a:p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score_test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mean_squared_error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y_test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predict_test.reshape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((-1))) </a:t>
                      </a:r>
                    </a:p>
                    <a:p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f'Test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 Score: {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score_test</a:t>
                      </a: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} MSE')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97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6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Traitement des</a:t>
            </a:r>
            <a:br>
              <a:rPr lang="fr-FR" dirty="0"/>
            </a:br>
            <a:r>
              <a:rPr lang="fr-FR" dirty="0"/>
              <a:t>séries temporelles</a:t>
            </a:r>
            <a:br>
              <a:rPr lang="fr-FR" dirty="0"/>
            </a:br>
            <a:r>
              <a:rPr lang="fr-FR" i="1" dirty="0"/>
              <a:t>travaux pratiques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6">
            <a:extLst>
              <a:ext uri="{FF2B5EF4-FFF2-40B4-BE49-F238E27FC236}">
                <a16:creationId xmlns:a16="http://schemas.microsoft.com/office/drawing/2014/main" id="{27AB3427-8FB8-4F7B-AC75-B756193F1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55" y="3504336"/>
            <a:ext cx="9043345" cy="603976"/>
          </a:xfrm>
        </p:spPr>
        <p:txBody>
          <a:bodyPr/>
          <a:lstStyle/>
          <a:p>
            <a:r>
              <a:rPr lang="fr-FR" dirty="0"/>
              <a:t>Laurence GUILLON									1</a:t>
            </a:r>
            <a:r>
              <a:rPr lang="fr-FR" baseline="30000" dirty="0"/>
              <a:t>er</a:t>
            </a:r>
            <a:r>
              <a:rPr lang="fr-FR" dirty="0"/>
              <a:t> Juillet 2022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324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EE69F-4AA9-4B59-A126-DFF42DF6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4: Tracer la série temporelle et les prédictions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FCEB36A-1FFF-43F9-BEA6-68F3343B2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627572"/>
              </p:ext>
            </p:extLst>
          </p:nvPr>
        </p:nvGraphicFramePr>
        <p:xfrm>
          <a:off x="260349" y="1096963"/>
          <a:ext cx="852214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2143">
                  <a:extLst>
                    <a:ext uri="{9D8B030D-6E8A-4147-A177-3AD203B41FA5}">
                      <a16:colId xmlns:a16="http://schemas.microsoft.com/office/drawing/2014/main" val="9380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fig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plt.Figure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() 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plt.rcParams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['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figure.figsize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'] = [20, 5] 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plt.plot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dates_y_train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norm.inverse_transform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y_train.reshape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(-1, 1)), c='#1f77b4', label='Original data’) 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plt.plot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dates_y_test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norm.inverse_transform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y_test.reshape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(-1, 1)), c='#1f77b4')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plt.plot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dates_y_test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norm.inverse_transform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predict_test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),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color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="orange", label='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Prediction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’) </a:t>
                      </a:r>
                    </a:p>
                    <a:p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plt.legend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() </a:t>
                      </a:r>
                      <a:r>
                        <a:rPr lang="fr-FR" sz="1400" dirty="0" err="1">
                          <a:solidFill>
                            <a:srgbClr val="00B050"/>
                          </a:solidFill>
                        </a:rPr>
                        <a:t>plt.show</a:t>
                      </a:r>
                      <a:r>
                        <a:rPr lang="fr-FR" sz="1400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85627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CF86D-8932-4CFC-9709-E4BA548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F77BE-9CCD-4DFA-A5CA-1087E923F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D4A080-276E-4FD4-96A3-50A5FFA4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0" y="2543007"/>
            <a:ext cx="8364279" cy="22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62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</p:spPr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53503" y="1102436"/>
            <a:ext cx="5474412" cy="3437029"/>
          </a:xfrm>
          <a:prstGeom prst="rect">
            <a:avLst/>
          </a:prstGeom>
          <a:noFill/>
          <a:ln>
            <a:noFill/>
          </a:ln>
        </p:spPr>
        <p:txBody>
          <a:bodyPr wrap="square" lIns="351000" tIns="135000" rIns="68580" bIns="135000" anchor="ctr">
            <a:spAutoFit/>
          </a:bodyPr>
          <a:lstStyle>
            <a:defPPr>
              <a:defRPr lang="fr-FR"/>
            </a:defPPr>
            <a:lvl1pPr marL="381000" indent="-381000" defTabSz="434975" eaLnBrk="0" hangingPunct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Arial" panose="020B0604020202020204" pitchFamily="34" charset="0"/>
              <a:buAutoNum type="arabicPeriod"/>
              <a:defRPr sz="1800" b="1">
                <a:solidFill>
                  <a:srgbClr val="009E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accent4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latin typeface="+mn-lt"/>
              </a:defRPr>
            </a:lvl4pPr>
            <a:lvl5pPr marL="1962150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800">
                <a:latin typeface="+mn-lt"/>
              </a:defRPr>
            </a:lvl5pPr>
            <a:lvl6pPr marL="24193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6pPr>
            <a:lvl7pPr marL="28765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7pPr>
            <a:lvl8pPr marL="33337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8pPr>
            <a:lvl9pPr marL="37909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9pPr>
          </a:lstStyle>
          <a:p>
            <a:r>
              <a:rPr lang="fr-FR" sz="1400" b="0" dirty="0">
                <a:solidFill>
                  <a:srgbClr val="00B0F0"/>
                </a:solidFill>
              </a:rPr>
              <a:t>Définitions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 err="1">
                <a:solidFill>
                  <a:srgbClr val="00B0F0"/>
                </a:solidFill>
              </a:rPr>
              <a:t>Comprendre</a:t>
            </a:r>
            <a:r>
              <a:rPr lang="en-US" sz="1400" b="0" dirty="0">
                <a:solidFill>
                  <a:srgbClr val="00B0F0"/>
                </a:solidFill>
              </a:rPr>
              <a:t> la situation</a:t>
            </a:r>
          </a:p>
          <a:p>
            <a:r>
              <a:rPr lang="en-US" sz="1400" b="0" dirty="0">
                <a:solidFill>
                  <a:srgbClr val="00B0F0"/>
                </a:solidFill>
              </a:rPr>
              <a:t>Principe </a:t>
            </a:r>
            <a:r>
              <a:rPr lang="en-US" sz="1400" b="0" dirty="0" err="1">
                <a:solidFill>
                  <a:srgbClr val="00B0F0"/>
                </a:solidFill>
              </a:rPr>
              <a:t>méthodologique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 err="1">
                <a:solidFill>
                  <a:srgbClr val="00B0F0"/>
                </a:solidFill>
              </a:rPr>
              <a:t>Préparation</a:t>
            </a:r>
            <a:r>
              <a:rPr lang="en-US" sz="1400" b="0" dirty="0">
                <a:solidFill>
                  <a:srgbClr val="00B0F0"/>
                </a:solidFill>
              </a:rPr>
              <a:t> de </a:t>
            </a:r>
            <a:r>
              <a:rPr lang="en-US" sz="1400" b="0" dirty="0" err="1">
                <a:solidFill>
                  <a:srgbClr val="00B0F0"/>
                </a:solidFill>
              </a:rPr>
              <a:t>l’environnement</a:t>
            </a:r>
            <a:r>
              <a:rPr lang="en-US" sz="1400" b="0" dirty="0">
                <a:solidFill>
                  <a:srgbClr val="00B0F0"/>
                </a:solidFill>
              </a:rPr>
              <a:t> et des </a:t>
            </a:r>
            <a:r>
              <a:rPr lang="en-US" sz="1400" b="0" dirty="0" err="1">
                <a:solidFill>
                  <a:srgbClr val="00B0F0"/>
                </a:solidFill>
              </a:rPr>
              <a:t>données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>
                <a:solidFill>
                  <a:srgbClr val="00B0F0"/>
                </a:solidFill>
              </a:rPr>
              <a:t>Choix du </a:t>
            </a:r>
            <a:r>
              <a:rPr lang="en-US" sz="1400" b="0" dirty="0" err="1">
                <a:solidFill>
                  <a:srgbClr val="00B0F0"/>
                </a:solidFill>
              </a:rPr>
              <a:t>modèle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>
                <a:solidFill>
                  <a:srgbClr val="00B0F0"/>
                </a:solidFill>
              </a:rPr>
              <a:t>Implementation </a:t>
            </a:r>
            <a:r>
              <a:rPr lang="en-US" sz="1400" b="0" dirty="0" err="1">
                <a:solidFill>
                  <a:srgbClr val="00B0F0"/>
                </a:solidFill>
              </a:rPr>
              <a:t>d’une</a:t>
            </a:r>
            <a:r>
              <a:rPr lang="en-US" sz="1400" b="0" dirty="0">
                <a:solidFill>
                  <a:srgbClr val="00B0F0"/>
                </a:solidFill>
              </a:rPr>
              <a:t> </a:t>
            </a:r>
            <a:r>
              <a:rPr lang="en-US" sz="1400" b="0" dirty="0" err="1">
                <a:solidFill>
                  <a:srgbClr val="00B0F0"/>
                </a:solidFill>
              </a:rPr>
              <a:t>régression</a:t>
            </a:r>
            <a:r>
              <a:rPr lang="en-US" sz="1400" b="0" dirty="0">
                <a:solidFill>
                  <a:srgbClr val="00B0F0"/>
                </a:solidFill>
              </a:rPr>
              <a:t> </a:t>
            </a:r>
            <a:r>
              <a:rPr lang="en-US" sz="1400" b="0" dirty="0" err="1">
                <a:solidFill>
                  <a:srgbClr val="00B0F0"/>
                </a:solidFill>
              </a:rPr>
              <a:t>linéaire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b="0" dirty="0" err="1">
                <a:solidFill>
                  <a:srgbClr val="00B0F0"/>
                </a:solidFill>
              </a:rPr>
              <a:t>Implémentation</a:t>
            </a:r>
            <a:r>
              <a:rPr lang="en-US" sz="1400" b="0" dirty="0">
                <a:solidFill>
                  <a:srgbClr val="00B0F0"/>
                </a:solidFill>
              </a:rPr>
              <a:t> d’un </a:t>
            </a:r>
            <a:r>
              <a:rPr lang="en-US" sz="1400" b="0" dirty="0" err="1">
                <a:solidFill>
                  <a:srgbClr val="00B0F0"/>
                </a:solidFill>
              </a:rPr>
              <a:t>modèle</a:t>
            </a:r>
            <a:r>
              <a:rPr lang="en-US" sz="1400" b="0" dirty="0">
                <a:solidFill>
                  <a:srgbClr val="00B0F0"/>
                </a:solidFill>
              </a:rPr>
              <a:t> LSTM</a:t>
            </a:r>
          </a:p>
          <a:p>
            <a:r>
              <a:rPr lang="en-US" sz="1400" dirty="0" err="1">
                <a:solidFill>
                  <a:schemeClr val="tx2"/>
                </a:solidFill>
              </a:rPr>
              <a:t>Matrice</a:t>
            </a:r>
            <a:r>
              <a:rPr lang="en-US" sz="1400" dirty="0">
                <a:solidFill>
                  <a:schemeClr val="tx2"/>
                </a:solidFill>
              </a:rPr>
              <a:t> de score</a:t>
            </a:r>
          </a:p>
          <a:p>
            <a:pPr marL="0" indent="0">
              <a:spcBef>
                <a:spcPts val="750"/>
              </a:spcBef>
              <a:buNone/>
            </a:pPr>
            <a:br>
              <a:rPr lang="fr-FR" sz="1100" b="0" dirty="0">
                <a:solidFill>
                  <a:schemeClr val="accent2"/>
                </a:solidFill>
              </a:rPr>
            </a:br>
            <a:endParaRPr lang="fr-FR" sz="1100" dirty="0">
              <a:solidFill>
                <a:schemeClr val="accent2"/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64FEA12F-8CAA-4E98-812F-EE7EF868CFF8}"/>
              </a:ext>
            </a:extLst>
          </p:cNvPr>
          <p:cNvSpPr/>
          <p:nvPr/>
        </p:nvSpPr>
        <p:spPr>
          <a:xfrm rot="5400000">
            <a:off x="3170545" y="3561839"/>
            <a:ext cx="276225" cy="252437"/>
          </a:xfrm>
          <a:prstGeom prst="triangl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endParaRPr lang="fr-FR" dirty="0">
              <a:solidFill>
                <a:srgbClr val="164194"/>
              </a:solidFill>
              <a:latin typeface="NavalGroup Sans Regular"/>
              <a:cs typeface="NavalGroup Sans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970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6AC91-496B-4B08-AB7E-C9A6F693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comparaison des scores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B812B52-0674-44C7-9E17-62638B1FF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479" y="2499909"/>
            <a:ext cx="4753638" cy="20767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1325CB-1CF6-4000-AD1B-C0E63E0F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52CDF4-8C2A-4091-B0E8-2F6D3B6CD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FD30FD-0559-451C-9DE3-4EAD3894098E}"/>
              </a:ext>
            </a:extLst>
          </p:cNvPr>
          <p:cNvSpPr txBox="1"/>
          <p:nvPr/>
        </p:nvSpPr>
        <p:spPr>
          <a:xfrm>
            <a:off x="418214" y="928578"/>
            <a:ext cx="7761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Il est indispensable de tester plusieurs méthodes de prédictions et de comparer les scores de prédictions avant de choisir le modèle définitif.</a:t>
            </a:r>
          </a:p>
          <a:p>
            <a:endParaRPr lang="fr-FR" dirty="0">
              <a:solidFill>
                <a:srgbClr val="164194"/>
              </a:solidFill>
              <a:latin typeface="NavalGroup Sans Regular"/>
              <a:cs typeface="NavalGroup Sans Regular"/>
            </a:endParaRPr>
          </a:p>
          <a:p>
            <a:r>
              <a:rPr lang="fr-FR" dirty="0">
                <a:solidFill>
                  <a:srgbClr val="164194"/>
                </a:solidFill>
                <a:latin typeface="NavalGroup Sans Regular"/>
                <a:cs typeface="NavalGroup Sans Regular"/>
              </a:rPr>
              <a:t>Exemple de matrice de comparaison de scores:</a:t>
            </a:r>
          </a:p>
        </p:txBody>
      </p:sp>
    </p:spTree>
    <p:extLst>
      <p:ext uri="{BB962C8B-B14F-4D97-AF65-F5344CB8AC3E}">
        <p14:creationId xmlns:p14="http://schemas.microsoft.com/office/powerpoint/2010/main" val="398877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22728-4E00-41BF-A641-CEFFE1B28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2"/>
          </a:solidFill>
        </p:spPr>
        <p:txBody>
          <a:bodyPr/>
          <a:lstStyle/>
          <a:p>
            <a:pPr algn="ctr"/>
            <a:br>
              <a:rPr lang="fr-FR" dirty="0"/>
            </a:br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5189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fr-FR" altLang="fr-FR" dirty="0"/>
            </a:br>
            <a:r>
              <a:rPr lang="fr-FR" altLang="fr-FR" dirty="0"/>
              <a:t>objectifs des travaux pratiques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260902" y="1434790"/>
            <a:ext cx="8229600" cy="3056302"/>
          </a:xfrm>
          <a:prstGeom prst="rect">
            <a:avLst/>
          </a:prstGeom>
        </p:spPr>
        <p:txBody>
          <a:bodyPr lIns="68580" tIns="34290" rIns="68580" bIns="34290"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fr-FR" sz="1600" dirty="0">
                <a:solidFill>
                  <a:schemeClr val="tx2"/>
                </a:solidFill>
              </a:rPr>
              <a:t>A l’issue de ces travaux pratiques, vous serez capable:</a:t>
            </a:r>
          </a:p>
          <a:p>
            <a:pPr>
              <a:buFont typeface="Wingdings" pitchFamily="2" charset="2"/>
              <a:buNone/>
              <a:defRPr/>
            </a:pPr>
            <a:endParaRPr lang="fr-FR" altLang="fr-FR" sz="16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fr-FR" altLang="fr-FR" sz="1600" dirty="0"/>
          </a:p>
          <a:p>
            <a:pPr lvl="2">
              <a:lnSpc>
                <a:spcPct val="150000"/>
              </a:lnSpc>
              <a:buClrTx/>
              <a:defRPr/>
            </a:pPr>
            <a:r>
              <a:rPr lang="fr-FR" altLang="fr-FR" i="1" dirty="0">
                <a:solidFill>
                  <a:schemeClr val="tx2"/>
                </a:solidFill>
              </a:rPr>
              <a:t>Comprendre les spécificités des séries temporelles;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fr-FR" altLang="fr-FR" i="1" dirty="0" err="1">
                <a:solidFill>
                  <a:schemeClr val="tx2"/>
                </a:solidFill>
              </a:rPr>
              <a:t>Préprocesser</a:t>
            </a:r>
            <a:r>
              <a:rPr lang="fr-FR" altLang="fr-FR" i="1" dirty="0">
                <a:solidFill>
                  <a:schemeClr val="tx2"/>
                </a:solidFill>
              </a:rPr>
              <a:t> les données: </a:t>
            </a:r>
            <a:r>
              <a:rPr lang="fr-FR" altLang="fr-FR" i="1" dirty="0" err="1">
                <a:solidFill>
                  <a:schemeClr val="tx2"/>
                </a:solidFill>
              </a:rPr>
              <a:t>outliers</a:t>
            </a:r>
            <a:r>
              <a:rPr lang="fr-FR" altLang="fr-FR" i="1" dirty="0">
                <a:solidFill>
                  <a:schemeClr val="tx2"/>
                </a:solidFill>
              </a:rPr>
              <a:t>, données manquantes, gestion des pas de temps...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fr-FR" altLang="fr-FR" i="1" dirty="0">
                <a:solidFill>
                  <a:schemeClr val="tx2"/>
                </a:solidFill>
              </a:rPr>
              <a:t>Analyser des séries temporelles en utilisant Python;</a:t>
            </a:r>
          </a:p>
          <a:p>
            <a:pPr lvl="2">
              <a:lnSpc>
                <a:spcPct val="150000"/>
              </a:lnSpc>
              <a:buClrTx/>
              <a:defRPr/>
            </a:pPr>
            <a:r>
              <a:rPr lang="fr-FR" altLang="fr-FR" i="1" dirty="0">
                <a:solidFill>
                  <a:schemeClr val="tx2"/>
                </a:solidFill>
              </a:rPr>
              <a:t>Comprendre les processus de prédictions et de quantification des erreurs de prédictions.</a:t>
            </a:r>
            <a:endParaRPr lang="fr-FR" altLang="fr-FR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15C057-5FC5-43A2-BF75-EBE4D4644037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60901" y="4878313"/>
            <a:ext cx="3479825" cy="211932"/>
          </a:xfrm>
          <a:prstGeom prst="rect">
            <a:avLst/>
          </a:prstGeom>
        </p:spPr>
        <p:txBody>
          <a:bodyPr lIns="68580" tIns="34290" rIns="68580" bIns="34290"/>
          <a:lstStyle/>
          <a:p>
            <a:pPr>
              <a:defRPr/>
            </a:pPr>
            <a:r>
              <a:rPr lang="fr-FR"/>
              <a:t>EOUSIM054B EOUSIM055B – La Data Science au service du Naval de Défense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0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fr-FR" dirty="0"/>
              <a:t>présentation</a:t>
            </a:r>
            <a:endParaRPr lang="fr-FR" altLang="fr-FR" sz="1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</p:spPr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53503" y="1102436"/>
            <a:ext cx="5474412" cy="3437029"/>
          </a:xfrm>
          <a:prstGeom prst="rect">
            <a:avLst/>
          </a:prstGeom>
          <a:noFill/>
          <a:ln>
            <a:noFill/>
          </a:ln>
        </p:spPr>
        <p:txBody>
          <a:bodyPr wrap="square" lIns="351000" tIns="135000" rIns="68580" bIns="135000" anchor="ctr">
            <a:spAutoFit/>
          </a:bodyPr>
          <a:lstStyle>
            <a:defPPr>
              <a:defRPr lang="fr-FR"/>
            </a:defPPr>
            <a:lvl1pPr marL="381000" indent="-381000" defTabSz="434975" eaLnBrk="0" hangingPunct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Arial" panose="020B0604020202020204" pitchFamily="34" charset="0"/>
              <a:buAutoNum type="arabicPeriod"/>
              <a:defRPr sz="1800" b="1">
                <a:solidFill>
                  <a:srgbClr val="009E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accent4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latin typeface="+mn-lt"/>
              </a:defRPr>
            </a:lvl4pPr>
            <a:lvl5pPr marL="1962150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800">
                <a:latin typeface="+mn-lt"/>
              </a:defRPr>
            </a:lvl5pPr>
            <a:lvl6pPr marL="24193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6pPr>
            <a:lvl7pPr marL="28765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7pPr>
            <a:lvl8pPr marL="33337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8pPr>
            <a:lvl9pPr marL="37909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9pPr>
          </a:lstStyle>
          <a:p>
            <a:r>
              <a:rPr lang="fr-FR" sz="1400" dirty="0">
                <a:solidFill>
                  <a:schemeClr val="tx2"/>
                </a:solidFill>
              </a:rPr>
              <a:t>Définitions</a:t>
            </a:r>
            <a:endParaRPr lang="en-US" sz="1400" dirty="0"/>
          </a:p>
          <a:p>
            <a:r>
              <a:rPr lang="en-US" sz="1400" b="0" dirty="0" err="1"/>
              <a:t>Comprendre</a:t>
            </a:r>
            <a:r>
              <a:rPr lang="en-US" sz="1400" b="0" dirty="0"/>
              <a:t> la situation</a:t>
            </a:r>
          </a:p>
          <a:p>
            <a:r>
              <a:rPr lang="en-US" sz="1400" b="0" dirty="0"/>
              <a:t>Principe </a:t>
            </a:r>
            <a:r>
              <a:rPr lang="en-US" sz="1400" b="0" dirty="0" err="1"/>
              <a:t>méthodologique</a:t>
            </a:r>
            <a:endParaRPr lang="en-US" sz="1400" b="0" dirty="0"/>
          </a:p>
          <a:p>
            <a:r>
              <a:rPr lang="en-US" sz="1400" b="0" dirty="0" err="1"/>
              <a:t>Préparation</a:t>
            </a:r>
            <a:r>
              <a:rPr lang="en-US" sz="1400" b="0" dirty="0"/>
              <a:t> de </a:t>
            </a:r>
            <a:r>
              <a:rPr lang="en-US" sz="1400" b="0" dirty="0" err="1"/>
              <a:t>l’environnement</a:t>
            </a:r>
            <a:r>
              <a:rPr lang="en-US" sz="1400" b="0" dirty="0"/>
              <a:t> et des </a:t>
            </a:r>
            <a:r>
              <a:rPr lang="en-US" sz="1400" b="0" dirty="0" err="1"/>
              <a:t>données</a:t>
            </a:r>
            <a:endParaRPr lang="en-US" sz="1400" b="0" dirty="0"/>
          </a:p>
          <a:p>
            <a:r>
              <a:rPr lang="en-US" sz="1400" b="0" dirty="0"/>
              <a:t>Choix du </a:t>
            </a:r>
            <a:r>
              <a:rPr lang="en-US" sz="1400" b="0" dirty="0" err="1"/>
              <a:t>modèle</a:t>
            </a:r>
            <a:endParaRPr lang="en-US" sz="1400" b="0" dirty="0"/>
          </a:p>
          <a:p>
            <a:r>
              <a:rPr lang="en-US" sz="1400" b="0" dirty="0"/>
              <a:t>Implementation d’un </a:t>
            </a:r>
            <a:r>
              <a:rPr lang="en-US" sz="1400" b="0" dirty="0" err="1"/>
              <a:t>modèle</a:t>
            </a:r>
            <a:r>
              <a:rPr lang="en-US" sz="1400" b="0" dirty="0"/>
              <a:t> LSTM</a:t>
            </a:r>
          </a:p>
          <a:p>
            <a:r>
              <a:rPr lang="en-US" sz="1400" b="0" dirty="0" err="1"/>
              <a:t>Implémentation</a:t>
            </a:r>
            <a:r>
              <a:rPr lang="en-US" sz="1400" b="0" dirty="0"/>
              <a:t> </a:t>
            </a:r>
            <a:r>
              <a:rPr lang="en-US" sz="1400" b="0" dirty="0" err="1"/>
              <a:t>d’une</a:t>
            </a:r>
            <a:r>
              <a:rPr lang="en-US" sz="1400" b="0" dirty="0"/>
              <a:t> regression </a:t>
            </a:r>
            <a:r>
              <a:rPr lang="en-US" sz="1400" b="0" dirty="0" err="1"/>
              <a:t>linéaire</a:t>
            </a:r>
            <a:endParaRPr lang="en-US" sz="1400" b="0" dirty="0"/>
          </a:p>
          <a:p>
            <a:r>
              <a:rPr lang="en-US" sz="1400" b="0" dirty="0" err="1"/>
              <a:t>Matrice</a:t>
            </a:r>
            <a:r>
              <a:rPr lang="en-US" sz="1400" b="0" dirty="0"/>
              <a:t> de score</a:t>
            </a:r>
          </a:p>
          <a:p>
            <a:pPr marL="0" indent="0">
              <a:spcBef>
                <a:spcPts val="750"/>
              </a:spcBef>
              <a:buNone/>
            </a:pPr>
            <a:br>
              <a:rPr lang="fr-FR" sz="1100" b="0" dirty="0">
                <a:solidFill>
                  <a:schemeClr val="accent2"/>
                </a:solidFill>
              </a:rPr>
            </a:br>
            <a:endParaRPr lang="fr-FR" sz="1100" dirty="0">
              <a:solidFill>
                <a:schemeClr val="accent2"/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64FEA12F-8CAA-4E98-812F-EE7EF868CFF8}"/>
              </a:ext>
            </a:extLst>
          </p:cNvPr>
          <p:cNvSpPr/>
          <p:nvPr/>
        </p:nvSpPr>
        <p:spPr>
          <a:xfrm rot="5400000">
            <a:off x="3241609" y="1321398"/>
            <a:ext cx="276225" cy="252437"/>
          </a:xfrm>
          <a:prstGeom prst="triangl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endParaRPr lang="fr-FR" dirty="0">
              <a:solidFill>
                <a:srgbClr val="164194"/>
              </a:solidFill>
              <a:latin typeface="NavalGroup Sans Regular"/>
              <a:cs typeface="NavalGroup Sans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87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67BAE-5FC0-48DD-BF0B-412A9F0C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933F4-371A-4CC2-813B-EB973E131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01" y="1022880"/>
            <a:ext cx="5473591" cy="2001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Séries temporelles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Séries</a:t>
            </a:r>
            <a:r>
              <a:rPr lang="en-US" sz="1400" dirty="0"/>
              <a:t> de </a:t>
            </a:r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dont</a:t>
            </a:r>
            <a:r>
              <a:rPr lang="en-US" sz="1400" dirty="0"/>
              <a:t> les points des </a:t>
            </a:r>
            <a:r>
              <a:rPr lang="en-US" sz="1400" dirty="0" err="1"/>
              <a:t>échantillons</a:t>
            </a:r>
            <a:r>
              <a:rPr lang="en-US" sz="1400" dirty="0"/>
              <a:t> </a:t>
            </a:r>
            <a:r>
              <a:rPr lang="en-US" sz="1400" dirty="0" err="1"/>
              <a:t>sont</a:t>
            </a:r>
            <a:r>
              <a:rPr lang="en-US" sz="1400" dirty="0"/>
              <a:t> </a:t>
            </a:r>
            <a:r>
              <a:rPr lang="en-US" sz="1400" dirty="0" err="1"/>
              <a:t>indexés</a:t>
            </a:r>
            <a:r>
              <a:rPr lang="en-US" sz="1400" dirty="0"/>
              <a:t> dans un 	</a:t>
            </a:r>
            <a:r>
              <a:rPr lang="en-US" sz="1400" dirty="0" err="1"/>
              <a:t>ordre</a:t>
            </a:r>
            <a:r>
              <a:rPr lang="en-US" sz="1400" dirty="0"/>
              <a:t> </a:t>
            </a:r>
            <a:r>
              <a:rPr lang="en-US" sz="1400" dirty="0" err="1"/>
              <a:t>temporel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Algorithme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1400" dirty="0"/>
              <a:t>Suite d’étapes finie et non-ambigüe permettant de 	résoudre 	un problème en utilisant les données, 	l’informatique, et les 	mathématiques.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F288AC-AC2A-4850-BBBB-1C445228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34C74-293A-45F3-9EAD-1E8ACA4AF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ABBA90-5BB1-4535-A373-BE1A79FD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492" y="1192975"/>
            <a:ext cx="3283090" cy="166091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3D692B0-C235-4092-B369-EB16D52F8431}"/>
              </a:ext>
            </a:extLst>
          </p:cNvPr>
          <p:cNvSpPr txBox="1">
            <a:spLocks/>
          </p:cNvSpPr>
          <p:nvPr/>
        </p:nvSpPr>
        <p:spPr>
          <a:xfrm>
            <a:off x="260903" y="3116124"/>
            <a:ext cx="8519415" cy="29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180975" indent="-18097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rgbClr val="164194"/>
                </a:solidFill>
                <a:latin typeface="Arial"/>
                <a:ea typeface="+mn-ea"/>
                <a:cs typeface="Arial"/>
              </a:defRPr>
            </a:lvl2pPr>
            <a:lvl3pPr marL="803275" indent="-2667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254125" indent="-268288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720850" indent="-2857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1617663" indent="-18097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rgbClr val="575757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Machine Learning </a:t>
            </a:r>
            <a:r>
              <a:rPr lang="fr-FR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	Techniques de programmation informatique qui vise à développer des algorithmes capables 	d’apprendre à partir de la donnée de façon automatique.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Intelligence Artificielle </a:t>
            </a:r>
            <a:r>
              <a:rPr lang="fr-FR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/>
              <a:t>	Combinaison de techniques capables de répondre à une problématique en utilisant les données, 	l’informatique, et les mathématiques.</a:t>
            </a:r>
          </a:p>
        </p:txBody>
      </p:sp>
    </p:spTree>
    <p:extLst>
      <p:ext uri="{BB962C8B-B14F-4D97-AF65-F5344CB8AC3E}">
        <p14:creationId xmlns:p14="http://schemas.microsoft.com/office/powerpoint/2010/main" val="285211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0902" y="4878313"/>
            <a:ext cx="3475526" cy="211932"/>
          </a:xfrm>
        </p:spPr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53503" y="1102436"/>
            <a:ext cx="5474412" cy="3437029"/>
          </a:xfrm>
          <a:prstGeom prst="rect">
            <a:avLst/>
          </a:prstGeom>
          <a:noFill/>
          <a:ln>
            <a:noFill/>
          </a:ln>
        </p:spPr>
        <p:txBody>
          <a:bodyPr wrap="square" lIns="351000" tIns="135000" rIns="68580" bIns="135000" anchor="ctr">
            <a:spAutoFit/>
          </a:bodyPr>
          <a:lstStyle>
            <a:defPPr>
              <a:defRPr lang="fr-FR"/>
            </a:defPPr>
            <a:lvl1pPr marL="381000" indent="-381000" defTabSz="434975" eaLnBrk="0" hangingPunct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Font typeface="Arial" panose="020B0604020202020204" pitchFamily="34" charset="0"/>
              <a:buAutoNum type="arabicPeriod"/>
              <a:defRPr sz="1800" b="1">
                <a:solidFill>
                  <a:srgbClr val="009E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accent4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latin typeface="+mn-lt"/>
              </a:defRPr>
            </a:lvl4pPr>
            <a:lvl5pPr marL="1962150" indent="-217488" defTabSz="4349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1800">
                <a:latin typeface="+mn-lt"/>
              </a:defRPr>
            </a:lvl5pPr>
            <a:lvl6pPr marL="24193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6pPr>
            <a:lvl7pPr marL="28765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7pPr>
            <a:lvl8pPr marL="33337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8pPr>
            <a:lvl9pPr marL="3790950" indent="-217488" defTabSz="434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900">
                <a:latin typeface="+mn-lt"/>
              </a:defRPr>
            </a:lvl9pPr>
          </a:lstStyle>
          <a:p>
            <a:r>
              <a:rPr lang="fr-FR" sz="1400" b="0" dirty="0">
                <a:solidFill>
                  <a:srgbClr val="00B0F0"/>
                </a:solidFill>
              </a:rPr>
              <a:t>Définitions</a:t>
            </a:r>
            <a:endParaRPr lang="en-US" sz="1400" b="0" dirty="0">
              <a:solidFill>
                <a:srgbClr val="00B0F0"/>
              </a:solidFill>
            </a:endParaRPr>
          </a:p>
          <a:p>
            <a:r>
              <a:rPr lang="en-US" sz="1400" dirty="0" err="1">
                <a:solidFill>
                  <a:schemeClr val="tx2"/>
                </a:solidFill>
              </a:rPr>
              <a:t>Comprendre</a:t>
            </a:r>
            <a:r>
              <a:rPr lang="en-US" sz="1400" dirty="0">
                <a:solidFill>
                  <a:schemeClr val="tx2"/>
                </a:solidFill>
              </a:rPr>
              <a:t> la situation</a:t>
            </a:r>
          </a:p>
          <a:p>
            <a:r>
              <a:rPr lang="en-US" sz="1400" b="0" dirty="0"/>
              <a:t>Principe </a:t>
            </a:r>
            <a:r>
              <a:rPr lang="en-US" sz="1400" b="0" dirty="0" err="1"/>
              <a:t>méthodologique</a:t>
            </a:r>
            <a:endParaRPr lang="en-US" sz="1400" b="0" dirty="0"/>
          </a:p>
          <a:p>
            <a:r>
              <a:rPr lang="en-US" sz="1400" b="0" dirty="0" err="1"/>
              <a:t>Préparation</a:t>
            </a:r>
            <a:r>
              <a:rPr lang="en-US" sz="1400" b="0" dirty="0"/>
              <a:t> de </a:t>
            </a:r>
            <a:r>
              <a:rPr lang="en-US" sz="1400" b="0" dirty="0" err="1"/>
              <a:t>l’environnement</a:t>
            </a:r>
            <a:r>
              <a:rPr lang="en-US" sz="1400" b="0" dirty="0"/>
              <a:t> et des </a:t>
            </a:r>
            <a:r>
              <a:rPr lang="en-US" sz="1400" b="0" dirty="0" err="1"/>
              <a:t>données</a:t>
            </a:r>
            <a:endParaRPr lang="en-US" sz="1400" b="0" dirty="0"/>
          </a:p>
          <a:p>
            <a:r>
              <a:rPr lang="en-US" sz="1400" b="0" dirty="0"/>
              <a:t>Choix du </a:t>
            </a:r>
            <a:r>
              <a:rPr lang="en-US" sz="1400" b="0" dirty="0" err="1"/>
              <a:t>modèle</a:t>
            </a:r>
            <a:endParaRPr lang="en-US" sz="1400" b="0" dirty="0"/>
          </a:p>
          <a:p>
            <a:r>
              <a:rPr lang="en-US" sz="1400" b="0" dirty="0"/>
              <a:t>Implementation d’un </a:t>
            </a:r>
            <a:r>
              <a:rPr lang="en-US" sz="1400" b="0" dirty="0" err="1"/>
              <a:t>modèle</a:t>
            </a:r>
            <a:r>
              <a:rPr lang="en-US" sz="1400" b="0" dirty="0"/>
              <a:t> LSTM</a:t>
            </a:r>
          </a:p>
          <a:p>
            <a:r>
              <a:rPr lang="en-US" sz="1400" b="0" dirty="0" err="1"/>
              <a:t>Implémentation</a:t>
            </a:r>
            <a:r>
              <a:rPr lang="en-US" sz="1400" b="0" dirty="0"/>
              <a:t> </a:t>
            </a:r>
            <a:r>
              <a:rPr lang="en-US" sz="1400" b="0" dirty="0" err="1"/>
              <a:t>d’une</a:t>
            </a:r>
            <a:r>
              <a:rPr lang="en-US" sz="1400" b="0" dirty="0"/>
              <a:t> regression </a:t>
            </a:r>
            <a:r>
              <a:rPr lang="en-US" sz="1400" b="0" dirty="0" err="1"/>
              <a:t>linéaire</a:t>
            </a:r>
            <a:endParaRPr lang="en-US" sz="1400" b="0" dirty="0"/>
          </a:p>
          <a:p>
            <a:r>
              <a:rPr lang="en-US" sz="1400" b="0" dirty="0" err="1"/>
              <a:t>Matrice</a:t>
            </a:r>
            <a:r>
              <a:rPr lang="en-US" sz="1400" b="0" dirty="0"/>
              <a:t> de score</a:t>
            </a:r>
          </a:p>
          <a:p>
            <a:pPr marL="0" indent="0">
              <a:spcBef>
                <a:spcPts val="750"/>
              </a:spcBef>
              <a:buNone/>
            </a:pPr>
            <a:br>
              <a:rPr lang="fr-FR" sz="1100" b="0" dirty="0">
                <a:solidFill>
                  <a:schemeClr val="accent2"/>
                </a:solidFill>
              </a:rPr>
            </a:br>
            <a:endParaRPr lang="fr-FR" sz="1100" dirty="0">
              <a:solidFill>
                <a:schemeClr val="accent2"/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64FEA12F-8CAA-4E98-812F-EE7EF868CFF8}"/>
              </a:ext>
            </a:extLst>
          </p:cNvPr>
          <p:cNvSpPr/>
          <p:nvPr/>
        </p:nvSpPr>
        <p:spPr>
          <a:xfrm rot="5400000">
            <a:off x="3184902" y="1597844"/>
            <a:ext cx="276225" cy="252437"/>
          </a:xfrm>
          <a:prstGeom prst="triangle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endParaRPr lang="fr-FR" dirty="0">
              <a:solidFill>
                <a:srgbClr val="164194"/>
              </a:solidFill>
              <a:latin typeface="NavalGroup Sans Regular"/>
              <a:cs typeface="NavalGroup Sans Regula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88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6A547-6283-44FE-8553-933D337F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comprendre la situation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6560D-C18B-4453-8B23-79DF9D63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01" y="1096620"/>
            <a:ext cx="8615469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dirty="0"/>
          </a:p>
          <a:p>
            <a:pPr marL="0" indent="0" algn="ctr">
              <a:buNone/>
            </a:pPr>
            <a:r>
              <a:rPr lang="fr-FR" b="1" dirty="0"/>
              <a:t>Analyse des données temporelles issues d’un système complexe.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Contexte</a:t>
            </a:r>
          </a:p>
          <a:p>
            <a:pPr marL="0" indent="0">
              <a:buNone/>
            </a:pPr>
            <a:r>
              <a:rPr lang="en-US" dirty="0"/>
              <a:t>Les </a:t>
            </a:r>
            <a:r>
              <a:rPr lang="en-US" dirty="0" err="1"/>
              <a:t>équipements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composés</a:t>
            </a:r>
            <a:r>
              <a:rPr lang="en-US" dirty="0"/>
              <a:t> de </a:t>
            </a:r>
            <a:r>
              <a:rPr lang="en-US" dirty="0" err="1"/>
              <a:t>nombreuses</a:t>
            </a:r>
            <a:r>
              <a:rPr lang="en-US" dirty="0"/>
              <a:t> </a:t>
            </a:r>
            <a:r>
              <a:rPr lang="en-US" dirty="0" err="1"/>
              <a:t>pièces</a:t>
            </a:r>
            <a:r>
              <a:rPr lang="en-US" dirty="0"/>
              <a:t> qui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présenter</a:t>
            </a:r>
            <a:r>
              <a:rPr lang="en-US" dirty="0"/>
              <a:t> des </a:t>
            </a:r>
            <a:r>
              <a:rPr lang="en-US" dirty="0" err="1"/>
              <a:t>dysfonctionnements</a:t>
            </a:r>
            <a:r>
              <a:rPr lang="en-US" dirty="0"/>
              <a:t> et </a:t>
            </a:r>
            <a:r>
              <a:rPr lang="en-US" dirty="0" err="1"/>
              <a:t>nécessiter</a:t>
            </a:r>
            <a:r>
              <a:rPr lang="en-US" dirty="0"/>
              <a:t> des operations de maintenance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Objectif principal des analyses</a:t>
            </a:r>
          </a:p>
          <a:p>
            <a:pPr marL="0" indent="0">
              <a:buNone/>
            </a:pPr>
            <a:r>
              <a:rPr lang="en-US" dirty="0" err="1"/>
              <a:t>Détecter</a:t>
            </a:r>
            <a:r>
              <a:rPr lang="en-US" dirty="0"/>
              <a:t> des </a:t>
            </a:r>
            <a:r>
              <a:rPr lang="en-US" dirty="0" err="1"/>
              <a:t>dysfonctionnements</a:t>
            </a:r>
            <a:r>
              <a:rPr lang="en-US" dirty="0"/>
              <a:t> de </a:t>
            </a:r>
            <a:r>
              <a:rPr lang="en-US" dirty="0" err="1"/>
              <a:t>l’équipement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1" dirty="0"/>
              <a:t>Hypothèse principale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Des </a:t>
            </a:r>
            <a:r>
              <a:rPr lang="en-US" dirty="0" err="1"/>
              <a:t>dysfonctionnements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observés</a:t>
            </a:r>
            <a:r>
              <a:rPr lang="en-US" dirty="0"/>
              <a:t> par les experts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4A2A13-C3EF-4074-B77D-40359A5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78A2-EB14-3846-A599-3E4F8DC79C04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198E6-41DA-4149-8E43-D2A3218DA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EOUSIM054B EOUSIM055B – La Data Science au service du Naval de Défense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2BED1F-AE37-4FBE-9206-1B8175E0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981" y="2700824"/>
            <a:ext cx="2403671" cy="134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23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57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N-Kit Pedagogique Naval Group Univ_EN_Indice B">
  <a:themeElements>
    <a:clrScheme name="Personnalisée 81">
      <a:dk1>
        <a:sysClr val="windowText" lastClr="000000"/>
      </a:dk1>
      <a:lt1>
        <a:sysClr val="window" lastClr="FFFFFF"/>
      </a:lt1>
      <a:dk2>
        <a:srgbClr val="164194"/>
      </a:dk2>
      <a:lt2>
        <a:srgbClr val="FFFFFF"/>
      </a:lt2>
      <a:accent1>
        <a:srgbClr val="E1051E"/>
      </a:accent1>
      <a:accent2>
        <a:srgbClr val="575757"/>
      </a:accent2>
      <a:accent3>
        <a:srgbClr val="B4B4B4"/>
      </a:accent3>
      <a:accent4>
        <a:srgbClr val="FFC850"/>
      </a:accent4>
      <a:accent5>
        <a:srgbClr val="FA5569"/>
      </a:accent5>
      <a:accent6>
        <a:srgbClr val="F087B4"/>
      </a:accent6>
      <a:hlink>
        <a:srgbClr val="AA64A5"/>
      </a:hlink>
      <a:folHlink>
        <a:srgbClr val="78C8F5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rtlCol="0" anchor="ctr">
        <a:spAutoFit/>
      </a:bodyPr>
      <a:lstStyle>
        <a:defPPr algn="ctr">
          <a:defRPr dirty="0">
            <a:solidFill>
              <a:srgbClr val="164194"/>
            </a:solidFill>
            <a:latin typeface="NavalGroup Sans Regular"/>
            <a:cs typeface="NavalGroup Sans Regular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>
            <a:solidFill>
              <a:srgbClr val="164194"/>
            </a:solidFill>
            <a:latin typeface="NavalGroup Sans Regular"/>
            <a:cs typeface="NavalGroup Sans Regular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" id="{16667AA0-35B2-45F5-A392-A0F0DD5AF652}" vid="{09C9BDAF-3B67-4A11-B662-BBE1B6ED424D}"/>
    </a:ext>
  </a:extLst>
</a:theme>
</file>

<file path=ppt/theme/theme2.xml><?xml version="1.0" encoding="utf-8"?>
<a:theme xmlns:a="http://schemas.openxmlformats.org/drawingml/2006/main" name="IN-Kit Pedagogique Naval Group Univ_FR_Indice B">
  <a:themeElements>
    <a:clrScheme name="Personnalisée 81">
      <a:dk1>
        <a:sysClr val="windowText" lastClr="000000"/>
      </a:dk1>
      <a:lt1>
        <a:sysClr val="window" lastClr="FFFFFF"/>
      </a:lt1>
      <a:dk2>
        <a:srgbClr val="164194"/>
      </a:dk2>
      <a:lt2>
        <a:srgbClr val="FFFFFF"/>
      </a:lt2>
      <a:accent1>
        <a:srgbClr val="E1051E"/>
      </a:accent1>
      <a:accent2>
        <a:srgbClr val="575757"/>
      </a:accent2>
      <a:accent3>
        <a:srgbClr val="B4B4B4"/>
      </a:accent3>
      <a:accent4>
        <a:srgbClr val="FFC850"/>
      </a:accent4>
      <a:accent5>
        <a:srgbClr val="FA5569"/>
      </a:accent5>
      <a:accent6>
        <a:srgbClr val="F087B4"/>
      </a:accent6>
      <a:hlink>
        <a:srgbClr val="AA64A5"/>
      </a:hlink>
      <a:folHlink>
        <a:srgbClr val="78C8F5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none" rtlCol="0" anchor="ctr">
        <a:spAutoFit/>
      </a:bodyPr>
      <a:lstStyle>
        <a:defPPr algn="ctr">
          <a:defRPr dirty="0">
            <a:solidFill>
              <a:srgbClr val="164194"/>
            </a:solidFill>
            <a:latin typeface="NavalGroup Sans Regular"/>
            <a:cs typeface="NavalGroup Sans Regular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>
            <a:solidFill>
              <a:srgbClr val="164194"/>
            </a:solidFill>
            <a:latin typeface="NavalGroup Sans Regular"/>
            <a:cs typeface="NavalGroup Sans Regular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IN-Kit Pedagogique Naval Group Univ_EN_Indice B</Template>
  <TotalTime>96575</TotalTime>
  <Words>3784</Words>
  <Application>Microsoft Office PowerPoint</Application>
  <PresentationFormat>Affichage à l'écran (16:9)</PresentationFormat>
  <Paragraphs>672</Paragraphs>
  <Slides>43</Slides>
  <Notes>16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43</vt:i4>
      </vt:variant>
    </vt:vector>
  </HeadingPairs>
  <TitlesOfParts>
    <vt:vector size="52" baseType="lpstr">
      <vt:lpstr>Arial</vt:lpstr>
      <vt:lpstr>Arial Unicode MS</vt:lpstr>
      <vt:lpstr>Calibri</vt:lpstr>
      <vt:lpstr>NavalGroup Sans</vt:lpstr>
      <vt:lpstr>NavalGroup Sans Light</vt:lpstr>
      <vt:lpstr>NavalGroup Sans Regular</vt:lpstr>
      <vt:lpstr>Wingdings</vt:lpstr>
      <vt:lpstr>IN-Kit Pedagogique Naval Group Univ_EN_Indice B</vt:lpstr>
      <vt:lpstr>IN-Kit Pedagogique Naval Group Univ_FR_Indice B</vt:lpstr>
      <vt:lpstr>Présentation PowerPoint</vt:lpstr>
      <vt:lpstr>La Data Science au service du Naval de Défense </vt:lpstr>
      <vt:lpstr>FORMATION DATA SCIENCES</vt:lpstr>
      <vt:lpstr>Traitement des séries temporelles travaux pratiques </vt:lpstr>
      <vt:lpstr> objectifs des travaux pratiques</vt:lpstr>
      <vt:lpstr>présentation</vt:lpstr>
      <vt:lpstr>1. définitions</vt:lpstr>
      <vt:lpstr>Présentation PowerPoint</vt:lpstr>
      <vt:lpstr>2. comprendre la situation</vt:lpstr>
      <vt:lpstr>Présentation PowerPoint</vt:lpstr>
      <vt:lpstr>3. principe méthodologique</vt:lpstr>
      <vt:lpstr>Présentation PowerPoint</vt:lpstr>
      <vt:lpstr>STEP 1: explorer les données</vt:lpstr>
      <vt:lpstr>step 1 (préparation de l’environnement)</vt:lpstr>
      <vt:lpstr>step 1(import des données)</vt:lpstr>
      <vt:lpstr>step 2 – préparation des données</vt:lpstr>
      <vt:lpstr>step 2 (Code pour préparer les données)</vt:lpstr>
      <vt:lpstr>step 3: visualiser les données</vt:lpstr>
      <vt:lpstr>step 3 (code pour visualiser les données)</vt:lpstr>
      <vt:lpstr>step 4: statistiques descriptives</vt:lpstr>
      <vt:lpstr>step 4 (code pour les analyses statistiques)</vt:lpstr>
      <vt:lpstr>step 5: normalisation des données</vt:lpstr>
      <vt:lpstr>step 5 (code pour normaliser les données)</vt:lpstr>
      <vt:lpstr>Présentation PowerPoint</vt:lpstr>
      <vt:lpstr>5. choix du modèle</vt:lpstr>
      <vt:lpstr>Présentation PowerPoint</vt:lpstr>
      <vt:lpstr>6. LA Régression linéaire</vt:lpstr>
      <vt:lpstr>step 1: découper le dataset </vt:lpstr>
      <vt:lpstr>step 2: réaliser la régression linéaire</vt:lpstr>
      <vt:lpstr>Code (régression linéaire)</vt:lpstr>
      <vt:lpstr>régression lineaire – scores et résultats</vt:lpstr>
      <vt:lpstr>Présentation PowerPoint</vt:lpstr>
      <vt:lpstr>7: Implémentation d’un modèle lstm Autoencoders</vt:lpstr>
      <vt:lpstr>step 1: créer les fenêtres de temps</vt:lpstr>
      <vt:lpstr>step 1 (code pour les fenêtres de temps)</vt:lpstr>
      <vt:lpstr>STEP 2: créer, Entrainer et tester le modèle</vt:lpstr>
      <vt:lpstr>step 2 (code pour créer et entrainer le modéle)</vt:lpstr>
      <vt:lpstr>step 3: faire les prédictions et établir un score de prédiction</vt:lpstr>
      <vt:lpstr>step 3 (code pour les prédictions et le score)</vt:lpstr>
      <vt:lpstr>step 4: Tracer la série temporelle et les prédictions</vt:lpstr>
      <vt:lpstr>Présentation PowerPoint</vt:lpstr>
      <vt:lpstr>matrice de comparaison des scores</vt:lpstr>
      <vt:lpstr> FIN</vt:lpstr>
    </vt:vector>
  </TitlesOfParts>
  <Company>DCNS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Kit Pedagogique Naval Group Univ 16.9</dc:subject>
  <dc:creator>GUILLON, Laurence</dc:creator>
  <cp:lastModifiedBy>CHAUVEAU, Estelle</cp:lastModifiedBy>
  <cp:revision>267</cp:revision>
  <dcterms:created xsi:type="dcterms:W3CDTF">2021-10-07T07:07:38Z</dcterms:created>
  <dcterms:modified xsi:type="dcterms:W3CDTF">2022-07-04T13:20:17Z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1AD09391-268F-4AC1-914A-C926AB272AFE</vt:lpwstr>
  </property>
  <property fmtid="{D5CDD505-2E9C-101B-9397-08002B2CF9AE}" pid="3" name="ArticulatePath">
    <vt:lpwstr>Naval_Group_PPT_16.9_Arial</vt:lpwstr>
  </property>
</Properties>
</file>