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3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79" r:id="rId6"/>
    <p:sldId id="258" r:id="rId7"/>
    <p:sldId id="259" r:id="rId8"/>
    <p:sldId id="260" r:id="rId9"/>
    <p:sldId id="261" r:id="rId10"/>
    <p:sldId id="262" r:id="rId11"/>
    <p:sldId id="263" r:id="rId12"/>
    <p:sldId id="264" r:id="rId13"/>
    <p:sldId id="265" r:id="rId14"/>
    <p:sldId id="266" r:id="rId15"/>
    <p:sldId id="267" r:id="rId16"/>
    <p:sldId id="272" r:id="rId17"/>
    <p:sldId id="278" r:id="rId18"/>
    <p:sldId id="273" r:id="rId19"/>
    <p:sldId id="274" r:id="rId20"/>
    <p:sldId id="277" r:id="rId21"/>
    <p:sldId id="280" r:id="rId22"/>
    <p:sldId id="276" r:id="rId23"/>
  </p:sldIdLst>
  <p:sldSz cx="12192000" cy="6858000"/>
  <p:notesSz cx="6858000" cy="9144000"/>
  <p:embeddedFontLst>
    <p:embeddedFont>
      <p:font typeface="Calibri" panose="020F0502020204030204"/>
      <p:regular r:id="rId27"/>
    </p:embeddedFont>
    <p:embeddedFont>
      <p:font typeface="Roboto" panose="02000000000000000000"/>
      <p:regular r:id="rId28"/>
      <p:bold r:id="rId29"/>
      <p:italic r:id="rId30"/>
      <p:boldItalic r:id="rId31"/>
    </p:embeddedFont>
    <p:embeddedFont>
      <p:font typeface="Nunito Black"/>
      <p:bold r:id="rId32"/>
      <p:boldItalic r:id="rId33"/>
    </p:embeddedFont>
    <p:embeddedFont>
      <p:font typeface="Nunito ExtraBold"/>
      <p:bold r:id="rId34"/>
      <p:boldItalic r:id="rId35"/>
    </p:embeddedFont>
    <p:embeddedFont>
      <p:font typeface="Nunito"/>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font" Target="fonts/font13.fntdata"/><Relationship Id="rId38" Type="http://schemas.openxmlformats.org/officeDocument/2006/relationships/font" Target="fonts/font12.fntdata"/><Relationship Id="rId37" Type="http://schemas.openxmlformats.org/officeDocument/2006/relationships/font" Target="fonts/font11.fntdata"/><Relationship Id="rId36" Type="http://schemas.openxmlformats.org/officeDocument/2006/relationships/font" Target="fonts/font10.fntdata"/><Relationship Id="rId35" Type="http://schemas.openxmlformats.org/officeDocument/2006/relationships/font" Target="fonts/font9.fntdata"/><Relationship Id="rId34" Type="http://schemas.openxmlformats.org/officeDocument/2006/relationships/font" Target="fonts/font8.fntdata"/><Relationship Id="rId33" Type="http://schemas.openxmlformats.org/officeDocument/2006/relationships/font" Target="fonts/font7.fntdata"/><Relationship Id="rId32" Type="http://schemas.openxmlformats.org/officeDocument/2006/relationships/font" Target="fonts/font6.fntdata"/><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6" name="Google Shape;156;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363891b2171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7" name="Google Shape;167;g363891b2171_0_27: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3638022d327_2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7" name="Google Shape;177;g3638022d327_2_2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363891b2171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7" name="Google Shape;187;g363891b2171_0_3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0" name="Google Shape;230;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0" name="Google Shape;230;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9" name="Google Shape;239;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1" name="Google Shape;91;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5" name="Google Shape;265;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1" name="Google Shape;91;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1" name="Google Shape;101;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9" name="Google Shape;109;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 name="Google Shape;118;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36391c6d64d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36391c6d64d_0_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3638022d327_2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6" name="Google Shape;146;g3638022d327_2_1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ítulo y objetos">
  <p:cSld name="OBJECT">
    <p:spTree>
      <p:nvGrpSpPr>
        <p:cNvPr id="11" name="Shape 11"/>
        <p:cNvGrpSpPr/>
        <p:nvPr/>
      </p:nvGrpSpPr>
      <p:grpSpPr>
        <a:xfrm>
          <a:off x="0" y="0"/>
          <a:ext cx="0" cy="0"/>
          <a:chOff x="0" y="0"/>
          <a:chExt cx="0" cy="0"/>
        </a:xfrm>
      </p:grpSpPr>
      <p:sp>
        <p:nvSpPr>
          <p:cNvPr id="12" name="Google Shape;12;p17"/>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14" name="Google Shape;14;p1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ítulo y texto vertical">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2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Título vertical y texto">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2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Diapositiva de título">
  <p:cSld name="TITLE">
    <p:spTree>
      <p:nvGrpSpPr>
        <p:cNvPr id="17" name="Shape 17"/>
        <p:cNvGrpSpPr/>
        <p:nvPr/>
      </p:nvGrpSpPr>
      <p:grpSpPr>
        <a:xfrm>
          <a:off x="0" y="0"/>
          <a:ext cx="0" cy="0"/>
          <a:chOff x="0" y="0"/>
          <a:chExt cx="0" cy="0"/>
        </a:xfrm>
      </p:grpSpPr>
      <p:sp>
        <p:nvSpPr>
          <p:cNvPr id="18" name="Google Shape;18;p18"/>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Encabezado de sección">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Dos objetos">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20"/>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2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ación">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21"/>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21"/>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21"/>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2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Solo el título">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En blanco">
  <p:cSld name="BLANK">
    <p:spTree>
      <p:nvGrpSpPr>
        <p:cNvPr id="50" name="Shape 50"/>
        <p:cNvGrpSpPr/>
        <p:nvPr/>
      </p:nvGrpSpPr>
      <p:grpSpPr>
        <a:xfrm>
          <a:off x="0" y="0"/>
          <a:ext cx="0" cy="0"/>
          <a:chOff x="0" y="0"/>
          <a:chExt cx="0" cy="0"/>
        </a:xfrm>
      </p:grpSpPr>
      <p:sp>
        <p:nvSpPr>
          <p:cNvPr id="51" name="Google Shape;51;p2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ido con título">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2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Imagen con título">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type="pic" idx="2"/>
          </p:nvPr>
        </p:nvSpPr>
        <p:spPr>
          <a:xfrm>
            <a:off x="5183188" y="987425"/>
            <a:ext cx="6172200" cy="4873625"/>
          </a:xfrm>
          <a:prstGeom prst="rect">
            <a:avLst/>
          </a:prstGeom>
          <a:noFill/>
          <a:ln>
            <a:noFill/>
          </a:ln>
        </p:spPr>
      </p:sp>
      <p:sp>
        <p:nvSpPr>
          <p:cNvPr id="64" name="Google Shape;64;p25"/>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2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MX"/>
            </a:fld>
            <a:endParaRPr lang="es-MX"/>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23.GIF"/><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7.jpe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28.jpe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9.GIF"/><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1.GIF"/><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pic>
        <p:nvPicPr>
          <p:cNvPr id="84" name="Google Shape;84;p1" descr="A group of women looking at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w="9525" cap="flat" cmpd="sng">
            <a:solidFill>
              <a:srgbClr val="002552"/>
            </a:solidFill>
            <a:prstDash val="solid"/>
            <a:round/>
            <a:headEnd type="none" w="sm" len="sm"/>
            <a:tailEnd type="none" w="sm" len="sm"/>
          </a:ln>
        </p:spPr>
      </p:pic>
      <p:sp>
        <p:nvSpPr>
          <p:cNvPr id="85" name="Google Shape;85;p1"/>
          <p:cNvSpPr txBox="1"/>
          <p:nvPr/>
        </p:nvSpPr>
        <p:spPr>
          <a:xfrm>
            <a:off x="893421" y="4509160"/>
            <a:ext cx="3445800" cy="1120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900" b="1">
                <a:solidFill>
                  <a:schemeClr val="lt1"/>
                </a:solidFill>
                <a:latin typeface="Roboto" panose="02000000000000000000"/>
                <a:ea typeface="Roboto" panose="02000000000000000000"/>
                <a:cs typeface="Roboto" panose="02000000000000000000"/>
                <a:sym typeface="Roboto" panose="02000000000000000000"/>
              </a:rPr>
              <a:t>AFTeam:</a:t>
            </a:r>
            <a:endParaRPr sz="1900" b="1">
              <a:solidFill>
                <a:schemeClr val="lt1"/>
              </a:solidFill>
              <a:latin typeface="Roboto" panose="02000000000000000000"/>
              <a:ea typeface="Roboto" panose="02000000000000000000"/>
              <a:cs typeface="Roboto" panose="02000000000000000000"/>
              <a:sym typeface="Roboto" panose="02000000000000000000"/>
            </a:endParaRPr>
          </a:p>
          <a:p>
            <a:pPr marL="457200" lvl="0" indent="-279400" algn="l" rtl="0">
              <a:spcBef>
                <a:spcPts val="0"/>
              </a:spcBef>
              <a:spcAft>
                <a:spcPts val="0"/>
              </a:spcAft>
              <a:buClr>
                <a:schemeClr val="lt1"/>
              </a:buClr>
              <a:buSzPts val="800"/>
              <a:buFont typeface="Roboto" panose="02000000000000000000"/>
              <a:buChar char="-"/>
            </a:pPr>
            <a:r>
              <a:rPr lang="en-US" altLang="en-US" sz="1200" b="1">
                <a:solidFill>
                  <a:schemeClr val="lt1"/>
                </a:solidFill>
                <a:latin typeface="Roboto" panose="02000000000000000000"/>
                <a:ea typeface="Roboto" panose="02000000000000000000"/>
                <a:cs typeface="Roboto" panose="02000000000000000000"/>
                <a:sym typeface="Roboto" panose="02000000000000000000"/>
              </a:rPr>
              <a:t>Data Scientist</a:t>
            </a:r>
            <a:r>
              <a:rPr lang="es-MX" altLang="en-US" sz="1200" b="1">
                <a:solidFill>
                  <a:schemeClr val="lt1"/>
                </a:solidFill>
                <a:latin typeface="Roboto" panose="02000000000000000000"/>
                <a:ea typeface="Roboto" panose="02000000000000000000"/>
                <a:cs typeface="Roboto" panose="02000000000000000000"/>
                <a:sym typeface="Roboto" panose="02000000000000000000"/>
              </a:rPr>
              <a:t>, Product Owner</a:t>
            </a:r>
            <a:r>
              <a:rPr lang="en-US" altLang="en-US" sz="1200" b="1">
                <a:solidFill>
                  <a:schemeClr val="lt1"/>
                </a:solidFill>
                <a:latin typeface="Roboto" panose="02000000000000000000"/>
                <a:ea typeface="Roboto" panose="02000000000000000000"/>
                <a:cs typeface="Roboto" panose="02000000000000000000"/>
                <a:sym typeface="Roboto" panose="02000000000000000000"/>
              </a:rPr>
              <a:t>: Andrey Estrada González</a:t>
            </a:r>
            <a:endParaRPr lang="en-US" altLang="en-US" sz="1200" b="1">
              <a:solidFill>
                <a:schemeClr val="lt1"/>
              </a:solidFill>
              <a:latin typeface="Roboto" panose="02000000000000000000"/>
              <a:ea typeface="Roboto" panose="02000000000000000000"/>
              <a:cs typeface="Roboto" panose="02000000000000000000"/>
              <a:sym typeface="Roboto" panose="02000000000000000000"/>
            </a:endParaRPr>
          </a:p>
          <a:p>
            <a:pPr marL="457200" lvl="0" indent="-279400" algn="l" rtl="0">
              <a:spcBef>
                <a:spcPts val="0"/>
              </a:spcBef>
              <a:spcAft>
                <a:spcPts val="0"/>
              </a:spcAft>
              <a:buClr>
                <a:schemeClr val="lt1"/>
              </a:buClr>
              <a:buSzPts val="800"/>
              <a:buFont typeface="Roboto" panose="02000000000000000000"/>
              <a:buChar char="-"/>
            </a:pPr>
            <a:r>
              <a:rPr lang="es-MX" altLang="en-US" sz="1200" b="1">
                <a:solidFill>
                  <a:schemeClr val="lt1"/>
                </a:solidFill>
                <a:latin typeface="Roboto" panose="02000000000000000000"/>
                <a:ea typeface="Roboto" panose="02000000000000000000"/>
                <a:cs typeface="Roboto" panose="02000000000000000000"/>
                <a:sym typeface="Roboto" panose="02000000000000000000"/>
              </a:rPr>
              <a:t>Team </a:t>
            </a:r>
            <a:r>
              <a:rPr lang="en-US" altLang="en-US" sz="1200" b="1">
                <a:solidFill>
                  <a:schemeClr val="lt1"/>
                </a:solidFill>
                <a:latin typeface="Roboto" panose="02000000000000000000"/>
                <a:ea typeface="Roboto" panose="02000000000000000000"/>
                <a:cs typeface="Roboto" panose="02000000000000000000"/>
                <a:sym typeface="Roboto" panose="02000000000000000000"/>
              </a:rPr>
              <a:t>Developer</a:t>
            </a:r>
            <a:r>
              <a:rPr lang="es-MX" altLang="en-US" sz="1200" b="1">
                <a:solidFill>
                  <a:schemeClr val="lt1"/>
                </a:solidFill>
                <a:latin typeface="Roboto" panose="02000000000000000000"/>
                <a:ea typeface="Roboto" panose="02000000000000000000"/>
                <a:cs typeface="Roboto" panose="02000000000000000000"/>
                <a:sym typeface="Roboto" panose="02000000000000000000"/>
              </a:rPr>
              <a:t>, Scrum Master</a:t>
            </a:r>
            <a:r>
              <a:rPr lang="en-US" altLang="en-US" sz="1200" b="1">
                <a:solidFill>
                  <a:schemeClr val="lt1"/>
                </a:solidFill>
                <a:latin typeface="Roboto" panose="02000000000000000000"/>
                <a:ea typeface="Roboto" panose="02000000000000000000"/>
                <a:cs typeface="Roboto" panose="02000000000000000000"/>
                <a:sym typeface="Roboto" panose="02000000000000000000"/>
              </a:rPr>
              <a:t>: Alessandra Echavarria Castro</a:t>
            </a:r>
            <a:endParaRPr lang="en-US" altLang="en-US" sz="1200" b="1">
              <a:solidFill>
                <a:schemeClr val="lt1"/>
              </a:solidFill>
              <a:latin typeface="Roboto" panose="02000000000000000000"/>
              <a:ea typeface="Roboto" panose="02000000000000000000"/>
              <a:cs typeface="Roboto" panose="02000000000000000000"/>
              <a:sym typeface="Roboto" panose="02000000000000000000"/>
            </a:endParaRPr>
          </a:p>
        </p:txBody>
      </p:sp>
      <p:sp>
        <p:nvSpPr>
          <p:cNvPr id="86" name="Google Shape;86;p1"/>
          <p:cNvSpPr txBox="1"/>
          <p:nvPr/>
        </p:nvSpPr>
        <p:spPr>
          <a:xfrm>
            <a:off x="893445" y="3402965"/>
            <a:ext cx="5534025" cy="725170"/>
          </a:xfrm>
          <a:prstGeom prst="rect">
            <a:avLst/>
          </a:prstGeom>
          <a:noFill/>
          <a:ln>
            <a:noFill/>
          </a:ln>
        </p:spPr>
        <p:txBody>
          <a:bodyPr spcFirstLastPara="1" wrap="square" lIns="91425" tIns="45700" rIns="91425" bIns="45700" anchor="t" anchorCtr="0">
            <a:noAutofit/>
          </a:bodyPr>
          <a:lstStyle/>
          <a:p>
            <a:pPr marL="0" marR="0" lvl="0" indent="0" algn="l" rtl="0">
              <a:lnSpc>
                <a:spcPct val="109000"/>
              </a:lnSpc>
              <a:spcBef>
                <a:spcPts val="0"/>
              </a:spcBef>
              <a:spcAft>
                <a:spcPts val="0"/>
              </a:spcAft>
              <a:buNone/>
            </a:pPr>
            <a:r>
              <a:rPr lang="en-US" altLang="en-US" sz="3000">
                <a:solidFill>
                  <a:schemeClr val="lt1"/>
                </a:solidFill>
                <a:latin typeface="Nunito Black"/>
                <a:ea typeface="Nunito Black"/>
                <a:cs typeface="Nunito Black"/>
                <a:sym typeface="Nunito Black"/>
              </a:rPr>
              <a:t>¡Datos abiertos + Ciudadanía = Mosquitos sin dengue!</a:t>
            </a:r>
            <a:endParaRPr lang="en-US" altLang="en-US" sz="3000">
              <a:solidFill>
                <a:schemeClr val="lt1"/>
              </a:solidFill>
              <a:latin typeface="Nunito Black"/>
              <a:ea typeface="Nunito Black"/>
              <a:cs typeface="Nunito Black"/>
              <a:sym typeface="Nunito Black"/>
            </a:endParaRPr>
          </a:p>
        </p:txBody>
      </p:sp>
      <p:pic>
        <p:nvPicPr>
          <p:cNvPr id="87" name="Google Shape;87;p1"/>
          <p:cNvPicPr preferRelativeResize="0"/>
          <p:nvPr/>
        </p:nvPicPr>
        <p:blipFill rotWithShape="1">
          <a:blip r:embed="rId2"/>
          <a:srcRect/>
          <a:stretch>
            <a:fillRect/>
          </a:stretch>
        </p:blipFill>
        <p:spPr>
          <a:xfrm>
            <a:off x="893435" y="3120635"/>
            <a:ext cx="2715709" cy="45719"/>
          </a:xfrm>
          <a:prstGeom prst="rect">
            <a:avLst/>
          </a:prstGeom>
          <a:noFill/>
          <a:ln>
            <a:noFill/>
          </a:ln>
        </p:spPr>
      </p:pic>
      <p:sp>
        <p:nvSpPr>
          <p:cNvPr id="88" name="Google Shape;88;p1"/>
          <p:cNvSpPr txBox="1"/>
          <p:nvPr/>
        </p:nvSpPr>
        <p:spPr>
          <a:xfrm>
            <a:off x="893445" y="1359535"/>
            <a:ext cx="6348095" cy="7886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tLang="en-US" sz="3500">
                <a:solidFill>
                  <a:schemeClr val="lt1"/>
                </a:solidFill>
                <a:latin typeface="Nunito Black"/>
                <a:ea typeface="Nunito Black"/>
                <a:cs typeface="Nunito Black"/>
                <a:sym typeface="Nunito Black"/>
              </a:rPr>
              <a:t>Ciencia Comunitaria y de Control Vectorial con Enfoque Sociodemográfico</a:t>
            </a:r>
            <a:endParaRPr lang="en-US" altLang="en-US" sz="3500">
              <a:solidFill>
                <a:schemeClr val="lt1"/>
              </a:solidFill>
              <a:latin typeface="Nunito Black"/>
              <a:ea typeface="Nunito Black"/>
              <a:cs typeface="Nunito Black"/>
              <a:sym typeface="Nunit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7" name="Shape 157"/>
        <p:cNvGrpSpPr/>
        <p:nvPr/>
      </p:nvGrpSpPr>
      <p:grpSpPr>
        <a:xfrm>
          <a:off x="0" y="0"/>
          <a:ext cx="0" cy="0"/>
          <a:chOff x="0" y="0"/>
          <a:chExt cx="0" cy="0"/>
        </a:xfrm>
      </p:grpSpPr>
      <p:pic>
        <p:nvPicPr>
          <p:cNvPr id="158" name="Google Shape;158;p8"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59" name="Google Shape;159;p8"/>
          <p:cNvSpPr txBox="1"/>
          <p:nvPr/>
        </p:nvSpPr>
        <p:spPr>
          <a:xfrm>
            <a:off x="1898450" y="654800"/>
            <a:ext cx="7684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b="1">
                <a:solidFill>
                  <a:schemeClr val="dk1"/>
                </a:solidFill>
                <a:latin typeface="Nunito"/>
                <a:ea typeface="Nunito"/>
                <a:cs typeface="Nunito"/>
                <a:sym typeface="Nunito"/>
              </a:rPr>
              <a:t>Visualización exploratoria de datos</a:t>
            </a:r>
            <a:endParaRPr sz="3600" b="1">
              <a:solidFill>
                <a:schemeClr val="dk1"/>
              </a:solidFill>
              <a:latin typeface="Nunito"/>
              <a:ea typeface="Nunito"/>
              <a:cs typeface="Nunito"/>
              <a:sym typeface="Nunito"/>
            </a:endParaRPr>
          </a:p>
        </p:txBody>
      </p:sp>
      <p:sp>
        <p:nvSpPr>
          <p:cNvPr id="160" name="Google Shape;160;p8"/>
          <p:cNvSpPr txBox="1"/>
          <p:nvPr/>
        </p:nvSpPr>
        <p:spPr>
          <a:xfrm>
            <a:off x="1032725" y="1476975"/>
            <a:ext cx="8294700" cy="3997960"/>
          </a:xfrm>
          <a:prstGeom prst="rect">
            <a:avLst/>
          </a:prstGeom>
          <a:noFill/>
          <a:ln>
            <a:noFill/>
          </a:ln>
        </p:spPr>
        <p:txBody>
          <a:bodyPr spcFirstLastPara="1" wrap="square" lIns="91425" tIns="91425" rIns="91425" bIns="91425" anchor="t" anchorCtr="0">
            <a:spAutoFit/>
          </a:bodyPr>
          <a:lstStyle/>
          <a:p>
            <a:pPr marL="114300" lvl="0" indent="0" algn="ctr" rtl="0">
              <a:spcBef>
                <a:spcPts val="0"/>
              </a:spcBef>
              <a:spcAft>
                <a:spcPts val="0"/>
              </a:spcAft>
              <a:buClr>
                <a:schemeClr val="dk1"/>
              </a:buClr>
              <a:buSzPts val="1800"/>
              <a:buFont typeface="Nunito"/>
              <a:buNone/>
            </a:pPr>
            <a:r>
              <a:rPr lang="es-MX" sz="1800">
                <a:solidFill>
                  <a:schemeClr val="dk1"/>
                </a:solidFill>
                <a:latin typeface="Nunito"/>
                <a:ea typeface="Nunito"/>
                <a:cs typeface="Nunito"/>
                <a:sym typeface="Nunito"/>
              </a:rPr>
              <a:t>Casos totales vs prevalencia de casos por comuna y tasa de pobreza por comuna</a:t>
            </a:r>
            <a:endParaRPr sz="1800">
              <a:solidFill>
                <a:schemeClr val="dk1"/>
              </a:solidFill>
              <a:latin typeface="Nunito"/>
              <a:ea typeface="Nunito"/>
              <a:cs typeface="Nunito"/>
              <a:sym typeface="Nunito"/>
            </a:endParaRPr>
          </a:p>
          <a:p>
            <a:pPr marL="0" lvl="0" indent="0" algn="ctr" rtl="0">
              <a:spcBef>
                <a:spcPts val="0"/>
              </a:spcBef>
              <a:spcAft>
                <a:spcPts val="0"/>
              </a:spcAft>
              <a:buNone/>
            </a:pPr>
            <a:endParaRPr sz="1800">
              <a:solidFill>
                <a:schemeClr val="dk1"/>
              </a:solidFill>
              <a:latin typeface="Nunito"/>
              <a:ea typeface="Nunito"/>
              <a:cs typeface="Nunito"/>
              <a:sym typeface="Nunito"/>
            </a:endParaRPr>
          </a:p>
          <a:p>
            <a:pPr marL="0" lvl="0" indent="0" algn="ctr" rtl="0">
              <a:spcBef>
                <a:spcPts val="0"/>
              </a:spcBef>
              <a:spcAft>
                <a:spcPts val="0"/>
              </a:spcAft>
              <a:buNone/>
            </a:pPr>
            <a:endParaRPr sz="1800">
              <a:solidFill>
                <a:schemeClr val="dk1"/>
              </a:solidFill>
              <a:latin typeface="Nunito"/>
              <a:ea typeface="Nunito"/>
              <a:cs typeface="Nunito"/>
              <a:sym typeface="Nunito"/>
            </a:endParaRPr>
          </a:p>
          <a:p>
            <a:pPr marL="0" lvl="0" indent="0" algn="ctr" rtl="0">
              <a:spcBef>
                <a:spcPts val="0"/>
              </a:spcBef>
              <a:spcAft>
                <a:spcPts val="0"/>
              </a:spcAft>
              <a:buNone/>
            </a:pPr>
            <a:endParaRPr sz="1800">
              <a:solidFill>
                <a:schemeClr val="dk1"/>
              </a:solidFill>
              <a:latin typeface="Nunito"/>
              <a:ea typeface="Nunito"/>
              <a:cs typeface="Nunito"/>
              <a:sym typeface="Nunito"/>
            </a:endParaRPr>
          </a:p>
          <a:p>
            <a:pPr marL="0" lvl="0" indent="0" algn="ctr" rtl="0">
              <a:spcBef>
                <a:spcPts val="0"/>
              </a:spcBef>
              <a:spcAft>
                <a:spcPts val="0"/>
              </a:spcAft>
              <a:buNone/>
            </a:pPr>
            <a:endParaRPr sz="1800">
              <a:solidFill>
                <a:schemeClr val="dk1"/>
              </a:solidFill>
              <a:latin typeface="Nunito"/>
              <a:ea typeface="Nunito"/>
              <a:cs typeface="Nunito"/>
              <a:sym typeface="Nunito"/>
            </a:endParaRPr>
          </a:p>
          <a:p>
            <a:pPr marL="0" lvl="0" indent="0" algn="ctr" rtl="0">
              <a:spcBef>
                <a:spcPts val="0"/>
              </a:spcBef>
              <a:spcAft>
                <a:spcPts val="0"/>
              </a:spcAft>
              <a:buNone/>
            </a:pPr>
            <a:endParaRPr sz="1800">
              <a:solidFill>
                <a:schemeClr val="dk1"/>
              </a:solidFill>
              <a:latin typeface="Nunito"/>
              <a:ea typeface="Nunito"/>
              <a:cs typeface="Nunito"/>
              <a:sym typeface="Nunito"/>
            </a:endParaRPr>
          </a:p>
          <a:p>
            <a:pPr marL="0" lvl="0" indent="0" algn="ctr" rtl="0">
              <a:spcBef>
                <a:spcPts val="0"/>
              </a:spcBef>
              <a:spcAft>
                <a:spcPts val="0"/>
              </a:spcAft>
              <a:buNone/>
            </a:pPr>
            <a:endParaRPr sz="1800">
              <a:solidFill>
                <a:schemeClr val="dk1"/>
              </a:solidFill>
              <a:latin typeface="Nunito"/>
              <a:ea typeface="Nunito"/>
              <a:cs typeface="Nunito"/>
              <a:sym typeface="Nunito"/>
            </a:endParaRPr>
          </a:p>
          <a:p>
            <a:pPr marL="0" lvl="0" indent="0" algn="ctr" rtl="0">
              <a:spcBef>
                <a:spcPts val="0"/>
              </a:spcBef>
              <a:spcAft>
                <a:spcPts val="0"/>
              </a:spcAft>
              <a:buNone/>
            </a:pPr>
            <a:endParaRPr sz="1800">
              <a:solidFill>
                <a:schemeClr val="dk1"/>
              </a:solidFill>
              <a:latin typeface="Nunito"/>
              <a:ea typeface="Nunito"/>
              <a:cs typeface="Nunito"/>
              <a:sym typeface="Nunito"/>
            </a:endParaRPr>
          </a:p>
          <a:p>
            <a:pPr marL="0" lvl="0" indent="0" algn="ctr" rtl="0">
              <a:spcBef>
                <a:spcPts val="0"/>
              </a:spcBef>
              <a:spcAft>
                <a:spcPts val="0"/>
              </a:spcAft>
              <a:buNone/>
            </a:pPr>
            <a:endParaRPr sz="1800">
              <a:solidFill>
                <a:schemeClr val="dk1"/>
              </a:solidFill>
              <a:latin typeface="Nunito"/>
              <a:ea typeface="Nunito"/>
              <a:cs typeface="Nunito"/>
              <a:sym typeface="Nunito"/>
            </a:endParaRPr>
          </a:p>
          <a:p>
            <a:pPr marL="0" lvl="0" indent="0" algn="ctr" rtl="0">
              <a:spcBef>
                <a:spcPts val="0"/>
              </a:spcBef>
              <a:spcAft>
                <a:spcPts val="0"/>
              </a:spcAft>
              <a:buNone/>
            </a:pPr>
            <a:endParaRPr sz="1800">
              <a:solidFill>
                <a:schemeClr val="dk1"/>
              </a:solidFill>
              <a:latin typeface="Nunito"/>
              <a:ea typeface="Nunito"/>
              <a:cs typeface="Nunito"/>
              <a:sym typeface="Nunito"/>
            </a:endParaRPr>
          </a:p>
          <a:p>
            <a:pPr marL="0" lvl="0" indent="0" algn="ctr" rtl="0">
              <a:spcBef>
                <a:spcPts val="0"/>
              </a:spcBef>
              <a:spcAft>
                <a:spcPts val="0"/>
              </a:spcAft>
              <a:buNone/>
            </a:pPr>
            <a:endParaRPr sz="1800">
              <a:solidFill>
                <a:schemeClr val="dk1"/>
              </a:solidFill>
              <a:latin typeface="Nunito"/>
              <a:ea typeface="Nunito"/>
              <a:cs typeface="Nunito"/>
              <a:sym typeface="Nunito"/>
            </a:endParaRPr>
          </a:p>
          <a:p>
            <a:pPr marL="0" lvl="0" indent="0" algn="ctr" rtl="0">
              <a:spcBef>
                <a:spcPts val="0"/>
              </a:spcBef>
              <a:spcAft>
                <a:spcPts val="0"/>
              </a:spcAft>
              <a:buNone/>
            </a:pPr>
            <a:endParaRPr sz="1800">
              <a:solidFill>
                <a:schemeClr val="dk1"/>
              </a:solidFill>
              <a:latin typeface="Nunito"/>
              <a:ea typeface="Nunito"/>
              <a:cs typeface="Nunito"/>
              <a:sym typeface="Nunito"/>
            </a:endParaRPr>
          </a:p>
          <a:p>
            <a:pPr marL="457200" lvl="0" indent="0" algn="ctr" rtl="0">
              <a:spcBef>
                <a:spcPts val="0"/>
              </a:spcBef>
              <a:spcAft>
                <a:spcPts val="0"/>
              </a:spcAft>
              <a:buNone/>
            </a:pPr>
            <a:endParaRPr>
              <a:latin typeface="Nunito"/>
              <a:ea typeface="Nunito"/>
              <a:cs typeface="Nunito"/>
              <a:sym typeface="Nunito"/>
            </a:endParaRPr>
          </a:p>
        </p:txBody>
      </p:sp>
      <p:pic>
        <p:nvPicPr>
          <p:cNvPr id="162" name="Google Shape;162;p8"/>
          <p:cNvPicPr preferRelativeResize="0"/>
          <p:nvPr/>
        </p:nvPicPr>
        <p:blipFill rotWithShape="1">
          <a:blip r:embed="rId2"/>
          <a:srcRect l="-100000" r="100000"/>
          <a:stretch>
            <a:fillRect/>
          </a:stretch>
        </p:blipFill>
        <p:spPr>
          <a:xfrm>
            <a:off x="5900000" y="3248400"/>
            <a:ext cx="3203574" cy="2769351"/>
          </a:xfrm>
          <a:prstGeom prst="rect">
            <a:avLst/>
          </a:prstGeom>
          <a:noFill/>
          <a:ln>
            <a:noFill/>
          </a:ln>
        </p:spPr>
      </p:pic>
      <p:pic>
        <p:nvPicPr>
          <p:cNvPr id="2055919734" name="Imagen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79425" y="2204720"/>
            <a:ext cx="5730240" cy="3436620"/>
          </a:xfrm>
          <a:prstGeom prst="rect">
            <a:avLst/>
          </a:prstGeom>
          <a:noFill/>
          <a:ln>
            <a:noFill/>
          </a:ln>
        </p:spPr>
      </p:pic>
      <p:pic>
        <p:nvPicPr>
          <p:cNvPr id="1446130708" name="Imagen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311900" y="2038350"/>
            <a:ext cx="5730240" cy="34366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pic>
        <p:nvPicPr>
          <p:cNvPr id="169" name="Google Shape;169;g363891b2171_0_27"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70" name="Google Shape;170;g363891b2171_0_27"/>
          <p:cNvSpPr txBox="1"/>
          <p:nvPr/>
        </p:nvSpPr>
        <p:spPr>
          <a:xfrm>
            <a:off x="1747520" y="611505"/>
            <a:ext cx="8352790" cy="8286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2400">
                <a:solidFill>
                  <a:schemeClr val="dk1"/>
                </a:solidFill>
                <a:latin typeface="Nunito"/>
                <a:ea typeface="Nunito"/>
                <a:cs typeface="Nunito"/>
                <a:sym typeface="Nunito"/>
              </a:rPr>
              <a:t>Distribución de edades por los casos y evolución de casos confirmados:</a:t>
            </a:r>
            <a:endParaRPr lang="es-MX" sz="2400">
              <a:solidFill>
                <a:schemeClr val="dk1"/>
              </a:solidFill>
              <a:latin typeface="Nunito"/>
              <a:ea typeface="Nunito"/>
              <a:cs typeface="Nunito"/>
              <a:sym typeface="Nunito"/>
            </a:endParaRPr>
          </a:p>
        </p:txBody>
      </p:sp>
      <p:sp>
        <p:nvSpPr>
          <p:cNvPr id="171" name="Google Shape;171;g363891b2171_0_27"/>
          <p:cNvSpPr txBox="1"/>
          <p:nvPr/>
        </p:nvSpPr>
        <p:spPr>
          <a:xfrm>
            <a:off x="5808525" y="1843265"/>
            <a:ext cx="4224600" cy="317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457200" lvl="0" indent="0" algn="l" rtl="0">
              <a:spcBef>
                <a:spcPts val="0"/>
              </a:spcBef>
              <a:spcAft>
                <a:spcPts val="0"/>
              </a:spcAft>
              <a:buNone/>
            </a:pPr>
            <a:endParaRPr>
              <a:latin typeface="Nunito"/>
              <a:ea typeface="Nunito"/>
              <a:cs typeface="Nunito"/>
              <a:sym typeface="Nunito"/>
            </a:endParaRPr>
          </a:p>
        </p:txBody>
      </p:sp>
      <p:pic>
        <p:nvPicPr>
          <p:cNvPr id="172" name="Google Shape;172;g363891b2171_0_27"/>
          <p:cNvPicPr preferRelativeResize="0"/>
          <p:nvPr/>
        </p:nvPicPr>
        <p:blipFill rotWithShape="1">
          <a:blip r:embed="rId2"/>
          <a:srcRect l="-100000" r="100000"/>
          <a:stretch>
            <a:fillRect/>
          </a:stretch>
        </p:blipFill>
        <p:spPr>
          <a:xfrm>
            <a:off x="5900000" y="3248400"/>
            <a:ext cx="3203574" cy="2769351"/>
          </a:xfrm>
          <a:prstGeom prst="rect">
            <a:avLst/>
          </a:prstGeom>
          <a:noFill/>
          <a:ln>
            <a:noFill/>
          </a:ln>
        </p:spPr>
      </p:pic>
      <p:pic>
        <p:nvPicPr>
          <p:cNvPr id="979626225" name="Imagen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51180" y="1772920"/>
            <a:ext cx="5730240" cy="3581400"/>
          </a:xfrm>
          <a:prstGeom prst="rect">
            <a:avLst/>
          </a:prstGeom>
          <a:noFill/>
          <a:ln>
            <a:noFill/>
          </a:ln>
        </p:spPr>
      </p:pic>
      <p:pic>
        <p:nvPicPr>
          <p:cNvPr id="459121919" name="Imagen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514465" y="1753870"/>
            <a:ext cx="5311775" cy="39839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pic>
        <p:nvPicPr>
          <p:cNvPr id="179" name="Google Shape;179;g3638022d327_2_28"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80" name="Google Shape;180;g3638022d327_2_28"/>
          <p:cNvSpPr txBox="1"/>
          <p:nvPr/>
        </p:nvSpPr>
        <p:spPr>
          <a:xfrm>
            <a:off x="1838960" y="611505"/>
            <a:ext cx="10558780" cy="6438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US" sz="3600" b="1">
                <a:solidFill>
                  <a:schemeClr val="dk1"/>
                </a:solidFill>
                <a:latin typeface="Nunito"/>
                <a:ea typeface="Nunito"/>
                <a:cs typeface="Nunito"/>
                <a:sym typeface="Nunito"/>
              </a:rPr>
              <a:t>Matriz de Correlación de Factores de Riesgo</a:t>
            </a:r>
            <a:endParaRPr lang="en-US" altLang="en-US" sz="3600" b="1">
              <a:solidFill>
                <a:schemeClr val="dk1"/>
              </a:solidFill>
              <a:latin typeface="Nunito"/>
              <a:ea typeface="Nunito"/>
              <a:cs typeface="Nunito"/>
              <a:sym typeface="Nunito"/>
            </a:endParaRPr>
          </a:p>
        </p:txBody>
      </p:sp>
      <p:sp>
        <p:nvSpPr>
          <p:cNvPr id="181" name="Google Shape;181;g3638022d327_2_28"/>
          <p:cNvSpPr txBox="1"/>
          <p:nvPr/>
        </p:nvSpPr>
        <p:spPr>
          <a:xfrm>
            <a:off x="327075" y="871100"/>
            <a:ext cx="4224600" cy="317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0" lvl="0" indent="0" algn="l" rtl="0">
              <a:spcBef>
                <a:spcPts val="0"/>
              </a:spcBef>
              <a:spcAft>
                <a:spcPts val="0"/>
              </a:spcAft>
              <a:buNone/>
            </a:pPr>
            <a:endParaRPr sz="1800">
              <a:solidFill>
                <a:schemeClr val="dk1"/>
              </a:solidFill>
              <a:latin typeface="Nunito"/>
              <a:ea typeface="Nunito"/>
              <a:cs typeface="Nunito"/>
              <a:sym typeface="Nunito"/>
            </a:endParaRPr>
          </a:p>
          <a:p>
            <a:pPr marL="457200" lvl="0" indent="0" algn="l" rtl="0">
              <a:spcBef>
                <a:spcPts val="0"/>
              </a:spcBef>
              <a:spcAft>
                <a:spcPts val="0"/>
              </a:spcAft>
              <a:buNone/>
            </a:pPr>
            <a:endParaRPr>
              <a:latin typeface="Nunito"/>
              <a:ea typeface="Nunito"/>
              <a:cs typeface="Nunito"/>
              <a:sym typeface="Nunito"/>
            </a:endParaRPr>
          </a:p>
        </p:txBody>
      </p:sp>
      <p:pic>
        <p:nvPicPr>
          <p:cNvPr id="182" name="Google Shape;182;g3638022d327_2_28"/>
          <p:cNvPicPr preferRelativeResize="0"/>
          <p:nvPr/>
        </p:nvPicPr>
        <p:blipFill rotWithShape="1">
          <a:blip r:embed="rId2"/>
          <a:srcRect l="-100000" r="100000"/>
          <a:stretch>
            <a:fillRect/>
          </a:stretch>
        </p:blipFill>
        <p:spPr>
          <a:xfrm>
            <a:off x="5900000" y="3248400"/>
            <a:ext cx="3203574" cy="2769351"/>
          </a:xfrm>
          <a:prstGeom prst="rect">
            <a:avLst/>
          </a:prstGeom>
          <a:noFill/>
          <a:ln>
            <a:noFill/>
          </a:ln>
        </p:spPr>
      </p:pic>
      <p:pic>
        <p:nvPicPr>
          <p:cNvPr id="480452396" name="Imagen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215640" y="1557020"/>
            <a:ext cx="5730240" cy="4297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8" name="Shape 188"/>
        <p:cNvGrpSpPr/>
        <p:nvPr/>
      </p:nvGrpSpPr>
      <p:grpSpPr>
        <a:xfrm>
          <a:off x="0" y="0"/>
          <a:ext cx="0" cy="0"/>
          <a:chOff x="0" y="0"/>
          <a:chExt cx="0" cy="0"/>
        </a:xfrm>
      </p:grpSpPr>
      <p:pic>
        <p:nvPicPr>
          <p:cNvPr id="189" name="Google Shape;189;g363891b2171_0_39" descr="A screenshot of a computer&#10;&#10;Description automatically generated"/>
          <p:cNvPicPr preferRelativeResize="0"/>
          <p:nvPr/>
        </p:nvPicPr>
        <p:blipFill rotWithShape="1">
          <a:blip r:embed="rId1"/>
          <a:srcRect/>
          <a:stretch>
            <a:fillRect/>
          </a:stretch>
        </p:blipFill>
        <p:spPr>
          <a:xfrm>
            <a:off x="0" y="7025"/>
            <a:ext cx="12192000" cy="6858000"/>
          </a:xfrm>
          <a:prstGeom prst="rect">
            <a:avLst/>
          </a:prstGeom>
          <a:noFill/>
          <a:ln>
            <a:noFill/>
          </a:ln>
        </p:spPr>
      </p:pic>
      <p:sp>
        <p:nvSpPr>
          <p:cNvPr id="190" name="Google Shape;190;g363891b2171_0_39"/>
          <p:cNvSpPr txBox="1"/>
          <p:nvPr/>
        </p:nvSpPr>
        <p:spPr>
          <a:xfrm>
            <a:off x="911225" y="980440"/>
            <a:ext cx="11795760" cy="6438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en-US" sz="3600" b="1">
                <a:solidFill>
                  <a:schemeClr val="dk1"/>
                </a:solidFill>
                <a:latin typeface="Nunito"/>
                <a:ea typeface="Nunito"/>
                <a:cs typeface="Nunito"/>
                <a:sym typeface="Nunito"/>
              </a:rPr>
              <a:t>Top 10 Comunas por </a:t>
            </a:r>
            <a:r>
              <a:rPr lang="en-US" altLang="en-US" sz="3600" b="1">
                <a:solidFill>
                  <a:schemeClr val="dk1"/>
                </a:solidFill>
                <a:latin typeface="Nunito"/>
                <a:ea typeface="Nunito"/>
                <a:cs typeface="Nunito"/>
                <a:sym typeface="Nunito"/>
              </a:rPr>
              <a:t>Í</a:t>
            </a:r>
            <a:r>
              <a:rPr lang="en-US" altLang="en-US" sz="3600" b="1">
                <a:solidFill>
                  <a:schemeClr val="dk1"/>
                </a:solidFill>
                <a:latin typeface="Nunito"/>
                <a:ea typeface="Nunito"/>
                <a:cs typeface="Nunito"/>
                <a:sym typeface="Nunito"/>
              </a:rPr>
              <a:t>ndice de Riesgo Combinado</a:t>
            </a:r>
            <a:endParaRPr lang="en-US" altLang="en-US" sz="3600" b="1">
              <a:solidFill>
                <a:schemeClr val="dk1"/>
              </a:solidFill>
              <a:latin typeface="Nunito"/>
              <a:ea typeface="Nunito"/>
              <a:cs typeface="Nunito"/>
              <a:sym typeface="Nunito"/>
            </a:endParaRPr>
          </a:p>
        </p:txBody>
      </p:sp>
      <p:pic>
        <p:nvPicPr>
          <p:cNvPr id="191" name="Google Shape;191;g363891b2171_0_39"/>
          <p:cNvPicPr preferRelativeResize="0"/>
          <p:nvPr/>
        </p:nvPicPr>
        <p:blipFill rotWithShape="1">
          <a:blip r:embed="rId2"/>
          <a:srcRect l="-100000" r="100000"/>
          <a:stretch>
            <a:fillRect/>
          </a:stretch>
        </p:blipFill>
        <p:spPr>
          <a:xfrm>
            <a:off x="5900000" y="3248400"/>
            <a:ext cx="3203574" cy="2769351"/>
          </a:xfrm>
          <a:prstGeom prst="rect">
            <a:avLst/>
          </a:prstGeom>
          <a:noFill/>
          <a:ln>
            <a:noFill/>
          </a:ln>
        </p:spPr>
      </p:pic>
      <p:pic>
        <p:nvPicPr>
          <p:cNvPr id="1476829297" name="Imagen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79425" y="1996440"/>
            <a:ext cx="5730240" cy="2865120"/>
          </a:xfrm>
          <a:prstGeom prst="rect">
            <a:avLst/>
          </a:prstGeom>
          <a:noFill/>
          <a:ln>
            <a:noFill/>
          </a:ln>
        </p:spPr>
      </p:pic>
      <p:pic>
        <p:nvPicPr>
          <p:cNvPr id="602962415" name="Imagen 1" descr="Tabla&#10;&#10;El contenido generado por IA puede ser incorrecto."/>
          <p:cNvPicPr>
            <a:picLocks noChangeAspect="1"/>
          </p:cNvPicPr>
          <p:nvPr/>
        </p:nvPicPr>
        <p:blipFill>
          <a:blip r:embed="rId4"/>
          <a:stretch>
            <a:fillRect/>
          </a:stretch>
        </p:blipFill>
        <p:spPr>
          <a:xfrm>
            <a:off x="6350000" y="1684655"/>
            <a:ext cx="5551805" cy="3923665"/>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pic>
        <p:nvPicPr>
          <p:cNvPr id="232" name="Google Shape;232;p11"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233" name="Google Shape;233;p11"/>
          <p:cNvSpPr txBox="1"/>
          <p:nvPr/>
        </p:nvSpPr>
        <p:spPr>
          <a:xfrm>
            <a:off x="862076" y="796150"/>
            <a:ext cx="5900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b="1">
                <a:solidFill>
                  <a:schemeClr val="dk1"/>
                </a:solidFill>
                <a:latin typeface="Nunito"/>
                <a:ea typeface="Nunito"/>
                <a:cs typeface="Nunito"/>
                <a:sym typeface="Nunito"/>
              </a:rPr>
              <a:t>Hallazgos e interpretación</a:t>
            </a:r>
            <a:endParaRPr sz="3600" b="1">
              <a:solidFill>
                <a:schemeClr val="dk1"/>
              </a:solidFill>
              <a:latin typeface="Nunito"/>
              <a:ea typeface="Nunito"/>
              <a:cs typeface="Nunito"/>
              <a:sym typeface="Nunito"/>
            </a:endParaRPr>
          </a:p>
        </p:txBody>
      </p:sp>
      <p:sp>
        <p:nvSpPr>
          <p:cNvPr id="234" name="Google Shape;234;p11"/>
          <p:cNvSpPr txBox="1"/>
          <p:nvPr/>
        </p:nvSpPr>
        <p:spPr>
          <a:xfrm>
            <a:off x="551815" y="1772920"/>
            <a:ext cx="6752590" cy="3813175"/>
          </a:xfrm>
          <a:prstGeom prst="rect">
            <a:avLst/>
          </a:prstGeom>
          <a:noFill/>
          <a:ln>
            <a:noFill/>
          </a:ln>
        </p:spPr>
        <p:txBody>
          <a:bodyPr spcFirstLastPara="1" wrap="square" lIns="91425" tIns="91425" rIns="91425" bIns="91425" anchor="t" anchorCtr="0">
            <a:spAutoFit/>
          </a:bodyPr>
          <a:lstStyle/>
          <a:p>
            <a:pPr marL="457200" lvl="0" indent="-342900" algn="just" rtl="0">
              <a:spcBef>
                <a:spcPts val="0"/>
              </a:spcBef>
              <a:spcAft>
                <a:spcPts val="0"/>
              </a:spcAft>
              <a:buClr>
                <a:schemeClr val="dk1"/>
              </a:buClr>
              <a:buSzPts val="1800"/>
              <a:buFont typeface="Nunito"/>
              <a:buChar char="❖"/>
            </a:pPr>
            <a:r>
              <a:rPr lang="en-US" altLang="en-US" sz="2000">
                <a:solidFill>
                  <a:schemeClr val="dk1"/>
                </a:solidFill>
                <a:latin typeface="Nunito"/>
                <a:ea typeface="Nunito"/>
                <a:cs typeface="Nunito"/>
                <a:sym typeface="Nunito"/>
              </a:rPr>
              <a:t>Las mujeres presentan consistentemente mayor incidencia en las tres enfermedades: dengue (~850 vs ~750 casos), chikungunya (~325 vs ~275 casos), y zika (~110 vs ~90 casos)</a:t>
            </a:r>
            <a:r>
              <a:rPr lang="es-MX" altLang="en-US" sz="2000">
                <a:solidFill>
                  <a:schemeClr val="dk1"/>
                </a:solidFill>
                <a:latin typeface="Nunito"/>
                <a:ea typeface="Nunito"/>
                <a:cs typeface="Nunito"/>
                <a:sym typeface="Nunito"/>
              </a:rPr>
              <a:t>.</a:t>
            </a:r>
            <a:endParaRPr lang="es-MX" altLang="en-US" sz="2000">
              <a:solidFill>
                <a:schemeClr val="dk1"/>
              </a:solidFill>
              <a:latin typeface="Nunito"/>
              <a:ea typeface="Nunito"/>
              <a:cs typeface="Nunito"/>
              <a:sym typeface="Nunito"/>
            </a:endParaRPr>
          </a:p>
          <a:p>
            <a:pPr marL="114300" lvl="0" indent="0" algn="just" rtl="0">
              <a:spcBef>
                <a:spcPts val="0"/>
              </a:spcBef>
              <a:spcAft>
                <a:spcPts val="0"/>
              </a:spcAft>
              <a:buClr>
                <a:schemeClr val="dk1"/>
              </a:buClr>
              <a:buSzPts val="1800"/>
              <a:buFont typeface="Nunito"/>
              <a:buNone/>
            </a:pPr>
            <a:endParaRPr lang="es-MX" altLang="en-US" sz="2000">
              <a:solidFill>
                <a:schemeClr val="dk1"/>
              </a:solidFill>
              <a:latin typeface="Nunito"/>
              <a:ea typeface="Nunito"/>
              <a:cs typeface="Nunito"/>
              <a:sym typeface="Nunito"/>
            </a:endParaRPr>
          </a:p>
          <a:p>
            <a:pPr marL="114300" lvl="0" indent="0" algn="just" rtl="0">
              <a:spcBef>
                <a:spcPts val="0"/>
              </a:spcBef>
              <a:spcAft>
                <a:spcPts val="0"/>
              </a:spcAft>
              <a:buClr>
                <a:schemeClr val="dk1"/>
              </a:buClr>
              <a:buSzPts val="1800"/>
              <a:buFont typeface="Nunito"/>
              <a:buNone/>
            </a:pPr>
            <a:endParaRPr lang="en-US" altLang="en-US" sz="2000">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Font typeface="Nunito"/>
              <a:buChar char="❖"/>
            </a:pPr>
            <a:r>
              <a:rPr lang="en-US" altLang="en-US" sz="2000">
                <a:solidFill>
                  <a:schemeClr val="dk1"/>
                </a:solidFill>
                <a:latin typeface="Nunito"/>
                <a:ea typeface="Nunito"/>
                <a:cs typeface="Nunito"/>
                <a:sym typeface="Nunito"/>
              </a:rPr>
              <a:t>La distribución etaria muestra mayor concentración en grupos jóvenes, con picos en edades de 0-20 años y 20-40 años- Mujeres 15-44 años: mayor exposición por trabajo doméstico y almacenaje de agua.  </a:t>
            </a:r>
            <a:endParaRPr lang="en-US" altLang="en-US" sz="2000">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Font typeface="Nunito"/>
              <a:buChar char="❖"/>
            </a:pPr>
            <a:endParaRPr lang="en-US" altLang="en-US" sz="1800">
              <a:solidFill>
                <a:schemeClr val="dk1"/>
              </a:solidFill>
              <a:latin typeface="Nunito"/>
              <a:ea typeface="Nunito"/>
              <a:cs typeface="Nunito"/>
              <a:sym typeface="Nunito"/>
            </a:endParaRPr>
          </a:p>
          <a:p>
            <a:pPr marL="114300" lvl="0" indent="0" algn="just" rtl="0">
              <a:spcBef>
                <a:spcPts val="0"/>
              </a:spcBef>
              <a:spcAft>
                <a:spcPts val="0"/>
              </a:spcAft>
              <a:buClr>
                <a:schemeClr val="dk1"/>
              </a:buClr>
              <a:buSzPts val="1800"/>
              <a:buFont typeface="Nunito"/>
              <a:buNone/>
            </a:pPr>
            <a:endParaRPr lang="en-US" altLang="en-US" sz="1800">
              <a:solidFill>
                <a:schemeClr val="dk1"/>
              </a:solidFill>
              <a:latin typeface="Nunito"/>
              <a:ea typeface="Nunito"/>
              <a:cs typeface="Nunito"/>
              <a:sym typeface="Nunito"/>
            </a:endParaRPr>
          </a:p>
        </p:txBody>
      </p:sp>
      <p:sp>
        <p:nvSpPr>
          <p:cNvPr id="235" name="Google Shape;235;p11"/>
          <p:cNvSpPr/>
          <p:nvPr/>
        </p:nvSpPr>
        <p:spPr>
          <a:xfrm>
            <a:off x="7841615" y="0"/>
            <a:ext cx="4351020" cy="6136640"/>
          </a:xfrm>
          <a:prstGeom prst="rect">
            <a:avLst/>
          </a:prstGeom>
          <a:solidFill>
            <a:srgbClr val="F0C5D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1" name="Picture 0"/>
          <p:cNvPicPr>
            <a:picLocks noChangeAspect="1"/>
          </p:cNvPicPr>
          <p:nvPr/>
        </p:nvPicPr>
        <p:blipFill>
          <a:blip r:embed="rId2"/>
          <a:stretch>
            <a:fillRect/>
          </a:stretch>
        </p:blipFill>
        <p:spPr>
          <a:xfrm>
            <a:off x="7841615" y="1628775"/>
            <a:ext cx="4350385" cy="30784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pic>
        <p:nvPicPr>
          <p:cNvPr id="232" name="Google Shape;232;p11"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233" name="Google Shape;233;p11"/>
          <p:cNvSpPr txBox="1"/>
          <p:nvPr/>
        </p:nvSpPr>
        <p:spPr>
          <a:xfrm>
            <a:off x="862076" y="796150"/>
            <a:ext cx="5900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b="1">
                <a:solidFill>
                  <a:schemeClr val="dk1"/>
                </a:solidFill>
                <a:latin typeface="Nunito"/>
                <a:ea typeface="Nunito"/>
                <a:cs typeface="Nunito"/>
                <a:sym typeface="Nunito"/>
              </a:rPr>
              <a:t>Hallazgos e interpretación</a:t>
            </a:r>
            <a:endParaRPr sz="3600" b="1">
              <a:solidFill>
                <a:schemeClr val="dk1"/>
              </a:solidFill>
              <a:latin typeface="Nunito"/>
              <a:ea typeface="Nunito"/>
              <a:cs typeface="Nunito"/>
              <a:sym typeface="Nunito"/>
            </a:endParaRPr>
          </a:p>
        </p:txBody>
      </p:sp>
      <p:sp>
        <p:nvSpPr>
          <p:cNvPr id="234" name="Google Shape;234;p11"/>
          <p:cNvSpPr txBox="1"/>
          <p:nvPr/>
        </p:nvSpPr>
        <p:spPr>
          <a:xfrm>
            <a:off x="479425" y="1442720"/>
            <a:ext cx="6199505" cy="3990975"/>
          </a:xfrm>
          <a:prstGeom prst="rect">
            <a:avLst/>
          </a:prstGeom>
          <a:noFill/>
          <a:ln>
            <a:noFill/>
          </a:ln>
        </p:spPr>
        <p:txBody>
          <a:bodyPr spcFirstLastPara="1" wrap="square" lIns="91425" tIns="91425" rIns="91425" bIns="91425" anchor="t" anchorCtr="0">
            <a:noAutofit/>
          </a:bodyPr>
          <a:lstStyle/>
          <a:p>
            <a:pPr marL="114300" lvl="0" indent="0" algn="just" rtl="0">
              <a:spcBef>
                <a:spcPts val="0"/>
              </a:spcBef>
              <a:spcAft>
                <a:spcPts val="0"/>
              </a:spcAft>
              <a:buClr>
                <a:schemeClr val="dk1"/>
              </a:buClr>
              <a:buSzPts val="1800"/>
              <a:buFont typeface="Nunito"/>
              <a:buNone/>
            </a:pPr>
            <a:endParaRPr lang="en-US" altLang="en-US" sz="2000">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Font typeface="Nunito"/>
              <a:buChar char="❖"/>
            </a:pPr>
            <a:r>
              <a:rPr lang="en-US" altLang="en-US" sz="2000">
                <a:solidFill>
                  <a:schemeClr val="dk1"/>
                </a:solidFill>
                <a:latin typeface="Nunito"/>
                <a:ea typeface="Nunito"/>
                <a:cs typeface="Nunito"/>
                <a:sym typeface="Nunito"/>
              </a:rPr>
              <a:t>Relación inversa significativa entre Wolbachia y casos: comunas con prevalencia de Wolbachia &gt;80% muestran &lt;50 casos totales, mientras que aquellas con &lt;60% superan los 200 casos</a:t>
            </a:r>
            <a:endParaRPr lang="en-US" altLang="en-US" sz="2000">
              <a:solidFill>
                <a:schemeClr val="dk1"/>
              </a:solidFill>
              <a:latin typeface="Nunito"/>
              <a:ea typeface="Nunito"/>
              <a:cs typeface="Nunito"/>
              <a:sym typeface="Nunito"/>
            </a:endParaRPr>
          </a:p>
          <a:p>
            <a:pPr marL="114300" lvl="0" indent="0" algn="just" rtl="0">
              <a:spcBef>
                <a:spcPts val="0"/>
              </a:spcBef>
              <a:spcAft>
                <a:spcPts val="0"/>
              </a:spcAft>
              <a:buClr>
                <a:schemeClr val="dk1"/>
              </a:buClr>
              <a:buSzPts val="1800"/>
              <a:buFont typeface="Nunito"/>
              <a:buNone/>
            </a:pPr>
            <a:endParaRPr lang="en-US" altLang="en-US" sz="2000">
              <a:solidFill>
                <a:schemeClr val="dk1"/>
              </a:solidFill>
              <a:latin typeface="Nunito"/>
              <a:ea typeface="Nunito"/>
              <a:cs typeface="Nunito"/>
              <a:sym typeface="Nunito"/>
            </a:endParaRPr>
          </a:p>
          <a:p>
            <a:pPr marL="114300" lvl="0" indent="0" algn="just" rtl="0">
              <a:spcBef>
                <a:spcPts val="0"/>
              </a:spcBef>
              <a:spcAft>
                <a:spcPts val="0"/>
              </a:spcAft>
              <a:buClr>
                <a:schemeClr val="dk1"/>
              </a:buClr>
              <a:buSzPts val="1800"/>
              <a:buFont typeface="Nunito"/>
              <a:buNone/>
            </a:pPr>
            <a:endParaRPr lang="en-US" altLang="en-US" sz="2000">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Font typeface="Nunito"/>
              <a:buChar char="❖"/>
            </a:pPr>
            <a:r>
              <a:rPr lang="en-US" altLang="en-US" sz="2000">
                <a:solidFill>
                  <a:schemeClr val="dk1"/>
                </a:solidFill>
                <a:latin typeface="Nunito"/>
                <a:ea typeface="Nunito"/>
                <a:cs typeface="Nunito"/>
                <a:sym typeface="Nunito"/>
              </a:rPr>
              <a:t>Fluctuaciones temporales evidentes con ventana móvil mostrando picos que alcanzan hasta 30-40 casos diarios</a:t>
            </a:r>
            <a:endParaRPr lang="en-US" altLang="en-US" sz="2000">
              <a:solidFill>
                <a:schemeClr val="dk1"/>
              </a:solidFill>
              <a:latin typeface="Nunito"/>
              <a:ea typeface="Nunito"/>
              <a:cs typeface="Nunito"/>
              <a:sym typeface="Nunito"/>
            </a:endParaRPr>
          </a:p>
        </p:txBody>
      </p:sp>
      <p:sp>
        <p:nvSpPr>
          <p:cNvPr id="235" name="Google Shape;235;p11"/>
          <p:cNvSpPr/>
          <p:nvPr/>
        </p:nvSpPr>
        <p:spPr>
          <a:xfrm>
            <a:off x="7791150" y="0"/>
            <a:ext cx="4401000" cy="6136800"/>
          </a:xfrm>
          <a:prstGeom prst="rect">
            <a:avLst/>
          </a:prstGeom>
          <a:solidFill>
            <a:srgbClr val="F0C5D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pic>
        <p:nvPicPr>
          <p:cNvPr id="2" name="Picture 1"/>
          <p:cNvPicPr/>
          <p:nvPr/>
        </p:nvPicPr>
        <p:blipFill>
          <a:blip r:embed="rId2"/>
          <a:stretch>
            <a:fillRect/>
          </a:stretch>
        </p:blipFill>
        <p:spPr>
          <a:xfrm>
            <a:off x="7759065" y="980440"/>
            <a:ext cx="4432935" cy="41960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pic>
        <p:nvPicPr>
          <p:cNvPr id="241" name="Google Shape;241;p12" descr="A screenshot of a computer&#10;&#10;Description automatically generated"/>
          <p:cNvPicPr preferRelativeResize="0"/>
          <p:nvPr/>
        </p:nvPicPr>
        <p:blipFill rotWithShape="1">
          <a:blip r:embed="rId1"/>
          <a:srcRect/>
          <a:stretch>
            <a:fillRect/>
          </a:stretch>
        </p:blipFill>
        <p:spPr>
          <a:xfrm>
            <a:off x="47625" y="-27305"/>
            <a:ext cx="12192000" cy="6858000"/>
          </a:xfrm>
          <a:prstGeom prst="rect">
            <a:avLst/>
          </a:prstGeom>
          <a:noFill/>
          <a:ln>
            <a:noFill/>
          </a:ln>
        </p:spPr>
      </p:pic>
      <p:sp>
        <p:nvSpPr>
          <p:cNvPr id="242" name="Google Shape;242;p12"/>
          <p:cNvSpPr txBox="1"/>
          <p:nvPr/>
        </p:nvSpPr>
        <p:spPr>
          <a:xfrm>
            <a:off x="2531179" y="1046925"/>
            <a:ext cx="3746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b="1">
                <a:solidFill>
                  <a:schemeClr val="dk1"/>
                </a:solidFill>
                <a:latin typeface="Nunito"/>
                <a:ea typeface="Nunito"/>
                <a:cs typeface="Nunito"/>
                <a:sym typeface="Nunito"/>
              </a:rPr>
              <a:t>Conclusiones</a:t>
            </a:r>
            <a:endParaRPr sz="3600" b="1">
              <a:solidFill>
                <a:schemeClr val="dk1"/>
              </a:solidFill>
              <a:latin typeface="Nunito"/>
              <a:ea typeface="Nunito"/>
              <a:cs typeface="Nunito"/>
              <a:sym typeface="Nunito"/>
            </a:endParaRPr>
          </a:p>
        </p:txBody>
      </p:sp>
      <p:sp>
        <p:nvSpPr>
          <p:cNvPr id="243" name="Google Shape;243;p12"/>
          <p:cNvSpPr txBox="1"/>
          <p:nvPr/>
        </p:nvSpPr>
        <p:spPr>
          <a:xfrm>
            <a:off x="438150" y="2228215"/>
            <a:ext cx="7065645" cy="2397125"/>
          </a:xfrm>
          <a:prstGeom prst="rect">
            <a:avLst/>
          </a:prstGeom>
          <a:noFill/>
          <a:ln>
            <a:noFill/>
          </a:ln>
        </p:spPr>
        <p:txBody>
          <a:bodyPr spcFirstLastPara="1" wrap="square" lIns="91425" tIns="91425" rIns="91425" bIns="91425" anchor="t" anchorCtr="0">
            <a:spAutoFit/>
          </a:bodyPr>
          <a:lstStyle/>
          <a:p>
            <a:pPr marL="114300" lvl="0" indent="0" algn="just" rtl="0">
              <a:spcBef>
                <a:spcPts val="0"/>
              </a:spcBef>
              <a:spcAft>
                <a:spcPts val="0"/>
              </a:spcAft>
              <a:buClr>
                <a:schemeClr val="dk1"/>
              </a:buClr>
              <a:buSzPts val="1800"/>
              <a:buFont typeface="Nunito"/>
              <a:buNone/>
            </a:pPr>
            <a:r>
              <a:rPr lang="en-US" altLang="en-US" sz="1800">
                <a:solidFill>
                  <a:schemeClr val="dk1"/>
                </a:solidFill>
                <a:latin typeface="Nunito"/>
                <a:ea typeface="Nunito"/>
                <a:cs typeface="Nunito"/>
                <a:sym typeface="Nunito"/>
              </a:rPr>
              <a:t>El análisis confirma el potencial protector de la bacteria Wolbachia como método de control biológico</a:t>
            </a:r>
            <a:r>
              <a:rPr lang="es-MX" altLang="en-US" sz="1800">
                <a:solidFill>
                  <a:schemeClr val="dk1"/>
                </a:solidFill>
                <a:latin typeface="Nunito"/>
                <a:ea typeface="Nunito"/>
                <a:cs typeface="Nunito"/>
                <a:sym typeface="Nunito"/>
              </a:rPr>
              <a:t>. </a:t>
            </a:r>
            <a:r>
              <a:rPr lang="en-US" altLang="en-US" sz="1800">
                <a:solidFill>
                  <a:schemeClr val="dk1"/>
                </a:solidFill>
                <a:latin typeface="Nunito"/>
                <a:ea typeface="Nunito"/>
                <a:cs typeface="Nunito"/>
                <a:sym typeface="Nunito"/>
              </a:rPr>
              <a:t>La pobreza y la falta de servicios básicos actúan como amplificadores del riesgo epidemiológico.</a:t>
            </a:r>
            <a:r>
              <a:rPr lang="es-MX" altLang="en-US" sz="1800">
                <a:solidFill>
                  <a:schemeClr val="dk1"/>
                </a:solidFill>
                <a:latin typeface="Nunito"/>
                <a:ea typeface="Nunito"/>
                <a:cs typeface="Nunito"/>
                <a:sym typeface="Nunito"/>
              </a:rPr>
              <a:t> </a:t>
            </a:r>
            <a:r>
              <a:rPr lang="en-US" altLang="en-US" sz="1800">
                <a:solidFill>
                  <a:schemeClr val="dk1"/>
                </a:solidFill>
                <a:latin typeface="Nunito"/>
                <a:ea typeface="Nunito"/>
                <a:cs typeface="Nunito"/>
                <a:sym typeface="Nunito"/>
              </a:rPr>
              <a:t> </a:t>
            </a:r>
            <a:endParaRPr lang="en-US" altLang="en-US" sz="1800">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Font typeface="Nunito"/>
              <a:buChar char="❖"/>
            </a:pPr>
            <a:endParaRPr lang="en-US" altLang="en-US" sz="1800">
              <a:solidFill>
                <a:schemeClr val="dk1"/>
              </a:solidFill>
              <a:latin typeface="Nunito"/>
              <a:ea typeface="Nunito"/>
              <a:cs typeface="Nunito"/>
              <a:sym typeface="Nunito"/>
            </a:endParaRPr>
          </a:p>
          <a:p>
            <a:pPr marL="114300" lvl="0" indent="0" algn="just" rtl="0">
              <a:spcBef>
                <a:spcPts val="0"/>
              </a:spcBef>
              <a:spcAft>
                <a:spcPts val="0"/>
              </a:spcAft>
              <a:buClr>
                <a:schemeClr val="dk1"/>
              </a:buClr>
              <a:buSzPts val="1800"/>
              <a:buFont typeface="Nunito"/>
              <a:buNone/>
            </a:pPr>
            <a:r>
              <a:rPr lang="es-MX" altLang="en-US" sz="1800">
                <a:solidFill>
                  <a:schemeClr val="dk1"/>
                </a:solidFill>
                <a:latin typeface="Nunito"/>
                <a:ea typeface="Nunito"/>
                <a:cs typeface="Nunito"/>
                <a:sym typeface="Nunito"/>
              </a:rPr>
              <a:t>Se </a:t>
            </a:r>
            <a:r>
              <a:rPr lang="en-US" altLang="en-US" sz="1800">
                <a:solidFill>
                  <a:schemeClr val="dk1"/>
                </a:solidFill>
                <a:latin typeface="Nunito"/>
                <a:ea typeface="Nunito"/>
                <a:cs typeface="Nunito"/>
                <a:sym typeface="Nunito"/>
              </a:rPr>
              <a:t>requieren integrar variables sociodemográficas y participación comunitaria</a:t>
            </a:r>
            <a:r>
              <a:rPr lang="es-MX" altLang="en-US" sz="1800">
                <a:solidFill>
                  <a:schemeClr val="dk1"/>
                </a:solidFill>
                <a:latin typeface="Nunito"/>
                <a:ea typeface="Nunito"/>
                <a:cs typeface="Nunito"/>
                <a:sym typeface="Nunito"/>
              </a:rPr>
              <a:t>. </a:t>
            </a:r>
            <a:r>
              <a:rPr lang="en-US" altLang="en-US" sz="1800">
                <a:solidFill>
                  <a:schemeClr val="dk1"/>
                </a:solidFill>
                <a:latin typeface="Nunito"/>
                <a:ea typeface="Nunito"/>
                <a:cs typeface="Nunito"/>
                <a:sym typeface="Nunito"/>
              </a:rPr>
              <a:t>Existen patrones diferenciados por género y edad que requieren estrategias de prevención específicas</a:t>
            </a:r>
            <a:endParaRPr lang="en-US" altLang="en-US" sz="1800">
              <a:solidFill>
                <a:schemeClr val="dk1"/>
              </a:solidFill>
              <a:latin typeface="Nunito"/>
              <a:ea typeface="Nunito"/>
              <a:cs typeface="Nunito"/>
              <a:sym typeface="Nunito"/>
            </a:endParaRPr>
          </a:p>
        </p:txBody>
      </p:sp>
      <p:pic>
        <p:nvPicPr>
          <p:cNvPr id="1" name="Picture 0"/>
          <p:cNvPicPr/>
          <p:nvPr/>
        </p:nvPicPr>
        <p:blipFill>
          <a:blip r:embed="rId2"/>
          <a:stretch>
            <a:fillRect/>
          </a:stretch>
        </p:blipFill>
        <p:spPr>
          <a:xfrm>
            <a:off x="7924165" y="0"/>
            <a:ext cx="4267835" cy="2223770"/>
          </a:xfrm>
          <a:prstGeom prst="rect">
            <a:avLst/>
          </a:prstGeom>
        </p:spPr>
      </p:pic>
      <p:pic>
        <p:nvPicPr>
          <p:cNvPr id="3" name="Picture 2"/>
          <p:cNvPicPr/>
          <p:nvPr/>
        </p:nvPicPr>
        <p:blipFill>
          <a:blip r:embed="rId3"/>
          <a:stretch>
            <a:fillRect/>
          </a:stretch>
        </p:blipFill>
        <p:spPr>
          <a:xfrm>
            <a:off x="7923530" y="2131060"/>
            <a:ext cx="4268470" cy="1901190"/>
          </a:xfrm>
          <a:prstGeom prst="rect">
            <a:avLst/>
          </a:prstGeom>
        </p:spPr>
      </p:pic>
      <p:pic>
        <p:nvPicPr>
          <p:cNvPr id="5" name="Picture 4"/>
          <p:cNvPicPr/>
          <p:nvPr/>
        </p:nvPicPr>
        <p:blipFill>
          <a:blip r:embed="rId4"/>
          <a:stretch>
            <a:fillRect/>
          </a:stretch>
        </p:blipFill>
        <p:spPr>
          <a:xfrm>
            <a:off x="7924165" y="3966210"/>
            <a:ext cx="4267835" cy="21475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pic>
        <p:nvPicPr>
          <p:cNvPr id="249" name="Google Shape;249;p13"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250" name="Google Shape;250;p13"/>
          <p:cNvSpPr txBox="1"/>
          <p:nvPr/>
        </p:nvSpPr>
        <p:spPr>
          <a:xfrm>
            <a:off x="2207632" y="620470"/>
            <a:ext cx="4360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b="1">
                <a:solidFill>
                  <a:schemeClr val="dk1"/>
                </a:solidFill>
                <a:latin typeface="Nunito"/>
                <a:ea typeface="Nunito"/>
                <a:cs typeface="Nunito"/>
                <a:sym typeface="Nunito"/>
              </a:rPr>
              <a:t>Recomendaciones</a:t>
            </a:r>
            <a:endParaRPr sz="3600" b="1">
              <a:solidFill>
                <a:schemeClr val="dk1"/>
              </a:solidFill>
              <a:latin typeface="Nunito"/>
              <a:ea typeface="Nunito"/>
              <a:cs typeface="Nunito"/>
              <a:sym typeface="Nunito"/>
            </a:endParaRPr>
          </a:p>
        </p:txBody>
      </p:sp>
      <p:sp>
        <p:nvSpPr>
          <p:cNvPr id="251" name="Google Shape;251;p13"/>
          <p:cNvSpPr txBox="1"/>
          <p:nvPr/>
        </p:nvSpPr>
        <p:spPr>
          <a:xfrm>
            <a:off x="269875" y="1340485"/>
            <a:ext cx="6352540" cy="3858895"/>
          </a:xfrm>
          <a:prstGeom prst="rect">
            <a:avLst/>
          </a:prstGeom>
          <a:noFill/>
          <a:ln>
            <a:noFill/>
          </a:ln>
        </p:spPr>
        <p:txBody>
          <a:bodyPr spcFirstLastPara="1" wrap="square" lIns="91425" tIns="91425" rIns="91425" bIns="91425" anchor="t" anchorCtr="0">
            <a:noAutofit/>
          </a:bodyPr>
          <a:lstStyle/>
          <a:p>
            <a:pPr marL="114300" lvl="0" indent="0" algn="just" rtl="0">
              <a:spcBef>
                <a:spcPts val="0"/>
              </a:spcBef>
              <a:spcAft>
                <a:spcPts val="0"/>
              </a:spcAft>
              <a:buClr>
                <a:schemeClr val="dk1"/>
              </a:buClr>
              <a:buSzPts val="1800"/>
              <a:buNone/>
            </a:pPr>
            <a:endParaRPr lang="en-US" altLang="en-US" sz="1800" b="1">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Char char="❖"/>
            </a:pPr>
            <a:r>
              <a:rPr lang="en-US" altLang="en-US" sz="2000" b="1">
                <a:solidFill>
                  <a:schemeClr val="dk1"/>
                </a:solidFill>
                <a:latin typeface="Nunito"/>
                <a:ea typeface="Nunito"/>
                <a:cs typeface="Nunito"/>
                <a:sym typeface="Nunito"/>
              </a:rPr>
              <a:t>Expandir programas de liberación de mosquitos con Wolbachia en áreas con baja prevalencia natural</a:t>
            </a:r>
            <a:endParaRPr lang="en-US" altLang="en-US" sz="2000" b="1">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Char char="❖"/>
            </a:pPr>
            <a:r>
              <a:rPr lang="en-US" altLang="en-US" sz="2000" b="1">
                <a:solidFill>
                  <a:schemeClr val="dk1"/>
                </a:solidFill>
                <a:latin typeface="Nunito"/>
                <a:ea typeface="Nunito"/>
                <a:cs typeface="Nunito"/>
                <a:sym typeface="Nunito"/>
              </a:rPr>
              <a:t>Implementar campañas de prevención con enfoque de género</a:t>
            </a:r>
            <a:endParaRPr lang="en-US" altLang="en-US" sz="2000" b="1">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Char char="❖"/>
            </a:pPr>
            <a:r>
              <a:rPr lang="en-US" altLang="en-US" sz="2000" b="1">
                <a:solidFill>
                  <a:schemeClr val="dk1"/>
                </a:solidFill>
                <a:latin typeface="Nunito"/>
                <a:ea typeface="Nunito"/>
                <a:cs typeface="Nunito"/>
                <a:sym typeface="Nunito"/>
              </a:rPr>
              <a:t>Desarrollar intervenciones que combinen control vectorial con mejoras</a:t>
            </a:r>
            <a:r>
              <a:rPr lang="es-MX" altLang="en-US" sz="2000" b="1">
                <a:solidFill>
                  <a:schemeClr val="dk1"/>
                </a:solidFill>
                <a:latin typeface="Nunito"/>
                <a:ea typeface="Nunito"/>
                <a:cs typeface="Nunito"/>
                <a:sym typeface="Nunito"/>
              </a:rPr>
              <a:t> </a:t>
            </a:r>
            <a:r>
              <a:rPr lang="en-US" altLang="en-US" sz="2000" b="1">
                <a:solidFill>
                  <a:schemeClr val="dk1"/>
                </a:solidFill>
                <a:latin typeface="Nunito"/>
                <a:ea typeface="Nunito"/>
                <a:cs typeface="Nunito"/>
                <a:sym typeface="Nunito"/>
              </a:rPr>
              <a:t>socioeconómicas</a:t>
            </a:r>
            <a:endParaRPr lang="en-US" altLang="en-US" sz="2000" b="1">
              <a:solidFill>
                <a:schemeClr val="dk1"/>
              </a:solidFill>
              <a:latin typeface="Nunito"/>
              <a:ea typeface="Nunito"/>
              <a:cs typeface="Nunito"/>
              <a:sym typeface="Nunito"/>
            </a:endParaRPr>
          </a:p>
          <a:p>
            <a:pPr marL="114300" lvl="0" indent="0" algn="just" rtl="0">
              <a:spcBef>
                <a:spcPts val="0"/>
              </a:spcBef>
              <a:spcAft>
                <a:spcPts val="0"/>
              </a:spcAft>
              <a:buClr>
                <a:schemeClr val="dk1"/>
              </a:buClr>
              <a:buSzPts val="1800"/>
              <a:buNone/>
            </a:pPr>
            <a:endParaRPr lang="en-US" altLang="en-US" sz="2000" b="1">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Char char="❖"/>
            </a:pPr>
            <a:r>
              <a:rPr lang="en-US" altLang="en-US" sz="2000" b="1">
                <a:solidFill>
                  <a:schemeClr val="dk1"/>
                </a:solidFill>
                <a:latin typeface="Nunito"/>
                <a:ea typeface="Nunito"/>
                <a:cs typeface="Nunito"/>
                <a:sym typeface="Nunito"/>
              </a:rPr>
              <a:t>Priorizar el acceso a servicios básicos (agua potable, saneamiento) en comunas vulnerables</a:t>
            </a:r>
            <a:endParaRPr lang="en-US" altLang="en-US" sz="2000" b="1">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Char char="❖"/>
            </a:pPr>
            <a:endParaRPr lang="en-US" altLang="en-US" sz="2000" b="1">
              <a:solidFill>
                <a:schemeClr val="dk1"/>
              </a:solidFill>
              <a:latin typeface="Nunito"/>
              <a:ea typeface="Nunito"/>
              <a:cs typeface="Nunito"/>
              <a:sym typeface="Nunito"/>
            </a:endParaRPr>
          </a:p>
        </p:txBody>
      </p:sp>
      <p:pic>
        <p:nvPicPr>
          <p:cNvPr id="1" name="Picture 0"/>
          <p:cNvPicPr/>
          <p:nvPr/>
        </p:nvPicPr>
        <p:blipFill>
          <a:blip r:embed="rId2"/>
          <a:stretch>
            <a:fillRect/>
          </a:stretch>
        </p:blipFill>
        <p:spPr>
          <a:xfrm>
            <a:off x="7075805" y="1518285"/>
            <a:ext cx="4286885" cy="31984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pic>
        <p:nvPicPr>
          <p:cNvPr id="249" name="Google Shape;249;p13"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250" name="Google Shape;250;p13"/>
          <p:cNvSpPr txBox="1"/>
          <p:nvPr/>
        </p:nvSpPr>
        <p:spPr>
          <a:xfrm>
            <a:off x="3110602" y="787475"/>
            <a:ext cx="4360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b="1">
                <a:solidFill>
                  <a:schemeClr val="dk1"/>
                </a:solidFill>
                <a:latin typeface="Nunito"/>
                <a:ea typeface="Nunito"/>
                <a:cs typeface="Nunito"/>
                <a:sym typeface="Nunito"/>
              </a:rPr>
              <a:t>Recomendaciones</a:t>
            </a:r>
            <a:endParaRPr sz="3600" b="1">
              <a:solidFill>
                <a:schemeClr val="dk1"/>
              </a:solidFill>
              <a:latin typeface="Nunito"/>
              <a:ea typeface="Nunito"/>
              <a:cs typeface="Nunito"/>
              <a:sym typeface="Nunito"/>
            </a:endParaRPr>
          </a:p>
        </p:txBody>
      </p:sp>
      <p:sp>
        <p:nvSpPr>
          <p:cNvPr id="251" name="Google Shape;251;p13"/>
          <p:cNvSpPr txBox="1"/>
          <p:nvPr/>
        </p:nvSpPr>
        <p:spPr>
          <a:xfrm>
            <a:off x="451485" y="1847215"/>
            <a:ext cx="5644515" cy="3505200"/>
          </a:xfrm>
          <a:prstGeom prst="rect">
            <a:avLst/>
          </a:prstGeom>
          <a:noFill/>
          <a:ln>
            <a:noFill/>
          </a:ln>
        </p:spPr>
        <p:txBody>
          <a:bodyPr spcFirstLastPara="1" wrap="square" lIns="91425" tIns="91425" rIns="91425" bIns="91425" anchor="t" anchorCtr="0">
            <a:spAutoFit/>
          </a:bodyPr>
          <a:lstStyle/>
          <a:p>
            <a:pPr marL="457200" lvl="0" indent="-342900" algn="just" rtl="0">
              <a:spcBef>
                <a:spcPts val="0"/>
              </a:spcBef>
              <a:spcAft>
                <a:spcPts val="0"/>
              </a:spcAft>
              <a:buClr>
                <a:schemeClr val="dk1"/>
              </a:buClr>
              <a:buSzPts val="1800"/>
              <a:buChar char="❖"/>
            </a:pPr>
            <a:r>
              <a:rPr lang="en-US" altLang="en-US" sz="2000" b="1">
                <a:solidFill>
                  <a:schemeClr val="dk1"/>
                </a:solidFill>
                <a:latin typeface="Nunito"/>
                <a:ea typeface="Nunito"/>
                <a:cs typeface="Nunito"/>
                <a:sym typeface="Nunito"/>
              </a:rPr>
              <a:t>Fortalecer sistemas de vigilancia epidemiológica en áreas de alta pobreza</a:t>
            </a:r>
            <a:endParaRPr lang="en-US" altLang="en-US" sz="2000" b="1">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Char char="❖"/>
            </a:pPr>
            <a:endParaRPr lang="en-US" altLang="en-US" sz="2000" b="1">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Char char="❖"/>
            </a:pPr>
            <a:r>
              <a:rPr lang="en-US" altLang="en-US" sz="2000" b="1">
                <a:solidFill>
                  <a:schemeClr val="dk1"/>
                </a:solidFill>
                <a:latin typeface="Nunito"/>
                <a:ea typeface="Nunito"/>
                <a:cs typeface="Nunito"/>
                <a:sym typeface="Nunito"/>
              </a:rPr>
              <a:t>Implementar programas de ciencia ciudadana que empoderen a las comunidades en la vigilancia y control</a:t>
            </a:r>
            <a:endParaRPr lang="en-US" altLang="en-US" sz="2000" b="1">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Char char="❖"/>
            </a:pPr>
            <a:r>
              <a:rPr lang="en-US" altLang="en-US" sz="2000" b="1">
                <a:solidFill>
                  <a:schemeClr val="dk1"/>
                </a:solidFill>
                <a:latin typeface="Nunito"/>
                <a:ea typeface="Nunito"/>
                <a:cs typeface="Nunito"/>
                <a:sym typeface="Nunito"/>
              </a:rPr>
              <a:t>Establecer sistemas de reporte comunitario para mejorar la detección temprana y respuesta</a:t>
            </a:r>
            <a:endParaRPr lang="en-US" altLang="en-US" sz="2000" b="1">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Char char="❖"/>
            </a:pPr>
            <a:endParaRPr lang="en-US" altLang="en-US" sz="1800" b="1">
              <a:solidFill>
                <a:schemeClr val="dk1"/>
              </a:solidFill>
              <a:latin typeface="Nunito"/>
              <a:ea typeface="Nunito"/>
              <a:cs typeface="Nunito"/>
              <a:sym typeface="Nunito"/>
            </a:endParaRPr>
          </a:p>
          <a:p>
            <a:pPr marL="457200" lvl="0" indent="-342900" algn="just" rtl="0">
              <a:spcBef>
                <a:spcPts val="0"/>
              </a:spcBef>
              <a:spcAft>
                <a:spcPts val="0"/>
              </a:spcAft>
              <a:buClr>
                <a:schemeClr val="dk1"/>
              </a:buClr>
              <a:buSzPts val="1800"/>
              <a:buChar char="❖"/>
            </a:pPr>
            <a:endParaRPr lang="en-US" altLang="en-US" sz="1800" b="1">
              <a:solidFill>
                <a:schemeClr val="dk1"/>
              </a:solidFill>
              <a:latin typeface="Nunito"/>
              <a:ea typeface="Nunito"/>
              <a:cs typeface="Nunito"/>
              <a:sym typeface="Nunito"/>
            </a:endParaRPr>
          </a:p>
        </p:txBody>
      </p:sp>
      <p:pic>
        <p:nvPicPr>
          <p:cNvPr id="3" name="Picture 2"/>
          <p:cNvPicPr/>
          <p:nvPr/>
        </p:nvPicPr>
        <p:blipFill>
          <a:blip r:embed="rId2"/>
          <a:stretch>
            <a:fillRect/>
          </a:stretch>
        </p:blipFill>
        <p:spPr>
          <a:xfrm>
            <a:off x="6816090" y="2132965"/>
            <a:ext cx="4735830" cy="27933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pic>
        <p:nvPicPr>
          <p:cNvPr id="249" name="Google Shape;249;p13"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250" name="Google Shape;250;p13"/>
          <p:cNvSpPr txBox="1"/>
          <p:nvPr/>
        </p:nvSpPr>
        <p:spPr>
          <a:xfrm>
            <a:off x="4511412" y="476325"/>
            <a:ext cx="4360500" cy="6438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b="1">
                <a:solidFill>
                  <a:schemeClr val="dk1"/>
                </a:solidFill>
                <a:latin typeface="Nunito"/>
                <a:ea typeface="Nunito"/>
                <a:cs typeface="Nunito"/>
                <a:sym typeface="Nunito"/>
              </a:rPr>
              <a:t>Github</a:t>
            </a:r>
            <a:endParaRPr lang="es-MX" sz="3600" b="1">
              <a:solidFill>
                <a:schemeClr val="dk1"/>
              </a:solidFill>
              <a:latin typeface="Nunito"/>
              <a:ea typeface="Nunito"/>
              <a:cs typeface="Nunito"/>
              <a:sym typeface="Nunito"/>
            </a:endParaRPr>
          </a:p>
        </p:txBody>
      </p:sp>
      <p:pic>
        <p:nvPicPr>
          <p:cNvPr id="1" name="Picture 0"/>
          <p:cNvPicPr/>
          <p:nvPr/>
        </p:nvPicPr>
        <p:blipFill>
          <a:blip r:embed="rId2">
            <a:extLst>
              <a:ext uri="{96DAC541-7B7A-43D3-8B79-37D633B846F1}">
                <asvg:svgBlip xmlns:asvg="http://schemas.microsoft.com/office/drawing/2016/SVG/main" r:embed="rId3"/>
              </a:ext>
            </a:extLst>
          </a:blip>
          <a:stretch>
            <a:fillRect/>
          </a:stretch>
        </p:blipFill>
        <p:spPr>
          <a:xfrm>
            <a:off x="3071495" y="1336040"/>
            <a:ext cx="4876800" cy="41859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pic>
        <p:nvPicPr>
          <p:cNvPr id="93" name="Google Shape;93;p2"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94" name="Google Shape;94;p2"/>
          <p:cNvSpPr txBox="1"/>
          <p:nvPr/>
        </p:nvSpPr>
        <p:spPr>
          <a:xfrm>
            <a:off x="2710857" y="837625"/>
            <a:ext cx="3300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a:solidFill>
                  <a:schemeClr val="dk1"/>
                </a:solidFill>
                <a:latin typeface="Nunito ExtraBold"/>
                <a:ea typeface="Nunito ExtraBold"/>
                <a:cs typeface="Nunito ExtraBold"/>
                <a:sym typeface="Nunito ExtraBold"/>
              </a:rPr>
              <a:t>Contexto</a:t>
            </a:r>
            <a:endParaRPr sz="3600">
              <a:solidFill>
                <a:schemeClr val="dk1"/>
              </a:solidFill>
              <a:latin typeface="Nunito ExtraBold"/>
              <a:ea typeface="Nunito ExtraBold"/>
              <a:cs typeface="Nunito ExtraBold"/>
              <a:sym typeface="Nunito ExtraBold"/>
            </a:endParaRPr>
          </a:p>
        </p:txBody>
      </p:sp>
      <p:sp>
        <p:nvSpPr>
          <p:cNvPr id="95" name="Google Shape;95;p2"/>
          <p:cNvSpPr txBox="1"/>
          <p:nvPr/>
        </p:nvSpPr>
        <p:spPr>
          <a:xfrm>
            <a:off x="896400" y="1744000"/>
            <a:ext cx="5283900" cy="295148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tLang="en-US" sz="2000">
                <a:solidFill>
                  <a:schemeClr val="dk1"/>
                </a:solidFill>
                <a:latin typeface="Nunito"/>
                <a:ea typeface="Nunito"/>
                <a:cs typeface="Nunito"/>
                <a:sym typeface="Nunito"/>
              </a:rPr>
              <a:t>En regiones tropicales como la nuestra, el dengue, el zika y el chikungunya siguen siendo una amenaza constante. El mosquito Aedes aegypti es el principal culpable, pero la bacteria Wolbachia, promovida por el World Mosquito Program, ha demostrado que es posible bloquear la transmisión de estos virus.</a:t>
            </a:r>
            <a:endParaRPr lang="en-US" altLang="en-US" sz="2000">
              <a:solidFill>
                <a:schemeClr val="dk1"/>
              </a:solidFill>
              <a:latin typeface="Nunito"/>
              <a:ea typeface="Nunito"/>
              <a:cs typeface="Nunito"/>
              <a:sym typeface="Nunito"/>
            </a:endParaRPr>
          </a:p>
          <a:p>
            <a:pPr marL="0" lvl="0" indent="0" algn="just" rtl="0">
              <a:spcBef>
                <a:spcPts val="0"/>
              </a:spcBef>
              <a:spcAft>
                <a:spcPts val="0"/>
              </a:spcAft>
              <a:buNone/>
            </a:pPr>
            <a:endParaRPr lang="en-US" altLang="en-US" sz="2000">
              <a:solidFill>
                <a:schemeClr val="dk1"/>
              </a:solidFill>
              <a:latin typeface="Nunito"/>
              <a:ea typeface="Nunito"/>
              <a:cs typeface="Nunito"/>
              <a:sym typeface="Nunito"/>
            </a:endParaRPr>
          </a:p>
        </p:txBody>
      </p:sp>
      <p:sp>
        <p:nvSpPr>
          <p:cNvPr id="96" name="Google Shape;96;p2"/>
          <p:cNvSpPr/>
          <p:nvPr/>
        </p:nvSpPr>
        <p:spPr>
          <a:xfrm>
            <a:off x="6960925" y="1622400"/>
            <a:ext cx="4722000" cy="3588900"/>
          </a:xfrm>
          <a:prstGeom prst="rect">
            <a:avLst/>
          </a:prstGeom>
          <a:solidFill>
            <a:srgbClr val="00255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
        <p:nvSpPr>
          <p:cNvPr id="98" name="Google Shape;98;p2"/>
          <p:cNvSpPr txBox="1"/>
          <p:nvPr/>
        </p:nvSpPr>
        <p:spPr>
          <a:xfrm>
            <a:off x="6888480" y="5229225"/>
            <a:ext cx="4715510" cy="86550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900" b="1">
                <a:solidFill>
                  <a:schemeClr val="dk1"/>
                </a:solidFill>
                <a:latin typeface="Nunito"/>
                <a:ea typeface="Nunito"/>
                <a:cs typeface="Nunito"/>
                <a:sym typeface="Nunito"/>
              </a:rPr>
              <a:t>Fuente: </a:t>
            </a:r>
            <a:r>
              <a:rPr lang="en-US" altLang="en-US" sz="1200">
                <a:solidFill>
                  <a:schemeClr val="dk1"/>
                </a:solidFill>
                <a:latin typeface="Calibri" panose="020F0502020204030204"/>
                <a:ea typeface="Calibri" panose="020F0502020204030204"/>
                <a:cs typeface="Calibri" panose="020F0502020204030204"/>
                <a:sym typeface="Calibri" panose="020F0502020204030204"/>
              </a:rPr>
              <a:t>https://www.worldmosquitoprogram.org/es/avances-nivel-mundial/colombia</a:t>
            </a:r>
            <a:endParaRPr lang="en-US" altLang="en-US" sz="12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p:cNvPicPr/>
          <p:nvPr/>
        </p:nvPicPr>
        <p:blipFill>
          <a:blip r:embed="rId2"/>
          <a:stretch>
            <a:fillRect/>
          </a:stretch>
        </p:blipFill>
        <p:spPr>
          <a:xfrm>
            <a:off x="6888480" y="1622425"/>
            <a:ext cx="4853940" cy="36245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pic>
        <p:nvPicPr>
          <p:cNvPr id="267" name="Google Shape;267;p15"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pic>
        <p:nvPicPr>
          <p:cNvPr id="93" name="Google Shape;93;p2"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94" name="Google Shape;94;p2"/>
          <p:cNvSpPr txBox="1"/>
          <p:nvPr/>
        </p:nvSpPr>
        <p:spPr>
          <a:xfrm>
            <a:off x="2710857" y="837625"/>
            <a:ext cx="3300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a:solidFill>
                  <a:schemeClr val="dk1"/>
                </a:solidFill>
                <a:latin typeface="Nunito ExtraBold"/>
                <a:ea typeface="Nunito ExtraBold"/>
                <a:cs typeface="Nunito ExtraBold"/>
                <a:sym typeface="Nunito ExtraBold"/>
              </a:rPr>
              <a:t>Contexto</a:t>
            </a:r>
            <a:endParaRPr sz="3600">
              <a:solidFill>
                <a:schemeClr val="dk1"/>
              </a:solidFill>
              <a:latin typeface="Nunito ExtraBold"/>
              <a:ea typeface="Nunito ExtraBold"/>
              <a:cs typeface="Nunito ExtraBold"/>
              <a:sym typeface="Nunito ExtraBold"/>
            </a:endParaRPr>
          </a:p>
        </p:txBody>
      </p:sp>
      <p:sp>
        <p:nvSpPr>
          <p:cNvPr id="95" name="Google Shape;95;p2"/>
          <p:cNvSpPr txBox="1"/>
          <p:nvPr/>
        </p:nvSpPr>
        <p:spPr>
          <a:xfrm>
            <a:off x="838835" y="4292600"/>
            <a:ext cx="10747375" cy="105854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altLang="en-US" sz="1900">
                <a:solidFill>
                  <a:schemeClr val="dk1"/>
                </a:solidFill>
                <a:latin typeface="Nunito"/>
                <a:ea typeface="Nunito"/>
                <a:cs typeface="Nunito"/>
                <a:sym typeface="Nunito"/>
              </a:rPr>
              <a:t>A nivel global, </a:t>
            </a:r>
            <a:r>
              <a:rPr lang="en-US" altLang="en-US" sz="1900" b="1">
                <a:solidFill>
                  <a:schemeClr val="dk1"/>
                </a:solidFill>
                <a:latin typeface="Nunito"/>
                <a:ea typeface="Nunito"/>
                <a:cs typeface="Nunito"/>
                <a:sym typeface="Nunito"/>
              </a:rPr>
              <a:t>más de trece millones de personas</a:t>
            </a:r>
            <a:r>
              <a:rPr lang="en-US" altLang="en-US" sz="1900">
                <a:solidFill>
                  <a:schemeClr val="dk1"/>
                </a:solidFill>
                <a:latin typeface="Nunito"/>
                <a:ea typeface="Nunito"/>
                <a:cs typeface="Nunito"/>
                <a:sym typeface="Nunito"/>
              </a:rPr>
              <a:t> ya se benefician de esta innovación biológica que convierte al mosquito en un aliado en lugar de un enemigo.</a:t>
            </a:r>
            <a:endParaRPr lang="en-US" altLang="en-US" sz="1900">
              <a:solidFill>
                <a:schemeClr val="dk1"/>
              </a:solidFill>
              <a:latin typeface="Nunito"/>
              <a:ea typeface="Nunito"/>
              <a:cs typeface="Nunito"/>
              <a:sym typeface="Nunito"/>
            </a:endParaRPr>
          </a:p>
          <a:p>
            <a:pPr marL="0" lvl="0" indent="0" algn="just" rtl="0">
              <a:spcBef>
                <a:spcPts val="0"/>
              </a:spcBef>
              <a:spcAft>
                <a:spcPts val="0"/>
              </a:spcAft>
              <a:buNone/>
            </a:pPr>
            <a:endParaRPr lang="en-US" altLang="en-US" sz="1900">
              <a:solidFill>
                <a:schemeClr val="dk1"/>
              </a:solidFill>
              <a:latin typeface="Nunito"/>
              <a:ea typeface="Nunito"/>
              <a:cs typeface="Nunito"/>
              <a:sym typeface="Nunito"/>
            </a:endParaRPr>
          </a:p>
        </p:txBody>
      </p:sp>
      <p:pic>
        <p:nvPicPr>
          <p:cNvPr id="3" name="Picture 2"/>
          <p:cNvPicPr/>
          <p:nvPr/>
        </p:nvPicPr>
        <p:blipFill>
          <a:blip r:embed="rId2"/>
          <a:stretch>
            <a:fillRect/>
          </a:stretch>
        </p:blipFill>
        <p:spPr>
          <a:xfrm>
            <a:off x="-1067836324" y="-1070503324"/>
            <a:ext cx="2147483647" cy="2147483647"/>
          </a:xfrm>
          <a:prstGeom prst="rect">
            <a:avLst/>
          </a:prstGeom>
        </p:spPr>
      </p:pic>
      <p:pic>
        <p:nvPicPr>
          <p:cNvPr id="4" name="Picture 3"/>
          <p:cNvPicPr/>
          <p:nvPr/>
        </p:nvPicPr>
        <p:blipFill>
          <a:blip r:embed="rId2"/>
          <a:stretch>
            <a:fillRect/>
          </a:stretch>
        </p:blipFill>
        <p:spPr>
          <a:xfrm>
            <a:off x="-2147483648" y="-2147483648"/>
            <a:ext cx="2147483647" cy="2147483647"/>
          </a:xfrm>
          <a:prstGeom prst="rect">
            <a:avLst/>
          </a:prstGeom>
        </p:spPr>
      </p:pic>
      <p:pic>
        <p:nvPicPr>
          <p:cNvPr id="6" name="Picture 5"/>
          <p:cNvPicPr/>
          <p:nvPr/>
        </p:nvPicPr>
        <p:blipFill>
          <a:blip r:embed="rId3"/>
          <a:stretch>
            <a:fillRect/>
          </a:stretch>
        </p:blipFill>
        <p:spPr>
          <a:xfrm>
            <a:off x="511175" y="1844675"/>
            <a:ext cx="5499735" cy="2003425"/>
          </a:xfrm>
          <a:prstGeom prst="rect">
            <a:avLst/>
          </a:prstGeom>
        </p:spPr>
      </p:pic>
      <p:pic>
        <p:nvPicPr>
          <p:cNvPr id="7" name="Picture 6"/>
          <p:cNvPicPr/>
          <p:nvPr/>
        </p:nvPicPr>
        <p:blipFill>
          <a:blip r:embed="rId4"/>
          <a:stretch>
            <a:fillRect/>
          </a:stretch>
        </p:blipFill>
        <p:spPr>
          <a:xfrm>
            <a:off x="6375400" y="1844675"/>
            <a:ext cx="5428615" cy="20269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pic>
        <p:nvPicPr>
          <p:cNvPr id="103" name="Google Shape;103;p3"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04" name="Google Shape;104;p3"/>
          <p:cNvSpPr txBox="1"/>
          <p:nvPr/>
        </p:nvSpPr>
        <p:spPr>
          <a:xfrm>
            <a:off x="536225" y="1014550"/>
            <a:ext cx="6359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b="1">
                <a:solidFill>
                  <a:schemeClr val="dk1"/>
                </a:solidFill>
                <a:latin typeface="Nunito"/>
                <a:ea typeface="Nunito"/>
                <a:cs typeface="Nunito"/>
                <a:sym typeface="Nunito"/>
              </a:rPr>
              <a:t>Planteamiento del problema</a:t>
            </a:r>
            <a:endParaRPr sz="3600" b="1">
              <a:solidFill>
                <a:schemeClr val="dk1"/>
              </a:solidFill>
              <a:latin typeface="Nunito"/>
              <a:ea typeface="Nunito"/>
              <a:cs typeface="Nunito"/>
              <a:sym typeface="Nunito"/>
            </a:endParaRPr>
          </a:p>
        </p:txBody>
      </p:sp>
      <p:sp>
        <p:nvSpPr>
          <p:cNvPr id="105" name="Google Shape;105;p3"/>
          <p:cNvSpPr txBox="1"/>
          <p:nvPr/>
        </p:nvSpPr>
        <p:spPr>
          <a:xfrm>
            <a:off x="294075" y="2293750"/>
            <a:ext cx="7147200" cy="2581800"/>
          </a:xfrm>
          <a:prstGeom prst="rect">
            <a:avLst/>
          </a:prstGeom>
          <a:noFill/>
          <a:ln>
            <a:noFill/>
          </a:ln>
        </p:spPr>
        <p:txBody>
          <a:bodyPr spcFirstLastPara="1" wrap="square" lIns="91425" tIns="91425" rIns="91425" bIns="91425" anchor="t" anchorCtr="0">
            <a:noAutofit/>
          </a:bodyPr>
          <a:lstStyle/>
          <a:p>
            <a:pPr marL="457200" lvl="0" indent="-349250" algn="just" rtl="0">
              <a:spcBef>
                <a:spcPts val="0"/>
              </a:spcBef>
              <a:spcAft>
                <a:spcPts val="0"/>
              </a:spcAft>
              <a:buClr>
                <a:schemeClr val="dk1"/>
              </a:buClr>
              <a:buSzPts val="1900"/>
              <a:buFont typeface="Nunito"/>
              <a:buChar char="❖"/>
            </a:pPr>
            <a:r>
              <a:rPr lang="es-MX" sz="1900">
                <a:solidFill>
                  <a:schemeClr val="dk1"/>
                </a:solidFill>
                <a:latin typeface="Nunito"/>
                <a:ea typeface="Nunito"/>
                <a:cs typeface="Nunito"/>
                <a:sym typeface="Nunito"/>
              </a:rPr>
              <a:t>¿Qué factores sociodemográficos se relacionan con las estrategias de control vectorial?</a:t>
            </a:r>
            <a:endParaRPr sz="1900">
              <a:solidFill>
                <a:schemeClr val="dk1"/>
              </a:solidFill>
              <a:latin typeface="Nunito"/>
              <a:ea typeface="Nunito"/>
              <a:cs typeface="Nunito"/>
              <a:sym typeface="Nunito"/>
            </a:endParaRPr>
          </a:p>
          <a:p>
            <a:pPr marL="457200" lvl="0" indent="0" algn="just" rtl="0">
              <a:spcBef>
                <a:spcPts val="0"/>
              </a:spcBef>
              <a:spcAft>
                <a:spcPts val="0"/>
              </a:spcAft>
              <a:buNone/>
            </a:pPr>
            <a:endParaRPr sz="1900">
              <a:solidFill>
                <a:schemeClr val="dk1"/>
              </a:solidFill>
              <a:latin typeface="Nunito"/>
              <a:ea typeface="Nunito"/>
              <a:cs typeface="Nunito"/>
              <a:sym typeface="Nunito"/>
            </a:endParaRPr>
          </a:p>
          <a:p>
            <a:pPr marL="0" lvl="0" indent="0" algn="just" rtl="0">
              <a:spcBef>
                <a:spcPts val="0"/>
              </a:spcBef>
              <a:spcAft>
                <a:spcPts val="0"/>
              </a:spcAft>
              <a:buNone/>
            </a:pPr>
            <a:endParaRPr sz="1900" b="1">
              <a:solidFill>
                <a:schemeClr val="dk1"/>
              </a:solidFill>
              <a:latin typeface="Nunito"/>
              <a:ea typeface="Nunito"/>
              <a:cs typeface="Nunito"/>
              <a:sym typeface="Nunito"/>
            </a:endParaRPr>
          </a:p>
          <a:p>
            <a:pPr marL="0" lvl="0" indent="0" algn="just" rtl="0">
              <a:spcBef>
                <a:spcPts val="0"/>
              </a:spcBef>
              <a:spcAft>
                <a:spcPts val="0"/>
              </a:spcAft>
              <a:buNone/>
            </a:pPr>
            <a:r>
              <a:rPr lang="en-US" altLang="en-US" sz="1800">
                <a:solidFill>
                  <a:schemeClr val="dk1"/>
                </a:solidFill>
                <a:latin typeface="Nunito"/>
                <a:ea typeface="Nunito"/>
                <a:cs typeface="Nunito"/>
                <a:sym typeface="Nunito"/>
              </a:rPr>
              <a:t>Los programas tradicionales de</a:t>
            </a:r>
            <a:r>
              <a:rPr lang="es-MX" altLang="en-US" sz="1800">
                <a:solidFill>
                  <a:schemeClr val="dk1"/>
                </a:solidFill>
                <a:latin typeface="Nunito"/>
                <a:ea typeface="Nunito"/>
                <a:cs typeface="Nunito"/>
                <a:sym typeface="Nunito"/>
              </a:rPr>
              <a:t> control</a:t>
            </a:r>
            <a:r>
              <a:rPr lang="en-US" altLang="en-US" sz="1800">
                <a:solidFill>
                  <a:schemeClr val="dk1"/>
                </a:solidFill>
                <a:latin typeface="Nunito"/>
                <a:ea typeface="Nunito"/>
                <a:cs typeface="Nunito"/>
                <a:sym typeface="Nunito"/>
              </a:rPr>
              <a:t> suelen olvidar que la enfermedad no se distribuye al azar: se agrupa en barrios con menos servicios, más pobreza y menor acceso a la información.</a:t>
            </a:r>
            <a:r>
              <a:rPr lang="es-MX" altLang="en-US" sz="1800">
                <a:solidFill>
                  <a:schemeClr val="dk1"/>
                </a:solidFill>
                <a:latin typeface="Nunito"/>
                <a:ea typeface="Nunito"/>
                <a:cs typeface="Nunito"/>
                <a:sym typeface="Nunito"/>
              </a:rPr>
              <a:t> Una </a:t>
            </a:r>
            <a:r>
              <a:rPr lang="en-US" altLang="en-US" sz="1800">
                <a:solidFill>
                  <a:schemeClr val="dk1"/>
                </a:solidFill>
                <a:latin typeface="Nunito"/>
                <a:ea typeface="Nunito"/>
                <a:cs typeface="Nunito"/>
                <a:sym typeface="Nunito"/>
              </a:rPr>
              <a:t>brecha </a:t>
            </a:r>
            <a:r>
              <a:rPr lang="es-MX" altLang="en-US" sz="1800">
                <a:solidFill>
                  <a:schemeClr val="dk1"/>
                </a:solidFill>
                <a:latin typeface="Nunito"/>
                <a:ea typeface="Nunito"/>
                <a:cs typeface="Nunito"/>
                <a:sym typeface="Nunito"/>
              </a:rPr>
              <a:t>que </a:t>
            </a:r>
            <a:r>
              <a:rPr lang="en-US" altLang="en-US" sz="1800">
                <a:solidFill>
                  <a:schemeClr val="dk1"/>
                </a:solidFill>
                <a:latin typeface="Nunito"/>
                <a:ea typeface="Nunito"/>
                <a:cs typeface="Nunito"/>
                <a:sym typeface="Nunito"/>
              </a:rPr>
              <a:t>genera intervenciones costosas, desiguales y, en muchos casos, ineficaces</a:t>
            </a:r>
            <a:r>
              <a:rPr lang="es-MX" altLang="en-US" sz="1800">
                <a:solidFill>
                  <a:schemeClr val="dk1"/>
                </a:solidFill>
                <a:latin typeface="Nunito"/>
                <a:ea typeface="Nunito"/>
                <a:cs typeface="Nunito"/>
                <a:sym typeface="Nunito"/>
              </a:rPr>
              <a:t>.</a:t>
            </a:r>
            <a:endParaRPr lang="es-MX" altLang="en-US" sz="1800">
              <a:solidFill>
                <a:schemeClr val="dk1"/>
              </a:solidFill>
              <a:latin typeface="Nunito"/>
              <a:ea typeface="Nunito"/>
              <a:cs typeface="Nunito"/>
              <a:sym typeface="Nunito"/>
            </a:endParaRPr>
          </a:p>
        </p:txBody>
      </p:sp>
      <p:pic>
        <p:nvPicPr>
          <p:cNvPr id="3" name="Picture 2"/>
          <p:cNvPicPr/>
          <p:nvPr/>
        </p:nvPicPr>
        <p:blipFill>
          <a:blip r:embed="rId2"/>
          <a:srcRect b="5873"/>
          <a:stretch>
            <a:fillRect/>
          </a:stretch>
        </p:blipFill>
        <p:spPr>
          <a:xfrm>
            <a:off x="8425180" y="-27305"/>
            <a:ext cx="3766820" cy="6115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pic>
        <p:nvPicPr>
          <p:cNvPr id="111" name="Google Shape;111;p4"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12" name="Google Shape;112;p4"/>
          <p:cNvSpPr txBox="1"/>
          <p:nvPr/>
        </p:nvSpPr>
        <p:spPr>
          <a:xfrm>
            <a:off x="2495295" y="477145"/>
            <a:ext cx="2504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b="1">
                <a:solidFill>
                  <a:schemeClr val="dk1"/>
                </a:solidFill>
                <a:latin typeface="Nunito"/>
                <a:ea typeface="Nunito"/>
                <a:cs typeface="Nunito"/>
                <a:sym typeface="Nunito"/>
              </a:rPr>
              <a:t>Objetivos: </a:t>
            </a:r>
            <a:endParaRPr sz="3600" b="1">
              <a:solidFill>
                <a:schemeClr val="dk1"/>
              </a:solidFill>
              <a:latin typeface="Nunito"/>
              <a:ea typeface="Nunito"/>
              <a:cs typeface="Nunito"/>
              <a:sym typeface="Nunito"/>
            </a:endParaRPr>
          </a:p>
        </p:txBody>
      </p:sp>
      <p:sp>
        <p:nvSpPr>
          <p:cNvPr id="113" name="Google Shape;113;p4"/>
          <p:cNvSpPr txBox="1"/>
          <p:nvPr/>
        </p:nvSpPr>
        <p:spPr>
          <a:xfrm>
            <a:off x="1809750" y="2073350"/>
            <a:ext cx="8572500" cy="27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 name="Google Shape;114;p4"/>
          <p:cNvSpPr txBox="1"/>
          <p:nvPr/>
        </p:nvSpPr>
        <p:spPr>
          <a:xfrm>
            <a:off x="797560" y="1196975"/>
            <a:ext cx="10749915" cy="509016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400"/>
              </a:spcBef>
              <a:spcAft>
                <a:spcPts val="0"/>
              </a:spcAft>
              <a:buNone/>
            </a:pPr>
            <a:r>
              <a:rPr lang="es-MX" sz="2200" b="1">
                <a:solidFill>
                  <a:schemeClr val="dk1"/>
                </a:solidFill>
                <a:latin typeface="Nunito"/>
                <a:ea typeface="Nunito"/>
                <a:cs typeface="Nunito"/>
                <a:sym typeface="Nunito"/>
              </a:rPr>
              <a:t>Objetivo general:</a:t>
            </a:r>
            <a:endParaRPr sz="2200" b="1">
              <a:solidFill>
                <a:schemeClr val="dk1"/>
              </a:solidFill>
              <a:latin typeface="Nunito"/>
              <a:ea typeface="Nunito"/>
              <a:cs typeface="Nunito"/>
              <a:sym typeface="Nunito"/>
            </a:endParaRPr>
          </a:p>
          <a:p>
            <a:pPr marL="114300" lvl="0" indent="0" algn="just" rtl="0">
              <a:lnSpc>
                <a:spcPct val="115000"/>
              </a:lnSpc>
              <a:spcBef>
                <a:spcPts val="1200"/>
              </a:spcBef>
              <a:spcAft>
                <a:spcPts val="0"/>
              </a:spcAft>
              <a:buClr>
                <a:schemeClr val="dk1"/>
              </a:buClr>
              <a:buSzPts val="1800"/>
              <a:buNone/>
            </a:pPr>
            <a:r>
              <a:rPr lang="en-US" altLang="en-US" sz="1800">
                <a:solidFill>
                  <a:schemeClr val="dk1"/>
                </a:solidFill>
                <a:latin typeface="Nunito"/>
                <a:ea typeface="Nunito"/>
                <a:cs typeface="Nunito"/>
                <a:sym typeface="Nunito"/>
              </a:rPr>
              <a:t>Desarrollar una plataforma de análisis que combine datos abiertos de Colombia y del WMP</a:t>
            </a:r>
            <a:r>
              <a:rPr lang="es-MX" altLang="en-US" sz="1800">
                <a:solidFill>
                  <a:schemeClr val="dk1"/>
                </a:solidFill>
                <a:latin typeface="Nunito"/>
                <a:ea typeface="Nunito"/>
                <a:cs typeface="Nunito"/>
                <a:sym typeface="Nunito"/>
              </a:rPr>
              <a:t> i</a:t>
            </a:r>
            <a:r>
              <a:rPr lang="en-US" altLang="en-US" sz="1800">
                <a:solidFill>
                  <a:schemeClr val="dk1"/>
                </a:solidFill>
                <a:latin typeface="Nunito"/>
                <a:ea typeface="Nunito"/>
                <a:cs typeface="Nunito"/>
                <a:sym typeface="Nunito"/>
              </a:rPr>
              <a:t>dentifica</a:t>
            </a:r>
            <a:r>
              <a:rPr lang="es-MX" altLang="en-US" sz="1800">
                <a:solidFill>
                  <a:schemeClr val="dk1"/>
                </a:solidFill>
                <a:latin typeface="Nunito"/>
                <a:ea typeface="Nunito"/>
                <a:cs typeface="Nunito"/>
                <a:sym typeface="Nunito"/>
              </a:rPr>
              <a:t>ndo</a:t>
            </a:r>
            <a:r>
              <a:rPr lang="en-US" altLang="en-US" sz="1800">
                <a:solidFill>
                  <a:schemeClr val="dk1"/>
                </a:solidFill>
                <a:latin typeface="Nunito"/>
                <a:ea typeface="Nunito"/>
                <a:cs typeface="Nunito"/>
                <a:sym typeface="Nunito"/>
              </a:rPr>
              <a:t> zonas de riesgo</a:t>
            </a:r>
            <a:r>
              <a:rPr lang="es-MX" altLang="en-US" sz="1800">
                <a:solidFill>
                  <a:schemeClr val="dk1"/>
                </a:solidFill>
                <a:latin typeface="Nunito"/>
                <a:ea typeface="Nunito"/>
                <a:cs typeface="Nunito"/>
                <a:sym typeface="Nunito"/>
              </a:rPr>
              <a:t>, v</a:t>
            </a:r>
            <a:r>
              <a:rPr lang="en-US" altLang="en-US" sz="1800">
                <a:solidFill>
                  <a:schemeClr val="dk1"/>
                </a:solidFill>
                <a:latin typeface="Nunito"/>
                <a:ea typeface="Nunito"/>
                <a:cs typeface="Nunito"/>
                <a:sym typeface="Nunito"/>
              </a:rPr>
              <a:t>isualiza</a:t>
            </a:r>
            <a:r>
              <a:rPr lang="es-MX" altLang="en-US" sz="1800">
                <a:solidFill>
                  <a:schemeClr val="dk1"/>
                </a:solidFill>
                <a:latin typeface="Nunito"/>
                <a:ea typeface="Nunito"/>
                <a:cs typeface="Nunito"/>
                <a:sym typeface="Nunito"/>
              </a:rPr>
              <a:t>ndo</a:t>
            </a:r>
            <a:r>
              <a:rPr lang="en-US" altLang="en-US" sz="1800">
                <a:solidFill>
                  <a:schemeClr val="dk1"/>
                </a:solidFill>
                <a:latin typeface="Nunito"/>
                <a:ea typeface="Nunito"/>
                <a:cs typeface="Nunito"/>
                <a:sym typeface="Nunito"/>
              </a:rPr>
              <a:t> el impacto de Wolbachia</a:t>
            </a:r>
            <a:r>
              <a:rPr lang="es-MX" altLang="en-US" sz="1800">
                <a:solidFill>
                  <a:schemeClr val="dk1"/>
                </a:solidFill>
                <a:latin typeface="Nunito"/>
                <a:ea typeface="Nunito"/>
                <a:cs typeface="Nunito"/>
                <a:sym typeface="Nunito"/>
              </a:rPr>
              <a:t> y e</a:t>
            </a:r>
            <a:r>
              <a:rPr lang="en-US" altLang="en-US" sz="1800">
                <a:solidFill>
                  <a:schemeClr val="dk1"/>
                </a:solidFill>
                <a:latin typeface="Nunito"/>
                <a:ea typeface="Nunito"/>
                <a:cs typeface="Nunito"/>
                <a:sym typeface="Nunito"/>
              </a:rPr>
              <a:t>mpoderar</a:t>
            </a:r>
            <a:r>
              <a:rPr lang="es-MX" altLang="en-US" sz="1800">
                <a:solidFill>
                  <a:schemeClr val="dk1"/>
                </a:solidFill>
                <a:latin typeface="Nunito"/>
                <a:ea typeface="Nunito"/>
                <a:cs typeface="Nunito"/>
                <a:sym typeface="Nunito"/>
              </a:rPr>
              <a:t>ando</a:t>
            </a:r>
            <a:r>
              <a:rPr lang="en-US" altLang="en-US" sz="1800">
                <a:solidFill>
                  <a:schemeClr val="dk1"/>
                </a:solidFill>
                <a:latin typeface="Nunito"/>
                <a:ea typeface="Nunito"/>
                <a:cs typeface="Nunito"/>
                <a:sym typeface="Nunito"/>
              </a:rPr>
              <a:t> a las comunidades en el control vectorial</a:t>
            </a:r>
            <a:endParaRPr lang="en-US" altLang="en-US" sz="1800">
              <a:solidFill>
                <a:schemeClr val="dk1"/>
              </a:solidFill>
              <a:latin typeface="Nunito"/>
              <a:ea typeface="Nunito"/>
              <a:cs typeface="Nunito"/>
              <a:sym typeface="Nunito"/>
            </a:endParaRPr>
          </a:p>
          <a:p>
            <a:pPr marL="114300" lvl="0" indent="0" algn="just" rtl="0">
              <a:lnSpc>
                <a:spcPct val="115000"/>
              </a:lnSpc>
              <a:spcBef>
                <a:spcPts val="1200"/>
              </a:spcBef>
              <a:spcAft>
                <a:spcPts val="0"/>
              </a:spcAft>
              <a:buClr>
                <a:schemeClr val="dk1"/>
              </a:buClr>
              <a:buSzPts val="1800"/>
              <a:buNone/>
            </a:pPr>
            <a:r>
              <a:rPr lang="es-MX" sz="1900" b="1">
                <a:solidFill>
                  <a:schemeClr val="dk1"/>
                </a:solidFill>
                <a:latin typeface="Nunito"/>
                <a:ea typeface="Nunito"/>
                <a:cs typeface="Nunito"/>
                <a:sym typeface="Nunito"/>
              </a:rPr>
              <a:t>Objetivos Específicos:</a:t>
            </a:r>
            <a:endParaRPr lang="es-MX" sz="1900" b="1">
              <a:solidFill>
                <a:schemeClr val="dk1"/>
              </a:solidFill>
              <a:latin typeface="Nunito"/>
              <a:ea typeface="Nunito"/>
              <a:cs typeface="Nunito"/>
              <a:sym typeface="Nunito"/>
            </a:endParaRPr>
          </a:p>
          <a:p>
            <a:pPr marL="114300" lvl="0" indent="0" algn="just" rtl="0">
              <a:lnSpc>
                <a:spcPct val="115000"/>
              </a:lnSpc>
              <a:spcBef>
                <a:spcPts val="1200"/>
              </a:spcBef>
              <a:spcAft>
                <a:spcPts val="0"/>
              </a:spcAft>
              <a:buClr>
                <a:schemeClr val="dk1"/>
              </a:buClr>
              <a:buSzPts val="1800"/>
              <a:buNone/>
            </a:pPr>
            <a:r>
              <a:rPr lang="es-MX" altLang="en-US" sz="1900">
                <a:solidFill>
                  <a:schemeClr val="dk1"/>
                </a:solidFill>
                <a:latin typeface="Nunito"/>
                <a:ea typeface="Nunito"/>
                <a:cs typeface="Nunito"/>
                <a:sym typeface="Nunito"/>
              </a:rPr>
              <a:t>1. </a:t>
            </a:r>
            <a:r>
              <a:rPr lang="en-US" altLang="en-US" sz="1900">
                <a:solidFill>
                  <a:schemeClr val="dk1"/>
                </a:solidFill>
                <a:latin typeface="Nunito"/>
                <a:ea typeface="Nunito"/>
                <a:cs typeface="Nunito"/>
                <a:sym typeface="Nunito"/>
              </a:rPr>
              <a:t>Integrar datos abiertos y WMP en una web accesible</a:t>
            </a:r>
            <a:endParaRPr lang="en-US" altLang="en-US" sz="1900">
              <a:solidFill>
                <a:schemeClr val="dk1"/>
              </a:solidFill>
              <a:latin typeface="Nunito"/>
              <a:ea typeface="Nunito"/>
              <a:cs typeface="Nunito"/>
              <a:sym typeface="Nunito"/>
            </a:endParaRPr>
          </a:p>
          <a:p>
            <a:pPr marL="114300" lvl="0" indent="0" algn="just" rtl="0">
              <a:lnSpc>
                <a:spcPct val="115000"/>
              </a:lnSpc>
              <a:spcBef>
                <a:spcPts val="1200"/>
              </a:spcBef>
              <a:spcAft>
                <a:spcPts val="0"/>
              </a:spcAft>
              <a:buClr>
                <a:schemeClr val="dk1"/>
              </a:buClr>
              <a:buSzPts val="1800"/>
              <a:buNone/>
            </a:pPr>
            <a:r>
              <a:rPr lang="es-MX" altLang="en-US" sz="1900">
                <a:solidFill>
                  <a:schemeClr val="dk1"/>
                </a:solidFill>
                <a:latin typeface="Nunito"/>
                <a:ea typeface="Nunito"/>
                <a:cs typeface="Nunito"/>
                <a:sym typeface="Nunito"/>
              </a:rPr>
              <a:t>2. </a:t>
            </a:r>
            <a:r>
              <a:rPr lang="en-US" altLang="en-US" sz="1900">
                <a:solidFill>
                  <a:schemeClr val="dk1"/>
                </a:solidFill>
                <a:latin typeface="Nunito"/>
                <a:ea typeface="Nunito"/>
                <a:cs typeface="Nunito"/>
                <a:sym typeface="Nunito"/>
              </a:rPr>
              <a:t>Analizar variables epidemiológicas y sociodemográficas</a:t>
            </a:r>
            <a:endParaRPr lang="en-US" altLang="en-US" sz="1900">
              <a:solidFill>
                <a:schemeClr val="dk1"/>
              </a:solidFill>
              <a:latin typeface="Nunito"/>
              <a:ea typeface="Nunito"/>
              <a:cs typeface="Nunito"/>
              <a:sym typeface="Nunito"/>
            </a:endParaRPr>
          </a:p>
          <a:p>
            <a:pPr marL="114300" lvl="0" indent="0" algn="just" rtl="0">
              <a:lnSpc>
                <a:spcPct val="115000"/>
              </a:lnSpc>
              <a:spcBef>
                <a:spcPts val="1200"/>
              </a:spcBef>
              <a:spcAft>
                <a:spcPts val="0"/>
              </a:spcAft>
              <a:buClr>
                <a:schemeClr val="dk1"/>
              </a:buClr>
              <a:buSzPts val="1800"/>
              <a:buNone/>
            </a:pPr>
            <a:r>
              <a:rPr lang="es-MX" altLang="en-US" sz="1900">
                <a:solidFill>
                  <a:schemeClr val="dk1"/>
                </a:solidFill>
                <a:latin typeface="Nunito"/>
                <a:ea typeface="Nunito"/>
                <a:cs typeface="Nunito"/>
                <a:sym typeface="Nunito"/>
              </a:rPr>
              <a:t>3. </a:t>
            </a:r>
            <a:r>
              <a:rPr lang="en-US" altLang="en-US" sz="1900">
                <a:solidFill>
                  <a:schemeClr val="dk1"/>
                </a:solidFill>
                <a:latin typeface="Nunito"/>
                <a:ea typeface="Nunito"/>
                <a:cs typeface="Nunito"/>
                <a:sym typeface="Nunito"/>
              </a:rPr>
              <a:t>Crear mapas y gráficos interactivos de riesgo</a:t>
            </a:r>
            <a:endParaRPr lang="en-US" altLang="en-US" sz="1900">
              <a:solidFill>
                <a:schemeClr val="dk1"/>
              </a:solidFill>
              <a:latin typeface="Nunito"/>
              <a:ea typeface="Nunito"/>
              <a:cs typeface="Nunito"/>
              <a:sym typeface="Nunito"/>
            </a:endParaRPr>
          </a:p>
          <a:p>
            <a:pPr marL="114300" lvl="0" indent="0" algn="just" rtl="0">
              <a:lnSpc>
                <a:spcPct val="115000"/>
              </a:lnSpc>
              <a:spcBef>
                <a:spcPts val="1200"/>
              </a:spcBef>
              <a:spcAft>
                <a:spcPts val="0"/>
              </a:spcAft>
              <a:buClr>
                <a:schemeClr val="dk1"/>
              </a:buClr>
              <a:buSzPts val="1800"/>
              <a:buNone/>
            </a:pPr>
            <a:r>
              <a:rPr lang="es-MX" altLang="en-US" sz="1900">
                <a:solidFill>
                  <a:schemeClr val="dk1"/>
                </a:solidFill>
                <a:latin typeface="Nunito"/>
                <a:ea typeface="Nunito"/>
                <a:cs typeface="Nunito"/>
                <a:sym typeface="Nunito"/>
              </a:rPr>
              <a:t>4. </a:t>
            </a:r>
            <a:r>
              <a:rPr lang="en-US" altLang="en-US" sz="1900">
                <a:solidFill>
                  <a:schemeClr val="dk1"/>
                </a:solidFill>
                <a:latin typeface="Nunito"/>
                <a:ea typeface="Nunito"/>
                <a:cs typeface="Nunito"/>
                <a:sym typeface="Nunito"/>
              </a:rPr>
              <a:t>Educar sobre Wolbachia y el ciclo viral</a:t>
            </a:r>
            <a:endParaRPr lang="en-US" altLang="en-US" sz="1900">
              <a:solidFill>
                <a:schemeClr val="dk1"/>
              </a:solidFill>
              <a:latin typeface="Nunito"/>
              <a:ea typeface="Nunito"/>
              <a:cs typeface="Nunito"/>
              <a:sym typeface="Nunito"/>
            </a:endParaRPr>
          </a:p>
          <a:p>
            <a:pPr marL="114300" lvl="0" indent="0" algn="just" rtl="0">
              <a:lnSpc>
                <a:spcPct val="115000"/>
              </a:lnSpc>
              <a:spcBef>
                <a:spcPts val="1200"/>
              </a:spcBef>
              <a:spcAft>
                <a:spcPts val="0"/>
              </a:spcAft>
              <a:buClr>
                <a:schemeClr val="dk1"/>
              </a:buClr>
              <a:buSzPts val="1800"/>
              <a:buNone/>
            </a:pPr>
            <a:r>
              <a:rPr lang="es-MX" altLang="en-US" sz="1900">
                <a:solidFill>
                  <a:schemeClr val="dk1"/>
                </a:solidFill>
                <a:latin typeface="Nunito"/>
                <a:ea typeface="Nunito"/>
                <a:cs typeface="Nunito"/>
                <a:sym typeface="Nunito"/>
              </a:rPr>
              <a:t>5. </a:t>
            </a:r>
            <a:r>
              <a:rPr lang="en-US" altLang="en-US" sz="1900">
                <a:solidFill>
                  <a:schemeClr val="dk1"/>
                </a:solidFill>
                <a:latin typeface="Nunito"/>
                <a:ea typeface="Nunito"/>
                <a:cs typeface="Nunito"/>
                <a:sym typeface="Nunito"/>
              </a:rPr>
              <a:t>Habilitar reportes ciudadanos para vigilancia local</a:t>
            </a:r>
            <a:endParaRPr lang="en-US" altLang="en-US" sz="1900">
              <a:solidFill>
                <a:schemeClr val="dk1"/>
              </a:solidFill>
              <a:latin typeface="Nunito"/>
              <a:ea typeface="Nunito"/>
              <a:cs typeface="Nunito"/>
              <a:sym typeface="Nunito"/>
            </a:endParaRPr>
          </a:p>
          <a:p>
            <a:pPr marL="457200" lvl="0" indent="0" algn="l" rtl="0">
              <a:lnSpc>
                <a:spcPct val="115000"/>
              </a:lnSpc>
              <a:spcBef>
                <a:spcPts val="1200"/>
              </a:spcBef>
              <a:spcAft>
                <a:spcPts val="1200"/>
              </a:spcAft>
              <a:buNone/>
            </a:pPr>
            <a:endParaRPr lang="en-US" altLang="en-US" sz="1800">
              <a:solidFill>
                <a:schemeClr val="dk1"/>
              </a:solidFill>
              <a:latin typeface="Nunito"/>
              <a:ea typeface="Nunito"/>
              <a:cs typeface="Nunito"/>
              <a:sym typeface="Nunito"/>
            </a:endParaRPr>
          </a:p>
        </p:txBody>
      </p:sp>
      <p:pic>
        <p:nvPicPr>
          <p:cNvPr id="2" name="Picture 1"/>
          <p:cNvPicPr/>
          <p:nvPr/>
        </p:nvPicPr>
        <p:blipFill>
          <a:blip r:embed="rId2"/>
          <a:stretch>
            <a:fillRect/>
          </a:stretch>
        </p:blipFill>
        <p:spPr>
          <a:xfrm>
            <a:off x="7896225" y="2708910"/>
            <a:ext cx="3039745" cy="29870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pic>
        <p:nvPicPr>
          <p:cNvPr id="120" name="Google Shape;120;p5"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21" name="Google Shape;121;p5"/>
          <p:cNvSpPr txBox="1"/>
          <p:nvPr/>
        </p:nvSpPr>
        <p:spPr>
          <a:xfrm>
            <a:off x="2135265" y="476240"/>
            <a:ext cx="3382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b="1">
                <a:solidFill>
                  <a:schemeClr val="dk1"/>
                </a:solidFill>
                <a:latin typeface="Nunito"/>
                <a:ea typeface="Nunito"/>
                <a:cs typeface="Nunito"/>
                <a:sym typeface="Nunito"/>
              </a:rPr>
              <a:t>Metodología: </a:t>
            </a:r>
            <a:endParaRPr sz="3600" b="1">
              <a:solidFill>
                <a:schemeClr val="dk1"/>
              </a:solidFill>
              <a:latin typeface="Nunito"/>
              <a:ea typeface="Nunito"/>
              <a:cs typeface="Nunito"/>
              <a:sym typeface="Nunito"/>
            </a:endParaRPr>
          </a:p>
        </p:txBody>
      </p:sp>
      <p:sp>
        <p:nvSpPr>
          <p:cNvPr id="122" name="Google Shape;122;p5"/>
          <p:cNvSpPr txBox="1"/>
          <p:nvPr/>
        </p:nvSpPr>
        <p:spPr>
          <a:xfrm>
            <a:off x="407670" y="1355725"/>
            <a:ext cx="6701790" cy="4658995"/>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400"/>
              </a:spcBef>
              <a:spcAft>
                <a:spcPts val="0"/>
              </a:spcAft>
              <a:buNone/>
            </a:pPr>
            <a:r>
              <a:rPr lang="es-MX" b="1">
                <a:solidFill>
                  <a:schemeClr val="dk1"/>
                </a:solidFill>
                <a:latin typeface="Nunito"/>
                <a:ea typeface="Nunito"/>
                <a:cs typeface="Nunito"/>
                <a:sym typeface="Nunito"/>
              </a:rPr>
              <a:t>Librerías utilizadas:</a:t>
            </a:r>
            <a:endParaRPr b="1">
              <a:solidFill>
                <a:schemeClr val="dk1"/>
              </a:solidFill>
              <a:latin typeface="Nunito"/>
              <a:ea typeface="Nunito"/>
              <a:cs typeface="Nunito"/>
              <a:sym typeface="Nunito"/>
            </a:endParaRPr>
          </a:p>
          <a:p>
            <a:pPr marL="457200" lvl="0" indent="-292100" algn="just" rtl="0">
              <a:lnSpc>
                <a:spcPct val="115000"/>
              </a:lnSpc>
              <a:spcBef>
                <a:spcPts val="1200"/>
              </a:spcBef>
              <a:spcAft>
                <a:spcPts val="0"/>
              </a:spcAft>
              <a:buClr>
                <a:schemeClr val="dk1"/>
              </a:buClr>
              <a:buSzPts val="1000"/>
              <a:buChar char="❖"/>
            </a:pPr>
            <a:r>
              <a:rPr lang="en-US" altLang="en-US">
                <a:solidFill>
                  <a:schemeClr val="dk1"/>
                </a:solidFill>
                <a:latin typeface="Nunito"/>
                <a:ea typeface="Nunito"/>
                <a:cs typeface="Nunito"/>
                <a:sym typeface="Nunito"/>
              </a:rPr>
              <a:t></a:t>
            </a:r>
            <a:r>
              <a:rPr lang="en-US" altLang="en-US" b="1">
                <a:solidFill>
                  <a:schemeClr val="dk1"/>
                </a:solidFill>
                <a:latin typeface="Nunito"/>
                <a:ea typeface="Nunito"/>
                <a:cs typeface="Nunito"/>
                <a:sym typeface="Nunito"/>
              </a:rPr>
              <a:t>pandas (pd):</a:t>
            </a:r>
            <a:r>
              <a:rPr lang="en-US" altLang="en-US">
                <a:solidFill>
                  <a:schemeClr val="dk1"/>
                </a:solidFill>
                <a:latin typeface="Nunito"/>
                <a:ea typeface="Nunito"/>
                <a:cs typeface="Nunito"/>
                <a:sym typeface="Nunito"/>
              </a:rPr>
              <a:t> Esencial para la manipulación y análisis de estructuras de datos como Series y DataFrames. </a:t>
            </a:r>
            <a:r>
              <a:rPr lang="es-MX" altLang="en-US">
                <a:solidFill>
                  <a:schemeClr val="dk1"/>
                </a:solidFill>
                <a:latin typeface="Nunito"/>
                <a:ea typeface="Nunito"/>
                <a:cs typeface="Nunito"/>
                <a:sym typeface="Nunito"/>
              </a:rPr>
              <a:t>Coversión, adicionamiento y limpieza de datos.</a:t>
            </a:r>
            <a:endParaRPr lang="es-MX" altLang="en-US">
              <a:solidFill>
                <a:schemeClr val="dk1"/>
              </a:solidFill>
              <a:latin typeface="Nunito"/>
              <a:ea typeface="Nunito"/>
              <a:cs typeface="Nunito"/>
              <a:sym typeface="Nunito"/>
            </a:endParaRPr>
          </a:p>
          <a:p>
            <a:pPr marL="457200" lvl="0" indent="-292100" algn="just" rtl="0">
              <a:lnSpc>
                <a:spcPct val="115000"/>
              </a:lnSpc>
              <a:spcBef>
                <a:spcPts val="1200"/>
              </a:spcBef>
              <a:spcAft>
                <a:spcPts val="0"/>
              </a:spcAft>
              <a:buClr>
                <a:schemeClr val="dk1"/>
              </a:buClr>
              <a:buSzPts val="1000"/>
              <a:buChar char="❖"/>
            </a:pPr>
            <a:r>
              <a:rPr lang="en-US" altLang="en-US" b="1">
                <a:solidFill>
                  <a:schemeClr val="dk1"/>
                </a:solidFill>
                <a:latin typeface="Nunito"/>
                <a:ea typeface="Nunito"/>
                <a:cs typeface="Nunito"/>
                <a:sym typeface="Nunito"/>
              </a:rPr>
              <a:t>nu</a:t>
            </a:r>
            <a:r>
              <a:rPr lang="es-MX" altLang="en-US" b="1">
                <a:solidFill>
                  <a:schemeClr val="dk1"/>
                </a:solidFill>
                <a:latin typeface="Nunito"/>
                <a:ea typeface="Nunito"/>
                <a:cs typeface="Nunito"/>
                <a:sym typeface="Nunito"/>
              </a:rPr>
              <a:t>mpy (np):</a:t>
            </a:r>
            <a:r>
              <a:rPr lang="es-MX" altLang="en-US">
                <a:solidFill>
                  <a:schemeClr val="dk1"/>
                </a:solidFill>
                <a:latin typeface="Nunito"/>
                <a:ea typeface="Nunito"/>
                <a:cs typeface="Nunito"/>
                <a:sym typeface="Nunito"/>
              </a:rPr>
              <a:t> </a:t>
            </a:r>
            <a:r>
              <a:rPr lang="en-US" altLang="en-US">
                <a:solidFill>
                  <a:schemeClr val="dk1"/>
                </a:solidFill>
                <a:latin typeface="Nunito"/>
                <a:ea typeface="Nunito"/>
                <a:cs typeface="Nunito"/>
                <a:sym typeface="Nunito"/>
              </a:rPr>
              <a:t>cálculos numéricos, operaciones que involucran arrays y manejo de valores numéricos.</a:t>
            </a:r>
            <a:endParaRPr lang="en-US" altLang="en-US">
              <a:solidFill>
                <a:schemeClr val="dk1"/>
              </a:solidFill>
              <a:latin typeface="Nunito"/>
              <a:ea typeface="Nunito"/>
              <a:cs typeface="Nunito"/>
              <a:sym typeface="Nunito"/>
            </a:endParaRPr>
          </a:p>
          <a:p>
            <a:pPr marL="457200" lvl="0" indent="-292100" algn="just" rtl="0">
              <a:lnSpc>
                <a:spcPct val="115000"/>
              </a:lnSpc>
              <a:spcBef>
                <a:spcPts val="1200"/>
              </a:spcBef>
              <a:spcAft>
                <a:spcPts val="0"/>
              </a:spcAft>
              <a:buClr>
                <a:schemeClr val="dk1"/>
              </a:buClr>
              <a:buSzPts val="1000"/>
              <a:buChar char="❖"/>
            </a:pPr>
            <a:r>
              <a:rPr lang="en-US" altLang="en-US">
                <a:solidFill>
                  <a:schemeClr val="dk1"/>
                </a:solidFill>
                <a:latin typeface="Nunito"/>
                <a:ea typeface="Nunito"/>
                <a:cs typeface="Nunito"/>
                <a:sym typeface="Nunito"/>
              </a:rPr>
              <a:t></a:t>
            </a:r>
            <a:r>
              <a:rPr lang="en-US" altLang="en-US" b="1">
                <a:solidFill>
                  <a:schemeClr val="dk1"/>
                </a:solidFill>
                <a:latin typeface="Nunito"/>
                <a:ea typeface="Nunito"/>
                <a:cs typeface="Nunito"/>
                <a:sym typeface="Nunito"/>
              </a:rPr>
              <a:t>matplotlib.pyplot (plt):</a:t>
            </a:r>
            <a:r>
              <a:rPr lang="en-US" altLang="en-US">
                <a:solidFill>
                  <a:schemeClr val="dk1"/>
                </a:solidFill>
                <a:latin typeface="Nunito"/>
                <a:ea typeface="Nunito"/>
                <a:cs typeface="Nunito"/>
                <a:sym typeface="Nunito"/>
              </a:rPr>
              <a:t> visualizaciones estáticas, distribución, evolución temporal  y los gráficos de dispersión.</a:t>
            </a:r>
            <a:endParaRPr lang="en-US" altLang="en-US">
              <a:solidFill>
                <a:schemeClr val="dk1"/>
              </a:solidFill>
              <a:latin typeface="Nunito"/>
              <a:ea typeface="Nunito"/>
              <a:cs typeface="Nunito"/>
              <a:sym typeface="Nunito"/>
            </a:endParaRPr>
          </a:p>
          <a:p>
            <a:pPr marL="457200" lvl="0" indent="-292100" algn="just" rtl="0">
              <a:lnSpc>
                <a:spcPct val="115000"/>
              </a:lnSpc>
              <a:spcBef>
                <a:spcPts val="1200"/>
              </a:spcBef>
              <a:spcAft>
                <a:spcPts val="0"/>
              </a:spcAft>
              <a:buClr>
                <a:schemeClr val="dk1"/>
              </a:buClr>
              <a:buSzPts val="1000"/>
              <a:buChar char="❖"/>
            </a:pPr>
            <a:r>
              <a:rPr lang="en-US" altLang="en-US">
                <a:solidFill>
                  <a:schemeClr val="dk1"/>
                </a:solidFill>
                <a:latin typeface="Nunito"/>
                <a:ea typeface="Nunito"/>
                <a:cs typeface="Nunito"/>
                <a:sym typeface="Nunito"/>
              </a:rPr>
              <a:t></a:t>
            </a:r>
            <a:r>
              <a:rPr lang="en-US" altLang="en-US" b="1">
                <a:solidFill>
                  <a:schemeClr val="dk1"/>
                </a:solidFill>
                <a:latin typeface="Nunito"/>
                <a:ea typeface="Nunito"/>
                <a:cs typeface="Nunito"/>
                <a:sym typeface="Nunito"/>
              </a:rPr>
              <a:t>seaborn (sns):</a:t>
            </a:r>
            <a:r>
              <a:rPr lang="en-US" altLang="en-US">
                <a:solidFill>
                  <a:schemeClr val="dk1"/>
                </a:solidFill>
                <a:latin typeface="Nunito"/>
                <a:ea typeface="Nunito"/>
                <a:cs typeface="Nunito"/>
                <a:sym typeface="Nunito"/>
              </a:rPr>
              <a:t> visualizaciones estadísticas más atractivas y complejas, incluyendo gráficos de barras</a:t>
            </a:r>
            <a:r>
              <a:rPr lang="es-MX" altLang="en-US">
                <a:solidFill>
                  <a:schemeClr val="dk1"/>
                </a:solidFill>
                <a:latin typeface="Nunito"/>
                <a:ea typeface="Nunito"/>
                <a:cs typeface="Nunito"/>
                <a:sym typeface="Nunito"/>
              </a:rPr>
              <a:t>,</a:t>
            </a:r>
            <a:r>
              <a:rPr lang="en-US" altLang="en-US">
                <a:solidFill>
                  <a:schemeClr val="dk1"/>
                </a:solidFill>
                <a:latin typeface="Nunito"/>
                <a:ea typeface="Nunito"/>
                <a:cs typeface="Nunito"/>
                <a:sym typeface="Nunito"/>
              </a:rPr>
              <a:t> histogramas, mapas de calor para correlaciones y gráficos de dispersión.</a:t>
            </a:r>
            <a:endParaRPr lang="en-US" altLang="en-US">
              <a:solidFill>
                <a:schemeClr val="dk1"/>
              </a:solidFill>
              <a:latin typeface="Nunito"/>
              <a:ea typeface="Nunito"/>
              <a:cs typeface="Nunito"/>
              <a:sym typeface="Nunito"/>
            </a:endParaRPr>
          </a:p>
          <a:p>
            <a:pPr marL="457200" lvl="0" indent="-292100" algn="just" rtl="0">
              <a:lnSpc>
                <a:spcPct val="115000"/>
              </a:lnSpc>
              <a:spcBef>
                <a:spcPts val="1200"/>
              </a:spcBef>
              <a:spcAft>
                <a:spcPts val="0"/>
              </a:spcAft>
              <a:buClr>
                <a:schemeClr val="dk1"/>
              </a:buClr>
              <a:buSzPts val="1000"/>
              <a:buChar char="❖"/>
            </a:pPr>
            <a:r>
              <a:rPr lang="en-US" altLang="en-US">
                <a:solidFill>
                  <a:schemeClr val="dk1"/>
                </a:solidFill>
                <a:latin typeface="Nunito"/>
                <a:ea typeface="Nunito"/>
                <a:cs typeface="Nunito"/>
                <a:sym typeface="Nunito"/>
              </a:rPr>
              <a:t></a:t>
            </a:r>
            <a:r>
              <a:rPr lang="en-US" altLang="en-US" b="1">
                <a:solidFill>
                  <a:schemeClr val="dk1"/>
                </a:solidFill>
                <a:latin typeface="Nunito"/>
                <a:ea typeface="Nunito"/>
                <a:cs typeface="Nunito"/>
                <a:sym typeface="Nunito"/>
              </a:rPr>
              <a:t>re (módulo re):</a:t>
            </a:r>
            <a:r>
              <a:rPr lang="en-US" altLang="en-US">
                <a:solidFill>
                  <a:schemeClr val="dk1"/>
                </a:solidFill>
                <a:latin typeface="Nunito"/>
                <a:ea typeface="Nunito"/>
                <a:cs typeface="Nunito"/>
                <a:sym typeface="Nunito"/>
              </a:rPr>
              <a:t> Utilizado para operaciones de expresiones regulares, específicamente para limpiar los nombres de las columnas eliminando caracteres no deseados.</a:t>
            </a:r>
            <a:endParaRPr lang="en-US" altLang="en-US">
              <a:solidFill>
                <a:schemeClr val="dk1"/>
              </a:solidFill>
              <a:latin typeface="Nunito"/>
              <a:ea typeface="Nunito"/>
              <a:cs typeface="Nunito"/>
              <a:sym typeface="Nunito"/>
            </a:endParaRPr>
          </a:p>
          <a:p>
            <a:pPr marL="457200" lvl="0" indent="-292100" algn="just" rtl="0">
              <a:lnSpc>
                <a:spcPct val="115000"/>
              </a:lnSpc>
              <a:spcBef>
                <a:spcPts val="1200"/>
              </a:spcBef>
              <a:spcAft>
                <a:spcPts val="0"/>
              </a:spcAft>
              <a:buClr>
                <a:schemeClr val="dk1"/>
              </a:buClr>
              <a:buSzPts val="1000"/>
              <a:buChar char="❖"/>
            </a:pPr>
            <a:endParaRPr lang="en-US" altLang="en-US">
              <a:solidFill>
                <a:schemeClr val="dk1"/>
              </a:solidFill>
              <a:latin typeface="Nunito"/>
              <a:ea typeface="Nunito"/>
              <a:cs typeface="Nunito"/>
              <a:sym typeface="Nunito"/>
            </a:endParaRPr>
          </a:p>
        </p:txBody>
      </p:sp>
      <p:pic>
        <p:nvPicPr>
          <p:cNvPr id="2" name="Picture 1"/>
          <p:cNvPicPr/>
          <p:nvPr/>
        </p:nvPicPr>
        <p:blipFill>
          <a:blip r:embed="rId2"/>
          <a:stretch>
            <a:fillRect/>
          </a:stretch>
        </p:blipFill>
        <p:spPr>
          <a:xfrm>
            <a:off x="7608570" y="1412875"/>
            <a:ext cx="4008755" cy="37833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pic>
        <p:nvPicPr>
          <p:cNvPr id="128" name="Google Shape;128;g36391c6d64d_0_0" descr="A screenshot of a computer&#10;&#10;Description automatically generated"/>
          <p:cNvPicPr preferRelativeResize="0"/>
          <p:nvPr/>
        </p:nvPicPr>
        <p:blipFill rotWithShape="1">
          <a:blip r:embed="rId1"/>
          <a:srcRect/>
          <a:stretch>
            <a:fillRect/>
          </a:stretch>
        </p:blipFill>
        <p:spPr>
          <a:xfrm>
            <a:off x="0" y="0"/>
            <a:ext cx="12192000" cy="6858000"/>
          </a:xfrm>
          <a:prstGeom prst="rect">
            <a:avLst/>
          </a:prstGeom>
          <a:noFill/>
          <a:ln>
            <a:noFill/>
          </a:ln>
        </p:spPr>
      </p:pic>
      <p:sp>
        <p:nvSpPr>
          <p:cNvPr id="129" name="Google Shape;129;g36391c6d64d_0_0"/>
          <p:cNvSpPr txBox="1"/>
          <p:nvPr/>
        </p:nvSpPr>
        <p:spPr>
          <a:xfrm>
            <a:off x="897650" y="895975"/>
            <a:ext cx="3382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b="1">
                <a:solidFill>
                  <a:schemeClr val="dk1"/>
                </a:solidFill>
                <a:latin typeface="Nunito"/>
                <a:ea typeface="Nunito"/>
                <a:cs typeface="Nunito"/>
                <a:sym typeface="Nunito"/>
              </a:rPr>
              <a:t>Metodología: </a:t>
            </a:r>
            <a:endParaRPr sz="3600" b="1">
              <a:solidFill>
                <a:schemeClr val="dk1"/>
              </a:solidFill>
              <a:latin typeface="Nunito"/>
              <a:ea typeface="Nunito"/>
              <a:cs typeface="Nunito"/>
              <a:sym typeface="Nunito"/>
            </a:endParaRPr>
          </a:p>
        </p:txBody>
      </p:sp>
      <p:sp>
        <p:nvSpPr>
          <p:cNvPr id="130" name="Google Shape;130;g36391c6d64d_0_0"/>
          <p:cNvSpPr txBox="1"/>
          <p:nvPr/>
        </p:nvSpPr>
        <p:spPr>
          <a:xfrm>
            <a:off x="767715" y="1988820"/>
            <a:ext cx="9632315" cy="284289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US" altLang="en-US" sz="1800">
                <a:solidFill>
                  <a:schemeClr val="dk1"/>
                </a:solidFill>
                <a:latin typeface="Nunito"/>
                <a:ea typeface="Nunito"/>
                <a:cs typeface="Nunito"/>
                <a:sym typeface="Nunito"/>
              </a:rPr>
              <a:t>●Recolección y Exploración de Datos:</a:t>
            </a:r>
            <a:r>
              <a:rPr lang="es-MX" altLang="en-US" sz="1800">
                <a:solidFill>
                  <a:schemeClr val="dk1"/>
                </a:solidFill>
                <a:latin typeface="Nunito"/>
                <a:ea typeface="Nunito"/>
                <a:cs typeface="Nunito"/>
                <a:sym typeface="Nunito"/>
              </a:rPr>
              <a:t> </a:t>
            </a:r>
            <a:r>
              <a:rPr lang="en-US" altLang="en-US" sz="1800">
                <a:solidFill>
                  <a:schemeClr val="dk1"/>
                </a:solidFill>
                <a:latin typeface="Nunito"/>
                <a:ea typeface="Nunito"/>
                <a:cs typeface="Nunito"/>
                <a:sym typeface="Nunito"/>
              </a:rPr>
              <a:t>análisis exploratorio </a:t>
            </a:r>
            <a:r>
              <a:rPr lang="es-MX" altLang="en-US" sz="1800">
                <a:solidFill>
                  <a:schemeClr val="dk1"/>
                </a:solidFill>
                <a:latin typeface="Nunito"/>
                <a:ea typeface="Nunito"/>
                <a:cs typeface="Nunito"/>
                <a:sym typeface="Nunito"/>
              </a:rPr>
              <a:t>que </a:t>
            </a:r>
            <a:r>
              <a:rPr lang="en-US" altLang="en-US" sz="1800">
                <a:solidFill>
                  <a:schemeClr val="dk1"/>
                </a:solidFill>
                <a:latin typeface="Nunito"/>
                <a:ea typeface="Nunito"/>
                <a:cs typeface="Nunito"/>
                <a:sym typeface="Nunito"/>
              </a:rPr>
              <a:t>comprende la distribución de los valores, identifica la presencia de valores nulos y establece las relaciones iniciales entre las variables</a:t>
            </a:r>
            <a:r>
              <a:rPr lang="es-MX" altLang="en-US" sz="1800">
                <a:solidFill>
                  <a:schemeClr val="dk1"/>
                </a:solidFill>
                <a:latin typeface="Nunito"/>
                <a:ea typeface="Nunito"/>
                <a:cs typeface="Nunito"/>
                <a:sym typeface="Nunito"/>
              </a:rPr>
              <a:t>,</a:t>
            </a:r>
            <a:r>
              <a:rPr lang="en-US" altLang="en-US" sz="1800">
                <a:solidFill>
                  <a:schemeClr val="dk1"/>
                </a:solidFill>
                <a:latin typeface="Nunito"/>
                <a:ea typeface="Nunito"/>
                <a:cs typeface="Nunito"/>
                <a:sym typeface="Nunito"/>
              </a:rPr>
              <a:t> visualización de datos mediante gráficos.</a:t>
            </a:r>
            <a:endParaRPr lang="en-US" altLang="en-US" sz="1800">
              <a:solidFill>
                <a:schemeClr val="dk1"/>
              </a:solidFill>
              <a:latin typeface="Nunito"/>
              <a:ea typeface="Nunito"/>
              <a:cs typeface="Nunito"/>
              <a:sym typeface="Nunito"/>
            </a:endParaRPr>
          </a:p>
          <a:p>
            <a:pPr marL="0" lvl="0" indent="0" algn="l" rtl="0">
              <a:lnSpc>
                <a:spcPct val="115000"/>
              </a:lnSpc>
              <a:spcBef>
                <a:spcPts val="1400"/>
              </a:spcBef>
              <a:spcAft>
                <a:spcPts val="0"/>
              </a:spcAft>
              <a:buNone/>
            </a:pPr>
            <a:r>
              <a:rPr lang="en-US" altLang="en-US" sz="1800">
                <a:solidFill>
                  <a:schemeClr val="dk1"/>
                </a:solidFill>
                <a:latin typeface="Nunito"/>
                <a:ea typeface="Nunito"/>
                <a:cs typeface="Nunito"/>
                <a:sym typeface="Nunito"/>
              </a:rPr>
              <a:t>●Preparación o Limpieza de Datos: </a:t>
            </a:r>
            <a:r>
              <a:rPr lang="es-MX" altLang="en-US" sz="1800">
                <a:solidFill>
                  <a:schemeClr val="dk1"/>
                </a:solidFill>
                <a:latin typeface="Nunito"/>
                <a:ea typeface="Nunito"/>
                <a:cs typeface="Nunito"/>
                <a:sym typeface="Nunito"/>
              </a:rPr>
              <a:t>estandarización de los datos y variables según los algoritmos a usar. Eliminación y preprocesamiento de datos.</a:t>
            </a:r>
            <a:endParaRPr lang="en-US" altLang="en-US" sz="1800">
              <a:solidFill>
                <a:schemeClr val="dk1"/>
              </a:solidFill>
              <a:latin typeface="Nunito"/>
              <a:ea typeface="Nunito"/>
              <a:cs typeface="Nunito"/>
              <a:sym typeface="Nunito"/>
            </a:endParaRPr>
          </a:p>
          <a:p>
            <a:pPr marL="0" lvl="0" indent="0" algn="l" rtl="0">
              <a:lnSpc>
                <a:spcPct val="115000"/>
              </a:lnSpc>
              <a:spcBef>
                <a:spcPts val="1400"/>
              </a:spcBef>
              <a:spcAft>
                <a:spcPts val="0"/>
              </a:spcAft>
              <a:buNone/>
            </a:pPr>
            <a:r>
              <a:rPr lang="en-US" altLang="en-US" sz="1800">
                <a:solidFill>
                  <a:schemeClr val="dk1"/>
                </a:solidFill>
                <a:latin typeface="Nunito"/>
                <a:ea typeface="Nunito"/>
                <a:cs typeface="Nunito"/>
                <a:sym typeface="Nunito"/>
              </a:rPr>
              <a:t>●Visualización Descriptiva de Datos: visualizaciones claras y concisas </a:t>
            </a:r>
            <a:r>
              <a:rPr lang="es-MX" altLang="en-US" sz="1800">
                <a:solidFill>
                  <a:schemeClr val="dk1"/>
                </a:solidFill>
                <a:latin typeface="Nunito"/>
                <a:ea typeface="Nunito"/>
                <a:cs typeface="Nunito"/>
                <a:sym typeface="Nunito"/>
              </a:rPr>
              <a:t>que </a:t>
            </a:r>
            <a:r>
              <a:rPr lang="en-US" altLang="en-US" sz="1800">
                <a:solidFill>
                  <a:schemeClr val="dk1"/>
                </a:solidFill>
                <a:latin typeface="Nunito"/>
                <a:ea typeface="Nunito"/>
                <a:cs typeface="Nunito"/>
                <a:sym typeface="Nunito"/>
              </a:rPr>
              <a:t>describ</a:t>
            </a:r>
            <a:r>
              <a:rPr lang="es-MX" altLang="en-US" sz="1800">
                <a:solidFill>
                  <a:schemeClr val="dk1"/>
                </a:solidFill>
                <a:latin typeface="Nunito"/>
                <a:ea typeface="Nunito"/>
                <a:cs typeface="Nunito"/>
                <a:sym typeface="Nunito"/>
              </a:rPr>
              <a:t>en</a:t>
            </a:r>
            <a:r>
              <a:rPr lang="en-US" altLang="en-US" sz="1800">
                <a:solidFill>
                  <a:schemeClr val="dk1"/>
                </a:solidFill>
                <a:latin typeface="Nunito"/>
                <a:ea typeface="Nunito"/>
                <a:cs typeface="Nunito"/>
                <a:sym typeface="Nunito"/>
              </a:rPr>
              <a:t> las principales características del conjunto de datos.</a:t>
            </a:r>
            <a:endParaRPr lang="en-US" altLang="en-US" sz="1800">
              <a:solidFill>
                <a:schemeClr val="dk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pic>
        <p:nvPicPr>
          <p:cNvPr id="138" name="Google Shape;138;p7" descr="A screenshot of a computer&#10;&#10;Description automatically generated"/>
          <p:cNvPicPr preferRelativeResize="0"/>
          <p:nvPr/>
        </p:nvPicPr>
        <p:blipFill rotWithShape="1">
          <a:blip r:embed="rId1"/>
          <a:srcRect/>
          <a:stretch>
            <a:fillRect/>
          </a:stretch>
        </p:blipFill>
        <p:spPr>
          <a:xfrm>
            <a:off x="0" y="-27305"/>
            <a:ext cx="12192000" cy="6858000"/>
          </a:xfrm>
          <a:prstGeom prst="rect">
            <a:avLst/>
          </a:prstGeom>
          <a:noFill/>
          <a:ln>
            <a:noFill/>
          </a:ln>
        </p:spPr>
      </p:pic>
      <p:sp>
        <p:nvSpPr>
          <p:cNvPr id="139" name="Google Shape;139;p7"/>
          <p:cNvSpPr txBox="1"/>
          <p:nvPr/>
        </p:nvSpPr>
        <p:spPr>
          <a:xfrm>
            <a:off x="1199765" y="908830"/>
            <a:ext cx="7728300" cy="6438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b="1">
                <a:solidFill>
                  <a:schemeClr val="dk1"/>
                </a:solidFill>
                <a:latin typeface="Nunito"/>
                <a:ea typeface="Nunito"/>
                <a:cs typeface="Nunito"/>
                <a:sym typeface="Nunito"/>
              </a:rPr>
              <a:t>Variables clave y su relevancia</a:t>
            </a:r>
            <a:endParaRPr lang="es-MX" sz="3600" b="1">
              <a:solidFill>
                <a:schemeClr val="dk1"/>
              </a:solidFill>
              <a:latin typeface="Nunito"/>
              <a:ea typeface="Nunito"/>
              <a:cs typeface="Nunito"/>
              <a:sym typeface="Nunito"/>
            </a:endParaRPr>
          </a:p>
        </p:txBody>
      </p:sp>
      <p:sp>
        <p:nvSpPr>
          <p:cNvPr id="140" name="Google Shape;140;p7"/>
          <p:cNvSpPr txBox="1"/>
          <p:nvPr/>
        </p:nvSpPr>
        <p:spPr>
          <a:xfrm>
            <a:off x="1055370" y="1750695"/>
            <a:ext cx="8176895" cy="40322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200"/>
              </a:spcBef>
              <a:spcAft>
                <a:spcPts val="0"/>
              </a:spcAft>
              <a:buClr>
                <a:schemeClr val="dk1"/>
              </a:buClr>
              <a:buSzPts val="1800"/>
              <a:buFont typeface="Nunito"/>
              <a:buChar char="❖"/>
            </a:pPr>
            <a:r>
              <a:rPr lang="en-US" altLang="en-US" sz="1800">
                <a:solidFill>
                  <a:schemeClr val="dk1"/>
                </a:solidFill>
                <a:latin typeface="Nunito"/>
                <a:ea typeface="Nunito"/>
                <a:cs typeface="Nunito"/>
                <a:sym typeface="Nunito"/>
              </a:rPr>
              <a:t>city</a:t>
            </a:r>
            <a:r>
              <a:rPr lang="en-US" altLang="en-US" sz="1800">
                <a:solidFill>
                  <a:schemeClr val="dk1"/>
                </a:solidFill>
                <a:latin typeface="Nunito"/>
                <a:ea typeface="Nunito"/>
                <a:cs typeface="Nunito"/>
                <a:sym typeface="Nunito"/>
              </a:rPr>
              <a:t> </a:t>
            </a:r>
            <a:r>
              <a:rPr lang="en-US" altLang="en-US" sz="1800">
                <a:solidFill>
                  <a:schemeClr val="dk1"/>
                </a:solidFill>
                <a:latin typeface="Nunito"/>
                <a:ea typeface="Nunito"/>
                <a:cs typeface="Nunito"/>
                <a:sym typeface="Nunito"/>
              </a:rPr>
              <a:t>y</a:t>
            </a:r>
            <a:r>
              <a:rPr lang="en-US" altLang="en-US" sz="1800">
                <a:solidFill>
                  <a:schemeClr val="dk1"/>
                </a:solidFill>
                <a:latin typeface="Nunito"/>
                <a:ea typeface="Nunito"/>
                <a:cs typeface="Nunito"/>
                <a:sym typeface="Nunito"/>
              </a:rPr>
              <a:t> </a:t>
            </a:r>
            <a:r>
              <a:rPr lang="en-US" altLang="en-US" sz="1800">
                <a:solidFill>
                  <a:schemeClr val="dk1"/>
                </a:solidFill>
                <a:latin typeface="Nunito"/>
                <a:ea typeface="Nunito"/>
                <a:cs typeface="Nunito"/>
                <a:sym typeface="Nunito"/>
              </a:rPr>
              <a:t>comuna</a:t>
            </a:r>
            <a:endParaRPr lang="en-US" altLang="en-US" sz="1800">
              <a:solidFill>
                <a:schemeClr val="dk1"/>
              </a:solidFill>
              <a:latin typeface="Nunito"/>
              <a:ea typeface="Nunito"/>
              <a:cs typeface="Nunito"/>
              <a:sym typeface="Nunito"/>
            </a:endParaRPr>
          </a:p>
          <a:p>
            <a:pPr marL="457200" lvl="0" indent="-342900" algn="l" rtl="0">
              <a:lnSpc>
                <a:spcPct val="115000"/>
              </a:lnSpc>
              <a:spcBef>
                <a:spcPts val="1200"/>
              </a:spcBef>
              <a:spcAft>
                <a:spcPts val="0"/>
              </a:spcAft>
              <a:buClr>
                <a:schemeClr val="dk1"/>
              </a:buClr>
              <a:buSzPts val="1800"/>
              <a:buFont typeface="Nunito"/>
              <a:buChar char="❖"/>
            </a:pPr>
            <a:r>
              <a:rPr lang="en-US" altLang="en-US" sz="1800">
                <a:solidFill>
                  <a:schemeClr val="dk1"/>
                </a:solidFill>
                <a:latin typeface="Nunito"/>
                <a:ea typeface="Nunito"/>
                <a:cs typeface="Nunito"/>
                <a:sym typeface="Nunito"/>
              </a:rPr>
              <a:t>report_date</a:t>
            </a:r>
            <a:endParaRPr lang="en-US" altLang="en-US" sz="1800">
              <a:solidFill>
                <a:schemeClr val="dk1"/>
              </a:solidFill>
              <a:latin typeface="Nunito"/>
              <a:ea typeface="Nunito"/>
              <a:cs typeface="Nunito"/>
              <a:sym typeface="Nunito"/>
            </a:endParaRPr>
          </a:p>
          <a:p>
            <a:pPr marL="457200" lvl="0" indent="-342900" algn="l" rtl="0">
              <a:lnSpc>
                <a:spcPct val="115000"/>
              </a:lnSpc>
              <a:spcBef>
                <a:spcPts val="1200"/>
              </a:spcBef>
              <a:spcAft>
                <a:spcPts val="0"/>
              </a:spcAft>
              <a:buClr>
                <a:schemeClr val="dk1"/>
              </a:buClr>
              <a:buSzPts val="1800"/>
              <a:buFont typeface="Nunito"/>
              <a:buChar char="❖"/>
            </a:pPr>
            <a:r>
              <a:rPr lang="en-US" altLang="en-US" sz="1800">
                <a:solidFill>
                  <a:schemeClr val="dk1"/>
                </a:solidFill>
                <a:latin typeface="Nunito"/>
                <a:ea typeface="Nunito"/>
                <a:cs typeface="Nunito"/>
                <a:sym typeface="Nunito"/>
              </a:rPr>
              <a:t>age</a:t>
            </a:r>
            <a:r>
              <a:rPr lang="en-US" altLang="en-US" sz="1800">
                <a:solidFill>
                  <a:schemeClr val="dk1"/>
                </a:solidFill>
                <a:latin typeface="Nunito"/>
                <a:ea typeface="Nunito"/>
                <a:cs typeface="Nunito"/>
                <a:sym typeface="Nunito"/>
              </a:rPr>
              <a:t> </a:t>
            </a:r>
            <a:r>
              <a:rPr lang="en-US" altLang="en-US" sz="1800">
                <a:solidFill>
                  <a:schemeClr val="dk1"/>
                </a:solidFill>
                <a:latin typeface="Nunito"/>
                <a:ea typeface="Nunito"/>
                <a:cs typeface="Nunito"/>
                <a:sym typeface="Nunito"/>
              </a:rPr>
              <a:t>y</a:t>
            </a:r>
            <a:r>
              <a:rPr lang="en-US" altLang="en-US" sz="1800">
                <a:solidFill>
                  <a:schemeClr val="dk1"/>
                </a:solidFill>
                <a:latin typeface="Nunito"/>
                <a:ea typeface="Nunito"/>
                <a:cs typeface="Nunito"/>
                <a:sym typeface="Nunito"/>
              </a:rPr>
              <a:t> </a:t>
            </a:r>
            <a:r>
              <a:rPr lang="en-US" altLang="en-US" sz="1800">
                <a:solidFill>
                  <a:schemeClr val="dk1"/>
                </a:solidFill>
                <a:latin typeface="Nunito"/>
                <a:ea typeface="Nunito"/>
                <a:cs typeface="Nunito"/>
                <a:sym typeface="Nunito"/>
              </a:rPr>
              <a:t>sex</a:t>
            </a:r>
            <a:endParaRPr lang="en-US" altLang="en-US" sz="1800">
              <a:solidFill>
                <a:schemeClr val="dk1"/>
              </a:solidFill>
              <a:latin typeface="Nunito"/>
              <a:ea typeface="Nunito"/>
              <a:cs typeface="Nunito"/>
              <a:sym typeface="Nunito"/>
            </a:endParaRPr>
          </a:p>
          <a:p>
            <a:pPr marL="457200" lvl="0" indent="-342900" algn="l" rtl="0">
              <a:lnSpc>
                <a:spcPct val="115000"/>
              </a:lnSpc>
              <a:spcBef>
                <a:spcPts val="1200"/>
              </a:spcBef>
              <a:spcAft>
                <a:spcPts val="0"/>
              </a:spcAft>
              <a:buClr>
                <a:schemeClr val="dk1"/>
              </a:buClr>
              <a:buSzPts val="1800"/>
              <a:buFont typeface="Nunito"/>
              <a:buChar char="❖"/>
            </a:pPr>
            <a:r>
              <a:rPr lang="en-US" altLang="en-US" sz="1800">
                <a:solidFill>
                  <a:schemeClr val="dk1"/>
                </a:solidFill>
                <a:latin typeface="Nunito"/>
                <a:ea typeface="Nunito"/>
                <a:cs typeface="Nunito"/>
                <a:sym typeface="Nunito"/>
              </a:rPr>
              <a:t>dengue_confirmed,</a:t>
            </a:r>
            <a:r>
              <a:rPr lang="en-US" altLang="en-US" sz="1800">
                <a:solidFill>
                  <a:schemeClr val="dk1"/>
                </a:solidFill>
                <a:latin typeface="Nunito"/>
                <a:ea typeface="Nunito"/>
                <a:cs typeface="Nunito"/>
                <a:sym typeface="Nunito"/>
              </a:rPr>
              <a:t> </a:t>
            </a:r>
            <a:r>
              <a:rPr lang="en-US" altLang="en-US" sz="1800">
                <a:solidFill>
                  <a:schemeClr val="dk1"/>
                </a:solidFill>
                <a:latin typeface="Nunito"/>
                <a:ea typeface="Nunito"/>
                <a:cs typeface="Nunito"/>
                <a:sym typeface="Nunito"/>
              </a:rPr>
              <a:t>zika_confirmed,</a:t>
            </a:r>
            <a:r>
              <a:rPr lang="en-US" altLang="en-US" sz="1800">
                <a:solidFill>
                  <a:schemeClr val="dk1"/>
                </a:solidFill>
                <a:latin typeface="Nunito"/>
                <a:ea typeface="Nunito"/>
                <a:cs typeface="Nunito"/>
                <a:sym typeface="Nunito"/>
              </a:rPr>
              <a:t> </a:t>
            </a:r>
            <a:r>
              <a:rPr lang="en-US" altLang="en-US" sz="1800">
                <a:solidFill>
                  <a:schemeClr val="dk1"/>
                </a:solidFill>
                <a:latin typeface="Nunito"/>
                <a:ea typeface="Nunito"/>
                <a:cs typeface="Nunito"/>
                <a:sym typeface="Nunito"/>
              </a:rPr>
              <a:t>chik_confirmed</a:t>
            </a:r>
            <a:endParaRPr lang="en-US" altLang="en-US" sz="1800">
              <a:solidFill>
                <a:schemeClr val="dk1"/>
              </a:solidFill>
              <a:latin typeface="Nunito"/>
              <a:ea typeface="Nunito"/>
              <a:cs typeface="Nunito"/>
              <a:sym typeface="Nunito"/>
            </a:endParaRPr>
          </a:p>
          <a:p>
            <a:pPr marL="457200" lvl="0" indent="-342900" algn="l" rtl="0">
              <a:lnSpc>
                <a:spcPct val="115000"/>
              </a:lnSpc>
              <a:spcBef>
                <a:spcPts val="1200"/>
              </a:spcBef>
              <a:spcAft>
                <a:spcPts val="0"/>
              </a:spcAft>
              <a:buClr>
                <a:schemeClr val="dk1"/>
              </a:buClr>
              <a:buSzPts val="1800"/>
              <a:buFont typeface="Nunito"/>
              <a:buChar char="❖"/>
            </a:pPr>
            <a:r>
              <a:rPr lang="en-US" altLang="en-US" sz="1800">
                <a:solidFill>
                  <a:schemeClr val="dk1"/>
                </a:solidFill>
                <a:latin typeface="Nunito"/>
                <a:ea typeface="Nunito"/>
                <a:cs typeface="Nunito"/>
                <a:sym typeface="Nunito"/>
              </a:rPr>
              <a:t>poverty_rate</a:t>
            </a:r>
            <a:r>
              <a:rPr lang="en-US" altLang="en-US" sz="1800">
                <a:solidFill>
                  <a:schemeClr val="dk1"/>
                </a:solidFill>
                <a:latin typeface="Nunito"/>
                <a:ea typeface="Nunito"/>
                <a:cs typeface="Nunito"/>
                <a:sym typeface="Nunito"/>
              </a:rPr>
              <a:t> </a:t>
            </a:r>
            <a:r>
              <a:rPr lang="en-US" altLang="en-US" sz="1800">
                <a:solidFill>
                  <a:schemeClr val="dk1"/>
                </a:solidFill>
                <a:latin typeface="Nunito"/>
                <a:ea typeface="Nunito"/>
                <a:cs typeface="Nunito"/>
                <a:sym typeface="Nunito"/>
              </a:rPr>
              <a:t>y</a:t>
            </a:r>
            <a:r>
              <a:rPr lang="en-US" altLang="en-US" sz="1800">
                <a:solidFill>
                  <a:schemeClr val="dk1"/>
                </a:solidFill>
                <a:latin typeface="Nunito"/>
                <a:ea typeface="Nunito"/>
                <a:cs typeface="Nunito"/>
                <a:sym typeface="Nunito"/>
              </a:rPr>
              <a:t> </a:t>
            </a:r>
            <a:r>
              <a:rPr lang="en-US" altLang="en-US" sz="1800">
                <a:solidFill>
                  <a:schemeClr val="dk1"/>
                </a:solidFill>
                <a:latin typeface="Nunito"/>
                <a:ea typeface="Nunito"/>
                <a:cs typeface="Nunito"/>
                <a:sym typeface="Nunito"/>
              </a:rPr>
              <a:t>no_services_rate</a:t>
            </a:r>
            <a:endParaRPr lang="en-US" altLang="en-US" sz="1800">
              <a:solidFill>
                <a:schemeClr val="dk1"/>
              </a:solidFill>
              <a:latin typeface="Nunito"/>
              <a:ea typeface="Nunito"/>
              <a:cs typeface="Nunito"/>
              <a:sym typeface="Nunito"/>
            </a:endParaRPr>
          </a:p>
          <a:p>
            <a:pPr marL="457200" lvl="0" indent="-342900" algn="l" rtl="0">
              <a:lnSpc>
                <a:spcPct val="115000"/>
              </a:lnSpc>
              <a:spcBef>
                <a:spcPts val="1200"/>
              </a:spcBef>
              <a:spcAft>
                <a:spcPts val="0"/>
              </a:spcAft>
              <a:buClr>
                <a:schemeClr val="dk1"/>
              </a:buClr>
              <a:buSzPts val="1800"/>
              <a:buFont typeface="Nunito"/>
              <a:buChar char="❖"/>
            </a:pPr>
            <a:r>
              <a:rPr lang="en-US" altLang="en-US" sz="1800">
                <a:solidFill>
                  <a:schemeClr val="dk1"/>
                </a:solidFill>
                <a:latin typeface="Nunito"/>
                <a:ea typeface="Nunito"/>
                <a:cs typeface="Nunito"/>
                <a:sym typeface="Nunito"/>
              </a:rPr>
              <a:t>collection_date</a:t>
            </a:r>
            <a:endParaRPr lang="en-US" altLang="en-US" sz="1800">
              <a:solidFill>
                <a:schemeClr val="dk1"/>
              </a:solidFill>
              <a:latin typeface="Nunito"/>
              <a:ea typeface="Nunito"/>
              <a:cs typeface="Nunito"/>
              <a:sym typeface="Nunito"/>
            </a:endParaRPr>
          </a:p>
          <a:p>
            <a:pPr marL="457200" lvl="0" indent="-342900" algn="l" rtl="0">
              <a:lnSpc>
                <a:spcPct val="115000"/>
              </a:lnSpc>
              <a:spcBef>
                <a:spcPts val="1200"/>
              </a:spcBef>
              <a:spcAft>
                <a:spcPts val="0"/>
              </a:spcAft>
              <a:buClr>
                <a:schemeClr val="dk1"/>
              </a:buClr>
              <a:buSzPts val="1800"/>
              <a:buFont typeface="Nunito"/>
              <a:buChar char="❖"/>
            </a:pPr>
            <a:r>
              <a:rPr lang="en-US" altLang="en-US" sz="1800">
                <a:solidFill>
                  <a:schemeClr val="dk1"/>
                </a:solidFill>
                <a:latin typeface="Nunito"/>
                <a:ea typeface="Nunito"/>
                <a:cs typeface="Nunito"/>
                <a:sym typeface="Nunito"/>
              </a:rPr>
              <a:t>mosquitoes_tested</a:t>
            </a:r>
            <a:endParaRPr lang="en-US" altLang="en-US" sz="1800">
              <a:solidFill>
                <a:schemeClr val="dk1"/>
              </a:solidFill>
              <a:latin typeface="Nunito"/>
              <a:ea typeface="Nunito"/>
              <a:cs typeface="Nunito"/>
              <a:sym typeface="Nunito"/>
            </a:endParaRPr>
          </a:p>
          <a:p>
            <a:pPr marL="457200" lvl="0" indent="-342900" algn="l" rtl="0">
              <a:lnSpc>
                <a:spcPct val="115000"/>
              </a:lnSpc>
              <a:spcBef>
                <a:spcPts val="1200"/>
              </a:spcBef>
              <a:spcAft>
                <a:spcPts val="0"/>
              </a:spcAft>
              <a:buClr>
                <a:schemeClr val="dk1"/>
              </a:buClr>
              <a:buSzPts val="1800"/>
              <a:buFont typeface="Nunito"/>
              <a:buChar char="❖"/>
            </a:pPr>
            <a:r>
              <a:rPr lang="en-US" altLang="en-US" sz="1800">
                <a:solidFill>
                  <a:schemeClr val="dk1"/>
                </a:solidFill>
                <a:latin typeface="Nunito"/>
                <a:ea typeface="Nunito"/>
                <a:cs typeface="Nunito"/>
                <a:sym typeface="Nunito"/>
              </a:rPr>
              <a:t>mosquitoes_wolbachia_pos</a:t>
            </a:r>
            <a:endParaRPr lang="en-US" altLang="en-US" sz="1800">
              <a:solidFill>
                <a:schemeClr val="dk1"/>
              </a:solidFill>
              <a:latin typeface="Nunito"/>
              <a:ea typeface="Nunito"/>
              <a:cs typeface="Nunito"/>
              <a:sym typeface="Nunito"/>
            </a:endParaRPr>
          </a:p>
          <a:p>
            <a:pPr marL="457200" lvl="0" indent="-342900" algn="l" rtl="0">
              <a:lnSpc>
                <a:spcPct val="115000"/>
              </a:lnSpc>
              <a:spcBef>
                <a:spcPts val="1200"/>
              </a:spcBef>
              <a:spcAft>
                <a:spcPts val="0"/>
              </a:spcAft>
              <a:buClr>
                <a:schemeClr val="dk1"/>
              </a:buClr>
              <a:buSzPts val="1800"/>
              <a:buFont typeface="Nunito"/>
              <a:buChar char="❖"/>
            </a:pPr>
            <a:r>
              <a:rPr lang="en-US" altLang="en-US" sz="1800">
                <a:solidFill>
                  <a:schemeClr val="dk1"/>
                </a:solidFill>
                <a:latin typeface="Nunito"/>
                <a:ea typeface="Nunito"/>
                <a:cs typeface="Nunito"/>
                <a:sym typeface="Nunito"/>
              </a:rPr>
              <a:t>wolbachia_prevalence</a:t>
            </a:r>
            <a:endParaRPr lang="en-US" altLang="en-US" sz="1800">
              <a:solidFill>
                <a:schemeClr val="dk1"/>
              </a:solidFill>
              <a:latin typeface="Nunito"/>
              <a:ea typeface="Nunito"/>
              <a:cs typeface="Nunito"/>
              <a:sym typeface="Nunito"/>
            </a:endParaRPr>
          </a:p>
        </p:txBody>
      </p:sp>
      <p:pic>
        <p:nvPicPr>
          <p:cNvPr id="2" name="Picture 1"/>
          <p:cNvPicPr/>
          <p:nvPr/>
        </p:nvPicPr>
        <p:blipFill>
          <a:blip r:embed="rId2"/>
          <a:stretch>
            <a:fillRect/>
          </a:stretch>
        </p:blipFill>
        <p:spPr>
          <a:xfrm>
            <a:off x="7536180" y="1844675"/>
            <a:ext cx="3242310" cy="2988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pic>
        <p:nvPicPr>
          <p:cNvPr id="148" name="Google Shape;148;g3638022d327_2_16" descr="A screenshot of a computer&#10;&#10;Description automatically generated"/>
          <p:cNvPicPr preferRelativeResize="0"/>
          <p:nvPr/>
        </p:nvPicPr>
        <p:blipFill rotWithShape="1">
          <a:blip r:embed="rId1"/>
          <a:srcRect/>
          <a:stretch>
            <a:fillRect/>
          </a:stretch>
        </p:blipFill>
        <p:spPr>
          <a:xfrm>
            <a:off x="0" y="71755"/>
            <a:ext cx="12192000" cy="6858000"/>
          </a:xfrm>
          <a:prstGeom prst="rect">
            <a:avLst/>
          </a:prstGeom>
          <a:noFill/>
          <a:ln>
            <a:noFill/>
          </a:ln>
        </p:spPr>
      </p:pic>
      <p:sp>
        <p:nvSpPr>
          <p:cNvPr id="149" name="Google Shape;149;g3638022d327_2_16"/>
          <p:cNvSpPr txBox="1"/>
          <p:nvPr/>
        </p:nvSpPr>
        <p:spPr>
          <a:xfrm>
            <a:off x="2424675" y="420700"/>
            <a:ext cx="7684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3600" b="1">
                <a:solidFill>
                  <a:schemeClr val="dk1"/>
                </a:solidFill>
                <a:latin typeface="Nunito"/>
                <a:ea typeface="Nunito"/>
                <a:cs typeface="Nunito"/>
                <a:sym typeface="Nunito"/>
              </a:rPr>
              <a:t>Visualización exploratoria de datos</a:t>
            </a:r>
            <a:endParaRPr sz="3600" b="1">
              <a:solidFill>
                <a:schemeClr val="dk1"/>
              </a:solidFill>
              <a:latin typeface="Nunito"/>
              <a:ea typeface="Nunito"/>
              <a:cs typeface="Nunito"/>
              <a:sym typeface="Nunito"/>
            </a:endParaRPr>
          </a:p>
        </p:txBody>
      </p:sp>
      <p:pic>
        <p:nvPicPr>
          <p:cNvPr id="152" name="Google Shape;152;g3638022d327_2_16"/>
          <p:cNvPicPr preferRelativeResize="0"/>
          <p:nvPr/>
        </p:nvPicPr>
        <p:blipFill rotWithShape="1">
          <a:blip r:embed="rId2"/>
          <a:srcRect l="-100000" r="100000"/>
          <a:stretch>
            <a:fillRect/>
          </a:stretch>
        </p:blipFill>
        <p:spPr>
          <a:xfrm>
            <a:off x="5900000" y="3248400"/>
            <a:ext cx="3203574" cy="2769351"/>
          </a:xfrm>
          <a:prstGeom prst="rect">
            <a:avLst/>
          </a:prstGeom>
          <a:noFill/>
          <a:ln>
            <a:noFill/>
          </a:ln>
        </p:spPr>
      </p:pic>
      <p:sp>
        <p:nvSpPr>
          <p:cNvPr id="2" name="Text Box 1"/>
          <p:cNvSpPr txBox="1"/>
          <p:nvPr/>
        </p:nvSpPr>
        <p:spPr>
          <a:xfrm>
            <a:off x="767715" y="1268730"/>
            <a:ext cx="8425815" cy="805815"/>
          </a:xfrm>
          <a:prstGeom prst="rect">
            <a:avLst/>
          </a:prstGeom>
          <a:noFill/>
        </p:spPr>
        <p:txBody>
          <a:bodyPr wrap="square" rtlCol="0">
            <a:noAutofit/>
          </a:bodyPr>
          <a:p>
            <a:r>
              <a:rPr lang="es-MX" altLang="en-US" sz="2000"/>
              <a:t>Distribución de casos por enfermedad  y casos confirmados por sexo:</a:t>
            </a:r>
            <a:endParaRPr lang="es-MX" altLang="en-US" sz="2000"/>
          </a:p>
        </p:txBody>
      </p:sp>
      <p:pic>
        <p:nvPicPr>
          <p:cNvPr id="1318894674" name="Imagen 1" descr="Gráfico, Gráfico de barras&#10;&#10;El contenido generado por IA puede ser incorrec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07670" y="2051050"/>
            <a:ext cx="4838700" cy="3629660"/>
          </a:xfrm>
          <a:prstGeom prst="rect">
            <a:avLst/>
          </a:prstGeom>
          <a:noFill/>
          <a:ln>
            <a:noFill/>
          </a:ln>
        </p:spPr>
      </p:pic>
      <p:pic>
        <p:nvPicPr>
          <p:cNvPr id="598064282" name="Imagen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448300" y="2276475"/>
            <a:ext cx="4787900" cy="2872105"/>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LINDO LINDO">
      <a:dk1>
        <a:srgbClr val="000000"/>
      </a:dk1>
      <a:lt1>
        <a:srgbClr val="FFFFFF"/>
      </a:lt1>
      <a:dk2>
        <a:srgbClr val="142F50"/>
      </a:dk2>
      <a:lt2>
        <a:srgbClr val="F9F8F3"/>
      </a:lt2>
      <a:accent1>
        <a:srgbClr val="38A4D4"/>
      </a:accent1>
      <a:accent2>
        <a:srgbClr val="F6F25C"/>
      </a:accent2>
      <a:accent3>
        <a:srgbClr val="FCA810"/>
      </a:accent3>
      <a:accent4>
        <a:srgbClr val="EF255F"/>
      </a:accent4>
      <a:accent5>
        <a:srgbClr val="22B183"/>
      </a:accent5>
      <a:accent6>
        <a:srgbClr val="8C54B6"/>
      </a:accent6>
      <a:hlink>
        <a:srgbClr val="39BCD2"/>
      </a:hlink>
      <a:folHlink>
        <a:srgbClr val="8963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5307</Words>
  <Application>WPS Presentation</Application>
  <PresentationFormat/>
  <Paragraphs>157</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Arial</vt:lpstr>
      <vt:lpstr>Calibri</vt:lpstr>
      <vt:lpstr>Roboto</vt:lpstr>
      <vt:lpstr>Nunito Black</vt:lpstr>
      <vt:lpstr>Nunito ExtraBold</vt:lpstr>
      <vt:lpstr>Nunito</vt:lpstr>
      <vt:lpstr>Microsoft YaHei</vt:lpstr>
      <vt:lpstr>Arial Unicode MS</vt:lpstr>
      <vt:lpstr>Tema de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 Maria Salazar</dc:creator>
  <cp:lastModifiedBy>echav</cp:lastModifiedBy>
  <cp:revision>5</cp:revision>
  <dcterms:created xsi:type="dcterms:W3CDTF">2025-09-22T20:51:00Z</dcterms:created>
  <dcterms:modified xsi:type="dcterms:W3CDTF">2025-09-26T08:46:45Z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D82F9886-3FD5-42EB-B509-1BFBAE8A1A25</vt:lpwstr>
  </property>
  <property fmtid="{D5CDD505-2E9C-101B-9397-08002B2CF9AE}" pid="3" name="ArticulatePath">
    <vt:lpwstr>Semana1_Videoclase_empaquesyembalajes_V3_David</vt:lpwstr>
  </property>
  <property fmtid="{D5CDD505-2E9C-101B-9397-08002B2CF9AE}" pid="4" name="ICV">
    <vt:lpwstr>5B3B10598A0C406285A9A2F6A3681533_13</vt:lpwstr>
  </property>
  <property fmtid="{D5CDD505-2E9C-101B-9397-08002B2CF9AE}" pid="5" name="KSOProductBuildVer">
    <vt:lpwstr>1033-12.2.0.22549</vt:lpwstr>
  </property>
</Properties>
</file>