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70" r:id="rId15"/>
    <p:sldId id="268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6"/>
    <p:restoredTop sz="94694"/>
  </p:normalViewPr>
  <p:slideViewPr>
    <p:cSldViewPr snapToGrid="0">
      <p:cViewPr>
        <p:scale>
          <a:sx n="97" d="100"/>
          <a:sy n="97" d="100"/>
        </p:scale>
        <p:origin x="10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816B-706C-7802-2B6B-BCF84012B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B06E7-7E2F-34A2-6A81-BA5A9B390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CDBAA-C279-44C5-BE71-F2246159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46C4-6457-9B47-9FE4-9FF6638DD1F9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8092C-29FF-479E-34DB-0EDF88AA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8D274-7DC4-1A82-7258-3841DAC0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DFC9-F423-FD4A-B10C-7F8A118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1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6998-67E5-36CA-C21A-0D4DDB29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807AF-A6DD-163E-18C1-FA9757F8E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9C2B7-E9BE-05FA-339D-F1D0BACD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46C4-6457-9B47-9FE4-9FF6638DD1F9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275D0-B394-BDA9-3603-FD4933A6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5A39-E1BA-075A-295C-4B5B6474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DFC9-F423-FD4A-B10C-7F8A118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1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258CF-6AED-7D38-A92E-413C38DDA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669A2-F9C2-2CBB-A6CE-0EBCD541D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9B3CA-A592-82A8-0828-5A5F23B4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46C4-6457-9B47-9FE4-9FF6638DD1F9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22CD-5A00-6449-3C39-2A7AE8D2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4AF7-CC57-0BE3-A206-1D4108FC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DFC9-F423-FD4A-B10C-7F8A118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67CA-84DF-1F3F-E264-2BBC0BD5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BDE1-8785-DB90-8F0E-800EBB15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E3F71-BBDA-6B5B-8181-49B79D76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46C4-6457-9B47-9FE4-9FF6638DD1F9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C3133-EA9B-5765-D59D-E8AD504A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97F2-FADA-FF7D-D03F-398BE6E0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DFC9-F423-FD4A-B10C-7F8A118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1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492B-B776-6A55-16C1-83C08CA6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D1A99-82E5-72BE-D464-87636556D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BCC2C-9375-EB7F-2AA7-57FBE64B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46C4-6457-9B47-9FE4-9FF6638DD1F9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58BCD-09C2-412C-9393-E44211A7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572C-A67B-655E-C253-C76EDC1E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DFC9-F423-FD4A-B10C-7F8A118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31A8-5529-3D74-6C02-F6E177AA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FC943-0D7B-D6AE-DB5B-816ADB8D3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2F6DB-E0D4-E579-184A-D7C13A6B8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B9FD3-6E3B-B170-04DD-4FA65DB3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46C4-6457-9B47-9FE4-9FF6638DD1F9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4760B-51BC-8E2D-7C4B-458A3FF4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E6127-9DEB-421E-ADE7-C1A62C70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DFC9-F423-FD4A-B10C-7F8A118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D0C7-1E9B-037F-1DAD-4ECB621E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A301C-5727-E613-685C-BFD7038E4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B7D36-6C22-5AAF-BF01-596FFD279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FCE27-2BFA-0F9A-D2F2-9876515CF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9C233-2F60-D465-BA11-10B5DA35E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90CCD-7D60-2DA0-20BB-55713E68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46C4-6457-9B47-9FE4-9FF6638DD1F9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62DA7-41B5-3E29-044E-CF5936D3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9AFBA-208B-43BF-F677-AA4F3DCB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DFC9-F423-FD4A-B10C-7F8A118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6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790F-1C55-A723-8379-EFFB100B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D5263-6026-380E-899A-4D3F9844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46C4-6457-9B47-9FE4-9FF6638DD1F9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4256D-2087-770E-F7FE-97ED5CD3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E054D-C664-E6B6-7F87-EF9445CB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DFC9-F423-FD4A-B10C-7F8A118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EA6DC-9A41-DA1D-447B-C9E7AE64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46C4-6457-9B47-9FE4-9FF6638DD1F9}" type="datetimeFigureOut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DF30D-E138-11CA-765F-FA46F184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F72E8-9386-BAFF-DAFC-EFB262C8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DFC9-F423-FD4A-B10C-7F8A118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CF33-74C0-3452-27FC-15ABBE08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9B921-BFE4-2321-A748-1A3D1579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F2185-9771-640C-BE0E-0375311B3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5D473-9DA2-882A-5CFD-7256821A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46C4-6457-9B47-9FE4-9FF6638DD1F9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C1C54-78E6-BAB9-8177-3A74AF1C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2A4EC-696F-80BA-8725-37B07C65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DFC9-F423-FD4A-B10C-7F8A118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7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E4C9-D23F-9952-99CC-8A9B21A4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FF7D7-C296-C298-115D-D23C7E02C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D025C-93BE-9A4F-A27F-378BB7348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BCB5A-44A6-F7CA-E359-54130EC8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46C4-6457-9B47-9FE4-9FF6638DD1F9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E61C7-60B5-857E-EC07-AAF17FEC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F7EB7-6CC4-74F5-410E-9C024393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1DFC9-F423-FD4A-B10C-7F8A118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A7592-C68C-6DF9-CA87-890E0B6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9085D-E705-CA41-C339-814673538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6CCA-80AF-E5CC-1098-8F1B184E4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6946C4-6457-9B47-9FE4-9FF6638DD1F9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02F15-0729-BCF6-0875-AD68F6300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8F61-92B4-5FC9-C3D4-43167A5C0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41DFC9-F423-FD4A-B10C-7F8A11807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55A5-0D8D-29C3-9A1B-29DF27706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OPPU-RL: LLM Personalization through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BEF04-A4C8-B009-3DF0-21AEB4C2C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Harry Mao</a:t>
            </a:r>
          </a:p>
        </p:txBody>
      </p:sp>
    </p:spTree>
    <p:extLst>
      <p:ext uri="{BB962C8B-B14F-4D97-AF65-F5344CB8AC3E}">
        <p14:creationId xmlns:p14="http://schemas.microsoft.com/office/powerpoint/2010/main" val="37370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6C9A-D019-3153-26C6-96307557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Pipeline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D9742E-878F-9637-2437-EFDBE8E08BBD}"/>
              </a:ext>
            </a:extLst>
          </p:cNvPr>
          <p:cNvSpPr/>
          <p:nvPr/>
        </p:nvSpPr>
        <p:spPr>
          <a:xfrm>
            <a:off x="699248" y="2635624"/>
            <a:ext cx="1858758" cy="1218746"/>
          </a:xfrm>
          <a:prstGeom prst="roundRect">
            <a:avLst>
              <a:gd name="adj" fmla="val 1243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Llama-2-7B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8435FD-1279-B760-E27E-5E78E2F24918}"/>
              </a:ext>
            </a:extLst>
          </p:cNvPr>
          <p:cNvGrpSpPr/>
          <p:nvPr/>
        </p:nvGrpSpPr>
        <p:grpSpPr>
          <a:xfrm>
            <a:off x="7867990" y="4559250"/>
            <a:ext cx="2212110" cy="1218746"/>
            <a:chOff x="8301242" y="4556630"/>
            <a:chExt cx="2212110" cy="1218746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150D87B-E273-2B06-9D62-F577A0B4F685}"/>
                </a:ext>
              </a:extLst>
            </p:cNvPr>
            <p:cNvSpPr/>
            <p:nvPr/>
          </p:nvSpPr>
          <p:spPr>
            <a:xfrm>
              <a:off x="8301242" y="4556630"/>
              <a:ext cx="2148190" cy="1218746"/>
            </a:xfrm>
            <a:prstGeom prst="roundRect">
              <a:avLst>
                <a:gd name="adj" fmla="val 12430"/>
              </a:avLst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Llama-2-7B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EAA4F95-4575-6C3A-9A3A-427A09C1A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04118" y="4556630"/>
              <a:ext cx="309234" cy="121874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04A48D-8F36-7D0D-A084-1B17347E5181}"/>
                </a:ext>
              </a:extLst>
            </p:cNvPr>
            <p:cNvSpPr txBox="1"/>
            <p:nvPr/>
          </p:nvSpPr>
          <p:spPr>
            <a:xfrm rot="5400000">
              <a:off x="9795285" y="4981337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RFT-Lora</a:t>
              </a: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E6AAE72-94A4-B5CD-2CAF-F6F8D54DE934}"/>
              </a:ext>
            </a:extLst>
          </p:cNvPr>
          <p:cNvSpPr/>
          <p:nvPr/>
        </p:nvSpPr>
        <p:spPr>
          <a:xfrm>
            <a:off x="7867990" y="1077384"/>
            <a:ext cx="2148190" cy="1218746"/>
          </a:xfrm>
          <a:prstGeom prst="roundRect">
            <a:avLst>
              <a:gd name="adj" fmla="val 12430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Llama-2-7B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6729A6C-9AEC-B4BF-65AE-180E1BB19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256" y="1075116"/>
            <a:ext cx="390837" cy="1221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774F7C-931D-D0E0-B41B-2CA68D078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9502" y="1075116"/>
            <a:ext cx="263698" cy="1221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088E34-00F3-160D-CFC8-9C1112CD7792}"/>
              </a:ext>
            </a:extLst>
          </p:cNvPr>
          <p:cNvSpPr txBox="1"/>
          <p:nvPr/>
        </p:nvSpPr>
        <p:spPr>
          <a:xfrm rot="5400000">
            <a:off x="9322369" y="1530701"/>
            <a:ext cx="121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Task-Lora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14EC55-57A8-3403-6249-B6AA4670D176}"/>
              </a:ext>
            </a:extLst>
          </p:cNvPr>
          <p:cNvSpPr txBox="1"/>
          <p:nvPr/>
        </p:nvSpPr>
        <p:spPr>
          <a:xfrm rot="5400000">
            <a:off x="9699233" y="150471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SFT-Lora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7C2216-3752-652B-055E-6B6F03E3CF58}"/>
              </a:ext>
            </a:extLst>
          </p:cNvPr>
          <p:cNvSpPr txBox="1"/>
          <p:nvPr/>
        </p:nvSpPr>
        <p:spPr>
          <a:xfrm>
            <a:off x="10776917" y="1378326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x 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4A95E1-B558-660C-3250-6AF12D56C245}"/>
              </a:ext>
            </a:extLst>
          </p:cNvPr>
          <p:cNvSpPr txBox="1"/>
          <p:nvPr/>
        </p:nvSpPr>
        <p:spPr>
          <a:xfrm>
            <a:off x="10776917" y="4956454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77"/>
              </a:rPr>
              <a:t>x 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3D8B9C-EBC1-B72C-EF87-51B2AC5E6CB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58006" y="3244997"/>
            <a:ext cx="1363466" cy="1145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85BB25-6E64-8D0B-3E9A-9391EB84E849}"/>
              </a:ext>
            </a:extLst>
          </p:cNvPr>
          <p:cNvSpPr txBox="1"/>
          <p:nvPr/>
        </p:nvSpPr>
        <p:spPr>
          <a:xfrm>
            <a:off x="2658781" y="2875665"/>
            <a:ext cx="118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AC8201-A996-74DA-F3D7-47A4F6355B01}"/>
              </a:ext>
            </a:extLst>
          </p:cNvPr>
          <p:cNvSpPr txBox="1"/>
          <p:nvPr/>
        </p:nvSpPr>
        <p:spPr>
          <a:xfrm>
            <a:off x="2938090" y="3335025"/>
            <a:ext cx="62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SFT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2D6FF97-E6F2-1D84-F511-835415F66CCD}"/>
              </a:ext>
            </a:extLst>
          </p:cNvPr>
          <p:cNvCxnSpPr>
            <a:stCxn id="8" idx="0"/>
            <a:endCxn id="12" idx="1"/>
          </p:cNvCxnSpPr>
          <p:nvPr/>
        </p:nvCxnSpPr>
        <p:spPr>
          <a:xfrm flipV="1">
            <a:off x="6248838" y="1686757"/>
            <a:ext cx="1619152" cy="1648268"/>
          </a:xfrm>
          <a:prstGeom prst="bentConnector3">
            <a:avLst>
              <a:gd name="adj1" fmla="val 17305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6FE7AD8-1703-2494-5FBB-864921C4F157}"/>
              </a:ext>
            </a:extLst>
          </p:cNvPr>
          <p:cNvCxnSpPr>
            <a:cxnSpLocks/>
            <a:stCxn id="8" idx="0"/>
            <a:endCxn id="25" idx="1"/>
          </p:cNvCxnSpPr>
          <p:nvPr/>
        </p:nvCxnSpPr>
        <p:spPr>
          <a:xfrm>
            <a:off x="6248838" y="3335025"/>
            <a:ext cx="1619152" cy="1833598"/>
          </a:xfrm>
          <a:prstGeom prst="bentConnector3">
            <a:avLst>
              <a:gd name="adj1" fmla="val 17305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518EA44-C44D-8625-6D98-319626638349}"/>
              </a:ext>
            </a:extLst>
          </p:cNvPr>
          <p:cNvSpPr txBox="1"/>
          <p:nvPr/>
        </p:nvSpPr>
        <p:spPr>
          <a:xfrm>
            <a:off x="6502345" y="1316115"/>
            <a:ext cx="146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History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DA049A-9D46-4A17-255B-76372ADC95F3}"/>
              </a:ext>
            </a:extLst>
          </p:cNvPr>
          <p:cNvSpPr txBox="1"/>
          <p:nvPr/>
        </p:nvSpPr>
        <p:spPr>
          <a:xfrm>
            <a:off x="6937188" y="1739512"/>
            <a:ext cx="62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SFT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B431CD-0213-5F64-B404-36E21DA36387}"/>
              </a:ext>
            </a:extLst>
          </p:cNvPr>
          <p:cNvSpPr txBox="1"/>
          <p:nvPr/>
        </p:nvSpPr>
        <p:spPr>
          <a:xfrm>
            <a:off x="6532621" y="4836207"/>
            <a:ext cx="146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History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C89930-5427-EEB2-DFF9-9B7377017F24}"/>
              </a:ext>
            </a:extLst>
          </p:cNvPr>
          <p:cNvSpPr txBox="1"/>
          <p:nvPr/>
        </p:nvSpPr>
        <p:spPr>
          <a:xfrm>
            <a:off x="7015624" y="5242454"/>
            <a:ext cx="62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RFT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61BB33F-0AE7-6596-0F3F-7FDB5AA6EF98}"/>
              </a:ext>
            </a:extLst>
          </p:cNvPr>
          <p:cNvGrpSpPr/>
          <p:nvPr/>
        </p:nvGrpSpPr>
        <p:grpSpPr>
          <a:xfrm>
            <a:off x="3921472" y="2647078"/>
            <a:ext cx="2338119" cy="1366569"/>
            <a:chOff x="4100082" y="2635624"/>
            <a:chExt cx="2338119" cy="136656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F693EF4-2970-4F91-519E-4A1E1C7AFC23}"/>
                </a:ext>
              </a:extLst>
            </p:cNvPr>
            <p:cNvSpPr/>
            <p:nvPr/>
          </p:nvSpPr>
          <p:spPr>
            <a:xfrm>
              <a:off x="4100082" y="2635624"/>
              <a:ext cx="2148190" cy="1218746"/>
            </a:xfrm>
            <a:prstGeom prst="roundRect">
              <a:avLst>
                <a:gd name="adj" fmla="val 12430"/>
              </a:avLst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Llama-2-7B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84FB467-64C0-A3DF-0A80-C3F66E539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7364" y="2635624"/>
              <a:ext cx="390837" cy="12213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921087-6471-70FA-84D2-0C9F047CFE7F}"/>
                </a:ext>
              </a:extLst>
            </p:cNvPr>
            <p:cNvSpPr txBox="1"/>
            <p:nvPr/>
          </p:nvSpPr>
          <p:spPr>
            <a:xfrm rot="5400000">
              <a:off x="5564160" y="3138905"/>
              <a:ext cx="1357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Task-Lora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7A34140D-4F16-25E8-184F-68F832C38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91" y="4978137"/>
            <a:ext cx="4546186" cy="100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7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438C2-09F9-AF47-A31C-A8E01E399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8979-46B6-4295-7699-28E0444B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SFT vs. RFT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DA73E3-575D-CE8D-FD5A-244111FC8C5D}"/>
              </a:ext>
            </a:extLst>
          </p:cNvPr>
          <p:cNvSpPr/>
          <p:nvPr/>
        </p:nvSpPr>
        <p:spPr>
          <a:xfrm>
            <a:off x="1130892" y="3772318"/>
            <a:ext cx="3333502" cy="620428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Large Language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3EECE-1F14-F0FE-54E1-1FBAAE129C67}"/>
              </a:ext>
            </a:extLst>
          </p:cNvPr>
          <p:cNvSpPr txBox="1"/>
          <p:nvPr/>
        </p:nvSpPr>
        <p:spPr>
          <a:xfrm>
            <a:off x="590663" y="4707979"/>
            <a:ext cx="256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Prompt Tokens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EA1D2B-4984-70F4-AAB3-AEE3B41A996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872039" y="4392746"/>
            <a:ext cx="388" cy="31523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552DD3-45F5-FD0D-C768-9FD7B03B196E}"/>
              </a:ext>
            </a:extLst>
          </p:cNvPr>
          <p:cNvCxnSpPr>
            <a:cxnSpLocks/>
          </p:cNvCxnSpPr>
          <p:nvPr/>
        </p:nvCxnSpPr>
        <p:spPr>
          <a:xfrm flipV="1">
            <a:off x="3725693" y="3427990"/>
            <a:ext cx="0" cy="34432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E380A3-C377-328E-D824-C3489A587BA1}"/>
              </a:ext>
            </a:extLst>
          </p:cNvPr>
          <p:cNvSpPr txBox="1"/>
          <p:nvPr/>
        </p:nvSpPr>
        <p:spPr>
          <a:xfrm>
            <a:off x="2903727" y="3087753"/>
            <a:ext cx="156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Answer Logits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CB902F-6B70-CA93-BDFC-014F35EA3EB2}"/>
              </a:ext>
            </a:extLst>
          </p:cNvPr>
          <p:cNvSpPr txBox="1"/>
          <p:nvPr/>
        </p:nvSpPr>
        <p:spPr>
          <a:xfrm>
            <a:off x="2924098" y="4707979"/>
            <a:ext cx="17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Answer Tokens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593AD3-5466-0B90-3DD3-4717AF7A98A6}"/>
              </a:ext>
            </a:extLst>
          </p:cNvPr>
          <p:cNvSpPr txBox="1"/>
          <p:nvPr/>
        </p:nvSpPr>
        <p:spPr>
          <a:xfrm>
            <a:off x="3630080" y="2522542"/>
            <a:ext cx="1415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Supervise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C10320-2487-E28E-53E0-8B14693B788B}"/>
              </a:ext>
            </a:extLst>
          </p:cNvPr>
          <p:cNvCxnSpPr>
            <a:cxnSpLocks/>
          </p:cNvCxnSpPr>
          <p:nvPr/>
        </p:nvCxnSpPr>
        <p:spPr>
          <a:xfrm flipH="1" flipV="1">
            <a:off x="3725693" y="4401711"/>
            <a:ext cx="388" cy="31523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EF7742-44E2-82C5-25AB-02DF071A4738}"/>
              </a:ext>
            </a:extLst>
          </p:cNvPr>
          <p:cNvSpPr txBox="1"/>
          <p:nvPr/>
        </p:nvSpPr>
        <p:spPr>
          <a:xfrm>
            <a:off x="590663" y="3085373"/>
            <a:ext cx="256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Prompt Logits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CFDFF1-1B29-FA46-33E7-6BDC963D2809}"/>
              </a:ext>
            </a:extLst>
          </p:cNvPr>
          <p:cNvCxnSpPr>
            <a:cxnSpLocks/>
          </p:cNvCxnSpPr>
          <p:nvPr/>
        </p:nvCxnSpPr>
        <p:spPr>
          <a:xfrm flipV="1">
            <a:off x="1872039" y="3436515"/>
            <a:ext cx="0" cy="34432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33B5323-9CC3-B6EB-FD95-58C4B11FCCC1}"/>
              </a:ext>
            </a:extLst>
          </p:cNvPr>
          <p:cNvCxnSpPr>
            <a:cxnSpLocks/>
            <a:stCxn id="16" idx="0"/>
            <a:endCxn id="4" idx="3"/>
          </p:cNvCxnSpPr>
          <p:nvPr/>
        </p:nvCxnSpPr>
        <p:spPr>
          <a:xfrm rot="16200000" flipH="1">
            <a:off x="3577225" y="3195364"/>
            <a:ext cx="994779" cy="779557"/>
          </a:xfrm>
          <a:prstGeom prst="bentConnector4">
            <a:avLst>
              <a:gd name="adj1" fmla="val -22980"/>
              <a:gd name="adj2" fmla="val 129523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27A81B8-6CB4-BC95-610D-50B71CEECBC3}"/>
              </a:ext>
            </a:extLst>
          </p:cNvPr>
          <p:cNvSpPr txBox="1"/>
          <p:nvPr/>
        </p:nvSpPr>
        <p:spPr>
          <a:xfrm>
            <a:off x="1065434" y="5702757"/>
            <a:ext cx="3464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Supervised Finetuning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2788AB-4700-59E9-C381-CF403D67E4BA}"/>
              </a:ext>
            </a:extLst>
          </p:cNvPr>
          <p:cNvSpPr txBox="1"/>
          <p:nvPr/>
        </p:nvSpPr>
        <p:spPr>
          <a:xfrm>
            <a:off x="6056752" y="5750658"/>
            <a:ext cx="4097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Reinforcement Finetuning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F17949B-4323-DF6E-8D6D-A1CBA6C8F212}"/>
              </a:ext>
            </a:extLst>
          </p:cNvPr>
          <p:cNvSpPr/>
          <p:nvPr/>
        </p:nvSpPr>
        <p:spPr>
          <a:xfrm>
            <a:off x="6119189" y="3781283"/>
            <a:ext cx="3333502" cy="620428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Large Language Model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33CB0F-F13E-3A8C-77BB-9CE42C1EC27A}"/>
              </a:ext>
            </a:extLst>
          </p:cNvPr>
          <p:cNvSpPr txBox="1"/>
          <p:nvPr/>
        </p:nvSpPr>
        <p:spPr>
          <a:xfrm>
            <a:off x="5578960" y="4716944"/>
            <a:ext cx="256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Prompt Tokens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A95741-E67C-11EA-AF6E-6F2FE51FB853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6860336" y="4401711"/>
            <a:ext cx="388" cy="31523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39D8C3-FA0B-91C0-7117-168C2797F42D}"/>
              </a:ext>
            </a:extLst>
          </p:cNvPr>
          <p:cNvSpPr txBox="1"/>
          <p:nvPr/>
        </p:nvSpPr>
        <p:spPr>
          <a:xfrm>
            <a:off x="5578960" y="3094338"/>
            <a:ext cx="256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Prompt Logits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667339-89AA-7A99-A973-0B0EBDCB05A2}"/>
              </a:ext>
            </a:extLst>
          </p:cNvPr>
          <p:cNvCxnSpPr>
            <a:cxnSpLocks/>
          </p:cNvCxnSpPr>
          <p:nvPr/>
        </p:nvCxnSpPr>
        <p:spPr>
          <a:xfrm flipV="1">
            <a:off x="6865660" y="3436515"/>
            <a:ext cx="0" cy="34432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3703D3A-7C1D-C31D-E1EC-A6A0F6E7DB1A}"/>
              </a:ext>
            </a:extLst>
          </p:cNvPr>
          <p:cNvCxnSpPr>
            <a:cxnSpLocks/>
          </p:cNvCxnSpPr>
          <p:nvPr/>
        </p:nvCxnSpPr>
        <p:spPr>
          <a:xfrm>
            <a:off x="7613781" y="3291476"/>
            <a:ext cx="81996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6D86C24-B1F0-AC87-5091-384B6A43DF13}"/>
              </a:ext>
            </a:extLst>
          </p:cNvPr>
          <p:cNvSpPr txBox="1"/>
          <p:nvPr/>
        </p:nvSpPr>
        <p:spPr>
          <a:xfrm>
            <a:off x="7495560" y="2925061"/>
            <a:ext cx="105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Generate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B4D7F5-CA5F-42FA-B67E-F9AFBC05AF93}"/>
              </a:ext>
            </a:extLst>
          </p:cNvPr>
          <p:cNvSpPr txBox="1"/>
          <p:nvPr/>
        </p:nvSpPr>
        <p:spPr>
          <a:xfrm>
            <a:off x="8741837" y="2507153"/>
            <a:ext cx="122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7FFA75-6A7B-2B9A-54D5-3D5F19C1BF92}"/>
              </a:ext>
            </a:extLst>
          </p:cNvPr>
          <p:cNvSpPr txBox="1"/>
          <p:nvPr/>
        </p:nvSpPr>
        <p:spPr>
          <a:xfrm>
            <a:off x="8736302" y="2824766"/>
            <a:ext cx="121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6E7B7B-867E-EF20-5602-D7C4E428B899}"/>
              </a:ext>
            </a:extLst>
          </p:cNvPr>
          <p:cNvSpPr txBox="1"/>
          <p:nvPr/>
        </p:nvSpPr>
        <p:spPr>
          <a:xfrm>
            <a:off x="8730788" y="3138649"/>
            <a:ext cx="122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2D7194-B336-A069-C78E-3137A038933E}"/>
              </a:ext>
            </a:extLst>
          </p:cNvPr>
          <p:cNvSpPr txBox="1"/>
          <p:nvPr/>
        </p:nvSpPr>
        <p:spPr>
          <a:xfrm>
            <a:off x="8730788" y="3436515"/>
            <a:ext cx="122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4C3E7F-EB1F-799C-3591-C8C24DDD3D61}"/>
              </a:ext>
            </a:extLst>
          </p:cNvPr>
          <p:cNvSpPr txBox="1"/>
          <p:nvPr/>
        </p:nvSpPr>
        <p:spPr>
          <a:xfrm>
            <a:off x="10653575" y="2980026"/>
            <a:ext cx="156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Answer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96A856D5-FEB8-5F63-8E11-F633C1AEE77A}"/>
              </a:ext>
            </a:extLst>
          </p:cNvPr>
          <p:cNvCxnSpPr>
            <a:cxnSpLocks/>
            <a:stCxn id="63" idx="1"/>
            <a:endCxn id="36" idx="3"/>
          </p:cNvCxnSpPr>
          <p:nvPr/>
        </p:nvCxnSpPr>
        <p:spPr>
          <a:xfrm rot="10800000" flipV="1">
            <a:off x="9452691" y="3164691"/>
            <a:ext cx="1200884" cy="926805"/>
          </a:xfrm>
          <a:prstGeom prst="bentConnector3">
            <a:avLst>
              <a:gd name="adj1" fmla="val -763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Left Brace 68">
            <a:extLst>
              <a:ext uri="{FF2B5EF4-FFF2-40B4-BE49-F238E27FC236}">
                <a16:creationId xmlns:a16="http://schemas.microsoft.com/office/drawing/2014/main" id="{C41BAFC7-CF61-762A-8E9D-0DC05369DA76}"/>
              </a:ext>
            </a:extLst>
          </p:cNvPr>
          <p:cNvSpPr/>
          <p:nvPr/>
        </p:nvSpPr>
        <p:spPr>
          <a:xfrm>
            <a:off x="8470440" y="2595328"/>
            <a:ext cx="343190" cy="1139052"/>
          </a:xfrm>
          <a:prstGeom prst="leftBrace">
            <a:avLst>
              <a:gd name="adj1" fmla="val 8333"/>
              <a:gd name="adj2" fmla="val 583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A7AE85-C422-44BE-6E06-726EFE01625B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9955195" y="2675707"/>
            <a:ext cx="698380" cy="488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532E9F-6645-95CF-AF40-840E83433DAE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9942603" y="3007743"/>
            <a:ext cx="710972" cy="156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F5E4BE9-CEAB-370B-FCF0-ADA0E4E2B6F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9916544" y="3164692"/>
            <a:ext cx="737031" cy="144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A7684B-1D0A-5E87-ECFB-A565118F4AF7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9918887" y="3164692"/>
            <a:ext cx="734688" cy="454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0D5B65B-C753-03CB-E4FF-738D39299C14}"/>
              </a:ext>
            </a:extLst>
          </p:cNvPr>
          <p:cNvSpPr txBox="1"/>
          <p:nvPr/>
        </p:nvSpPr>
        <p:spPr>
          <a:xfrm>
            <a:off x="9685294" y="4088070"/>
            <a:ext cx="937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Update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D3CD1285-CD53-C38C-792C-CC533AA521B2}"/>
              </a:ext>
            </a:extLst>
          </p:cNvPr>
          <p:cNvCxnSpPr>
            <a:cxnSpLocks/>
            <a:stCxn id="63" idx="0"/>
            <a:endCxn id="63" idx="1"/>
          </p:cNvCxnSpPr>
          <p:nvPr/>
        </p:nvCxnSpPr>
        <p:spPr>
          <a:xfrm rot="16200000" flipH="1" flipV="1">
            <a:off x="10951797" y="2681804"/>
            <a:ext cx="184666" cy="781110"/>
          </a:xfrm>
          <a:prstGeom prst="bentConnector4">
            <a:avLst>
              <a:gd name="adj1" fmla="val -123791"/>
              <a:gd name="adj2" fmla="val 10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24CE92E-5FD0-A8BC-04E1-E2D74398F65B}"/>
              </a:ext>
            </a:extLst>
          </p:cNvPr>
          <p:cNvSpPr txBox="1"/>
          <p:nvPr/>
        </p:nvSpPr>
        <p:spPr>
          <a:xfrm>
            <a:off x="9950806" y="2424869"/>
            <a:ext cx="2241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Compute Reward</a:t>
            </a:r>
          </a:p>
        </p:txBody>
      </p:sp>
    </p:spTree>
    <p:extLst>
      <p:ext uri="{BB962C8B-B14F-4D97-AF65-F5344CB8AC3E}">
        <p14:creationId xmlns:p14="http://schemas.microsoft.com/office/powerpoint/2010/main" val="70445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ADA2-3FF5-DD0A-9439-E02D11E6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RL Reward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CAE5-FA5D-772C-6BF7-1CBFA443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Categorical:  Correctness + Format Penalty + Length Penalty</a:t>
            </a:r>
          </a:p>
          <a:p>
            <a:r>
              <a:rPr lang="en-US" dirty="0"/>
              <a:t>Numerical: Difference + Format Penalty + Length Penalty</a:t>
            </a:r>
          </a:p>
          <a:p>
            <a:r>
              <a:rPr lang="en-US" dirty="0"/>
              <a:t>Generative: </a:t>
            </a:r>
            <a:r>
              <a:rPr lang="en-US" dirty="0" err="1"/>
              <a:t>BertScore</a:t>
            </a:r>
            <a:r>
              <a:rPr lang="en-US" dirty="0"/>
              <a:t> + </a:t>
            </a:r>
            <a:r>
              <a:rPr lang="en-US" dirty="0" err="1"/>
              <a:t>RougeL</a:t>
            </a:r>
            <a:r>
              <a:rPr lang="en-US" dirty="0"/>
              <a:t> + Length Penalty</a:t>
            </a:r>
          </a:p>
        </p:txBody>
      </p:sp>
    </p:spTree>
    <p:extLst>
      <p:ext uri="{BB962C8B-B14F-4D97-AF65-F5344CB8AC3E}">
        <p14:creationId xmlns:p14="http://schemas.microsoft.com/office/powerpoint/2010/main" val="328600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A20CC-EAB2-D186-33F3-4B0639EDE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EA97-A1E9-6D18-60E6-ED132525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445B-4F0F-4213-8C08-12BFB8655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Dataset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Method</a:t>
            </a:r>
          </a:p>
          <a:p>
            <a:r>
              <a:rPr lang="en-US" dirty="0"/>
              <a:t>Experiments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7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1637-7D9F-687F-3B58-F77B8DBE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5AA3-3F49-2B15-A4B8-36DF97AED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Categorical: Accuracy </a:t>
            </a:r>
          </a:p>
          <a:p>
            <a:r>
              <a:rPr lang="en-US" dirty="0"/>
              <a:t>Numerical: MAE</a:t>
            </a:r>
          </a:p>
          <a:p>
            <a:r>
              <a:rPr lang="en-US" dirty="0"/>
              <a:t>Generative: Rouge1, </a:t>
            </a:r>
            <a:r>
              <a:rPr lang="en-US" dirty="0" err="1"/>
              <a:t>RougeL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5CE2A4-C8F4-85CF-8E31-07D6DF7895B9}"/>
              </a:ext>
            </a:extLst>
          </p:cNvPr>
          <p:cNvCxnSpPr/>
          <p:nvPr/>
        </p:nvCxnSpPr>
        <p:spPr>
          <a:xfrm flipV="1">
            <a:off x="4694525" y="1889409"/>
            <a:ext cx="0" cy="327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9C7B93-B9DD-C09D-644B-C2DC89AF4003}"/>
              </a:ext>
            </a:extLst>
          </p:cNvPr>
          <p:cNvCxnSpPr>
            <a:cxnSpLocks/>
          </p:cNvCxnSpPr>
          <p:nvPr/>
        </p:nvCxnSpPr>
        <p:spPr>
          <a:xfrm>
            <a:off x="3805525" y="2393950"/>
            <a:ext cx="0" cy="311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FBED4E-4C47-EF10-A9E6-F4D6506FB7EA}"/>
              </a:ext>
            </a:extLst>
          </p:cNvPr>
          <p:cNvCxnSpPr/>
          <p:nvPr/>
        </p:nvCxnSpPr>
        <p:spPr>
          <a:xfrm flipV="1">
            <a:off x="5608925" y="2899059"/>
            <a:ext cx="0" cy="327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41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75DA-CC74-EB6E-3A14-684EDC92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B3118-E3F0-39C2-0D05-F34A7D0F7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01" y="2295662"/>
            <a:ext cx="8482444" cy="332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08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4DA26-9D19-5EBA-570E-AB9EF617B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05D4-D23B-1B67-659B-7158865A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36F8F-AEA0-5F2E-4A37-AC194FABB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Dataset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Method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r>
              <a:rPr lang="en-US" dirty="0"/>
              <a:t>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0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6009-537F-3950-423A-39136CF8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F5C02-96C0-604D-C349-2894D9DEE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  <a:p>
            <a:r>
              <a:rPr lang="en-US" dirty="0"/>
              <a:t>Reward Tuning</a:t>
            </a:r>
          </a:p>
          <a:p>
            <a:r>
              <a:rPr lang="en-US" dirty="0"/>
              <a:t>Model Limitation</a:t>
            </a:r>
          </a:p>
        </p:txBody>
      </p:sp>
    </p:spTree>
    <p:extLst>
      <p:ext uri="{BB962C8B-B14F-4D97-AF65-F5344CB8AC3E}">
        <p14:creationId xmlns:p14="http://schemas.microsoft.com/office/powerpoint/2010/main" val="263428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32B6-2C0A-6489-012F-D9A1FFCE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B2F6-A73A-2510-4FF5-6324C554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larger model and real-world setting</a:t>
            </a:r>
          </a:p>
          <a:p>
            <a:r>
              <a:rPr lang="en-US" dirty="0"/>
              <a:t>Use longer trajectory for RL</a:t>
            </a:r>
          </a:p>
          <a:p>
            <a:r>
              <a:rPr lang="en-US" dirty="0"/>
              <a:t>Combine with RAG</a:t>
            </a:r>
          </a:p>
          <a:p>
            <a:r>
              <a:rPr lang="en-US" dirty="0"/>
              <a:t>Combine with Per-PCS</a:t>
            </a:r>
          </a:p>
        </p:txBody>
      </p:sp>
    </p:spTree>
    <p:extLst>
      <p:ext uri="{BB962C8B-B14F-4D97-AF65-F5344CB8AC3E}">
        <p14:creationId xmlns:p14="http://schemas.microsoft.com/office/powerpoint/2010/main" val="27440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8D0D-9AB2-46E3-B7F5-61625131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CF0B-B229-1383-F96E-E5FBBFDDD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8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B7F6-4868-49EA-4D1D-763078B23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1469-90AD-5F88-2FF0-B2CAA5E6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C429-C229-2DC5-E043-2E0EBD502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Dataset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Method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A541-E316-720A-DC5A-B1F90307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BCB84-A4DB-BBE7-1BC8-ABFB5DF7B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Personalization for LLMs based on user’s history</a:t>
            </a:r>
          </a:p>
          <a:p>
            <a:pPr lvl="1"/>
            <a:r>
              <a:rPr lang="en-US" dirty="0"/>
              <a:t>In context learning</a:t>
            </a:r>
          </a:p>
          <a:p>
            <a:pPr lvl="1"/>
            <a:r>
              <a:rPr lang="en-US" dirty="0"/>
              <a:t>Retrieval based</a:t>
            </a:r>
          </a:p>
          <a:p>
            <a:pPr lvl="1"/>
            <a:r>
              <a:rPr lang="en-US" dirty="0"/>
              <a:t>PEFT based – OPPU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0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971B8-B660-F07D-4F1E-70106FA96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80E8-627D-17D5-15D1-5D9541A9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6623-6415-30AE-8323-3B6F15DC0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OPPU – One </a:t>
            </a:r>
            <a:r>
              <a:rPr lang="en-US" dirty="0" err="1"/>
              <a:t>Peft</a:t>
            </a:r>
            <a:r>
              <a:rPr lang="en-US" dirty="0"/>
              <a:t> Per User</a:t>
            </a:r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 Can we utilize Reinforcement Learning?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35C11-614A-402C-C945-B30450EEE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CF86-DCC3-8EA8-F870-58775E7D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5209-3E61-B033-0D97-63C36732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r>
              <a:rPr lang="en-US" dirty="0"/>
              <a:t>Dataset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Method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9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7FD6-2918-170A-6878-3F96ABEC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C71A6-2A36-AE9A-8563-101E3338E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LaMP – Language Model Personalization</a:t>
                </a:r>
              </a:p>
              <a:p>
                <a:pPr lvl="1"/>
                <a:r>
                  <a:rPr lang="en-US" dirty="0"/>
                  <a:t>7 Tasks</a:t>
                </a:r>
              </a:p>
              <a:p>
                <a:pPr lvl="1"/>
                <a:r>
                  <a:rPr lang="en-US" dirty="0"/>
                  <a:t>For each task:</a:t>
                </a:r>
              </a:p>
              <a:p>
                <a:pPr lvl="2"/>
                <a:r>
                  <a:rPr lang="en-US" dirty="0"/>
                  <a:t>N users</a:t>
                </a:r>
              </a:p>
              <a:p>
                <a:pPr lvl="2"/>
                <a:r>
                  <a:rPr lang="en-US" dirty="0"/>
                  <a:t>Task Data: {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), …], …}</a:t>
                </a:r>
              </a:p>
              <a:p>
                <a:pPr lvl="2"/>
                <a:r>
                  <a:rPr lang="en-US" dirty="0"/>
                  <a:t>User History: {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), …], …}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C71A6-2A36-AE9A-8563-101E3338E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34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29DB2-3C01-15C5-AC43-B2DC9DF28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DD28-C277-4EC6-F75F-6B006AFF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8123-AD14-23C9-0F72-DD0E1DD90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F2333-0E61-BB8A-D736-7D28BAF4C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457" y="71920"/>
            <a:ext cx="7047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4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D9387-CC13-3711-FA70-D293F69E8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028D-C4E3-D28A-DC75-1285DC16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8C65-13F6-79E6-F4A8-F2DF3026D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Background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Dataset</a:t>
            </a:r>
          </a:p>
          <a:p>
            <a:r>
              <a:rPr lang="en-US" dirty="0"/>
              <a:t>Method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Experiments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7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243</Words>
  <Application>Microsoft Macintosh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Arial Rounded MT Bold</vt:lpstr>
      <vt:lpstr>Cambria Math</vt:lpstr>
      <vt:lpstr>Wingdings</vt:lpstr>
      <vt:lpstr>Office Theme</vt:lpstr>
      <vt:lpstr>OPPU-RL: LLM Personalization through Reinforcement Learning</vt:lpstr>
      <vt:lpstr>Outline</vt:lpstr>
      <vt:lpstr>Outline</vt:lpstr>
      <vt:lpstr>Background</vt:lpstr>
      <vt:lpstr>Background </vt:lpstr>
      <vt:lpstr>Outline</vt:lpstr>
      <vt:lpstr>Dataset</vt:lpstr>
      <vt:lpstr>Dataset</vt:lpstr>
      <vt:lpstr>Outline</vt:lpstr>
      <vt:lpstr>Training Pipeline</vt:lpstr>
      <vt:lpstr>SFT vs. RFT</vt:lpstr>
      <vt:lpstr>Rule-based RL Reward</vt:lpstr>
      <vt:lpstr>Outline</vt:lpstr>
      <vt:lpstr>Metrics</vt:lpstr>
      <vt:lpstr>Quantitative Results</vt:lpstr>
      <vt:lpstr>Outline</vt:lpstr>
      <vt:lpstr>Limitation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Harry Mao</dc:creator>
  <cp:lastModifiedBy>Harry Mao</cp:lastModifiedBy>
  <cp:revision>8</cp:revision>
  <dcterms:created xsi:type="dcterms:W3CDTF">2025-05-13T23:12:27Z</dcterms:created>
  <dcterms:modified xsi:type="dcterms:W3CDTF">2025-05-15T06:55:08Z</dcterms:modified>
</cp:coreProperties>
</file>