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48" r:id="rId5"/>
    <p:sldId id="2462" r:id="rId6"/>
    <p:sldId id="259" r:id="rId7"/>
    <p:sldId id="2451" r:id="rId8"/>
    <p:sldId id="2457" r:id="rId9"/>
    <p:sldId id="2432" r:id="rId10"/>
    <p:sldId id="2466" r:id="rId11"/>
    <p:sldId id="2467" r:id="rId12"/>
    <p:sldId id="2468" r:id="rId13"/>
    <p:sldId id="2456" r:id="rId14"/>
    <p:sldId id="24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4B580-0AA7-4E8A-AB33-A76FAA6D2CEF}" v="1145" dt="2022-10-10T02:58:09.919"/>
    <p1510:client id="{594587A3-4B43-C21F-647D-7F8BD89D5BD2}" v="193" dt="2022-10-10T03:39:51.117"/>
    <p1510:client id="{C299402F-86A4-428E-9560-99B5AC3ADA31}" v="1" dt="2020-08-24T22:27:47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>
        <p:guide orient="horz" pos="1992"/>
        <p:guide pos="3840"/>
        <p:guide orient="horz" pos="14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NLP</a:t>
            </a:r>
            <a:r>
              <a:rPr lang="en-US" dirty="0"/>
              <a:t> </a:t>
            </a:r>
            <a:r>
              <a:rPr lang="en-US" sz="6000" dirty="0" err="1"/>
              <a:t>Albumentation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26198" y="4993885"/>
            <a:ext cx="5167313" cy="12946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cs typeface="Calibri"/>
              </a:rPr>
              <a:t>By</a:t>
            </a:r>
            <a:endParaRPr lang="en-US"/>
          </a:p>
          <a:p>
            <a:r>
              <a:rPr lang="en-US">
                <a:cs typeface="Calibri"/>
              </a:rPr>
              <a:t>Shailendra Singh &amp; Enock Chemochek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6819" y="3608511"/>
            <a:ext cx="6047715" cy="5187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ISM 6930 – DATA EXPLORATION, VISUALIZATION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What's Next</a:t>
            </a:r>
            <a:endParaRPr lang="en-US"/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65745"/>
            <a:ext cx="5021580" cy="3903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defRPr/>
            </a:pPr>
            <a:r>
              <a:rPr lang="en-US" sz="1400" dirty="0"/>
              <a:t>Finish the base clustering model</a:t>
            </a:r>
          </a:p>
          <a:p>
            <a:pPr marL="285750" indent="-285750">
              <a:lnSpc>
                <a:spcPct val="100000"/>
              </a:lnSpc>
              <a:defRPr/>
            </a:pPr>
            <a:r>
              <a:rPr lang="en-US" sz="1400" dirty="0"/>
              <a:t>Continue on NLP-Aug </a:t>
            </a:r>
            <a:r>
              <a:rPr lang="en-US" sz="1400" dirty="0" err="1"/>
              <a:t>Algorithmns</a:t>
            </a:r>
            <a:r>
              <a:rPr lang="en-US" sz="1400" dirty="0"/>
              <a:t>/packages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2887154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>
                <a:cs typeface="Calibri"/>
              </a:rPr>
              <a:t>ROADMAP</a:t>
            </a:r>
          </a:p>
          <a:p>
            <a:r>
              <a:rPr lang="en-US" dirty="0">
                <a:cs typeface="Calibri"/>
              </a:rPr>
              <a:t>EXPLORATION</a:t>
            </a:r>
            <a:endParaRPr lang="en-US" dirty="0"/>
          </a:p>
          <a:p>
            <a:r>
              <a:rPr lang="en-US" dirty="0"/>
              <a:t>BASE MODEL</a:t>
            </a:r>
          </a:p>
          <a:p>
            <a:r>
              <a:rPr lang="en-US" dirty="0">
                <a:cs typeface="Calibri"/>
              </a:rPr>
              <a:t>NEXT STEPS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17903" y="1915510"/>
            <a:ext cx="3017520" cy="464871"/>
          </a:xfrm>
        </p:spPr>
        <p:txBody>
          <a:bodyPr/>
          <a:lstStyle/>
          <a:p>
            <a:r>
              <a:rPr lang="en-US" dirty="0">
                <a:cs typeface="Calibri"/>
              </a:rPr>
              <a:t>More YELP Reviews?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99617"/>
            <a:ext cx="4646246" cy="2426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cs typeface="Biome Light"/>
              </a:rPr>
              <a:t>More quality data = better models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cs typeface="Biome Light"/>
              </a:rPr>
              <a:t>Avoid data collection by generating synthetic data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cs typeface="Biome Light"/>
              </a:rPr>
              <a:t>Boost model metrics for YELP reviews analysis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cs typeface="Biome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i="1" dirty="0">
                <a:cs typeface="Calibri"/>
              </a:rPr>
              <a:t>Hypothesis: By creating more observations we can create better clustering models that can distinguish between groups  better</a:t>
            </a:r>
            <a:r>
              <a:rPr lang="en-US" sz="1600" b="1" i="1" dirty="0">
                <a:cs typeface="Calibri"/>
              </a:rPr>
              <a:t>.</a:t>
            </a:r>
            <a:endParaRPr lang="en-US" b="1" i="1" dirty="0"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491" y="73853"/>
            <a:ext cx="5251450" cy="105169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  <a:endParaRPr lang="en-US" dirty="0">
              <a:cs typeface="Calibri Light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9D2693-7CB2-FB7F-B07B-6D4429C929D5}"/>
              </a:ext>
            </a:extLst>
          </p:cNvPr>
          <p:cNvSpPr txBox="1">
            <a:spLocks/>
          </p:cNvSpPr>
          <p:nvPr/>
        </p:nvSpPr>
        <p:spPr>
          <a:xfrm>
            <a:off x="5780348" y="1492004"/>
            <a:ext cx="5997069" cy="5149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CAC25-D9DC-B14F-0BE1-5A5EDCE7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460" y="1125550"/>
            <a:ext cx="5848350" cy="51625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ABB7D-E7AB-EC6C-7C58-D436720DFB6F}"/>
              </a:ext>
            </a:extLst>
          </p:cNvPr>
          <p:cNvCxnSpPr>
            <a:cxnSpLocks/>
          </p:cNvCxnSpPr>
          <p:nvPr/>
        </p:nvCxnSpPr>
        <p:spPr>
          <a:xfrm>
            <a:off x="8220364" y="2198255"/>
            <a:ext cx="1524000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8157B2-3581-E0F4-E1B7-4EBE0E7D42B4}"/>
              </a:ext>
            </a:extLst>
          </p:cNvPr>
          <p:cNvCxnSpPr>
            <a:cxnSpLocks/>
          </p:cNvCxnSpPr>
          <p:nvPr/>
        </p:nvCxnSpPr>
        <p:spPr>
          <a:xfrm>
            <a:off x="8220364" y="5287818"/>
            <a:ext cx="1764145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2AC70C-D0F2-2751-4A5E-3DA8FFC74B2C}"/>
              </a:ext>
            </a:extLst>
          </p:cNvPr>
          <p:cNvCxnSpPr>
            <a:cxnSpLocks/>
          </p:cNvCxnSpPr>
          <p:nvPr/>
        </p:nvCxnSpPr>
        <p:spPr>
          <a:xfrm>
            <a:off x="10178473" y="2632364"/>
            <a:ext cx="0" cy="79663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7B2BBF-AF2C-FDDC-35E6-5B0666C3B8FD}"/>
              </a:ext>
            </a:extLst>
          </p:cNvPr>
          <p:cNvCxnSpPr>
            <a:cxnSpLocks/>
          </p:cNvCxnSpPr>
          <p:nvPr/>
        </p:nvCxnSpPr>
        <p:spPr>
          <a:xfrm flipH="1">
            <a:off x="8146473" y="3706825"/>
            <a:ext cx="1671782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843FB9-C2E9-10F0-85A1-5974C4DDF978}"/>
              </a:ext>
            </a:extLst>
          </p:cNvPr>
          <p:cNvCxnSpPr>
            <a:cxnSpLocks/>
          </p:cNvCxnSpPr>
          <p:nvPr/>
        </p:nvCxnSpPr>
        <p:spPr>
          <a:xfrm>
            <a:off x="7758546" y="4066857"/>
            <a:ext cx="0" cy="86536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12300"/>
            <a:ext cx="5251450" cy="117144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A32CBF-11CF-4ECB-275D-98D996166113}"/>
              </a:ext>
            </a:extLst>
          </p:cNvPr>
          <p:cNvSpPr txBox="1">
            <a:spLocks/>
          </p:cNvSpPr>
          <p:nvPr/>
        </p:nvSpPr>
        <p:spPr>
          <a:xfrm>
            <a:off x="6093420" y="1950105"/>
            <a:ext cx="4114800" cy="3798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E140D-0E03-5ECB-0164-C1423C944FCA}"/>
              </a:ext>
            </a:extLst>
          </p:cNvPr>
          <p:cNvSpPr txBox="1"/>
          <p:nvPr/>
        </p:nvSpPr>
        <p:spPr>
          <a:xfrm>
            <a:off x="5687121" y="1923585"/>
            <a:ext cx="53897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Yelp Reviews</a:t>
            </a:r>
            <a:endParaRPr lang="en-US" sz="2200" dirty="0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8B51C7C-65AC-9E06-C315-D8AE7638B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" y="2456721"/>
            <a:ext cx="12184563" cy="42398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A42E00-5767-4A3B-84B4-A351E2C5B46F}"/>
              </a:ext>
            </a:extLst>
          </p:cNvPr>
          <p:cNvSpPr/>
          <p:nvPr/>
        </p:nvSpPr>
        <p:spPr>
          <a:xfrm>
            <a:off x="5292436" y="2456721"/>
            <a:ext cx="1727200" cy="4239844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r>
              <a:rPr lang="en-US" dirty="0"/>
              <a:t>EXPLORATION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C62735-EC46-90C3-ABAA-22E139D2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54" y="2547344"/>
            <a:ext cx="5263747" cy="26896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6D26CC-324E-2CAD-4C19-433EDA9B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61" y="2217861"/>
            <a:ext cx="4338287" cy="33055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79D318-1B1F-9ECC-54BB-780E5D004766}"/>
              </a:ext>
            </a:extLst>
          </p:cNvPr>
          <p:cNvSpPr txBox="1"/>
          <p:nvPr/>
        </p:nvSpPr>
        <p:spPr>
          <a:xfrm>
            <a:off x="7018352" y="1853103"/>
            <a:ext cx="357396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Word cloud (top 100 words)</a:t>
            </a:r>
            <a:endParaRPr lang="en-US" sz="2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979569-83F4-DBB9-54E6-B55FAEEF7D53}"/>
              </a:ext>
            </a:extLst>
          </p:cNvPr>
          <p:cNvSpPr txBox="1"/>
          <p:nvPr/>
        </p:nvSpPr>
        <p:spPr>
          <a:xfrm>
            <a:off x="2371266" y="1739063"/>
            <a:ext cx="236698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Overall sentiment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ED4674F2-4087-DC83-74BE-37142E5B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24" y="1402305"/>
            <a:ext cx="9336875" cy="54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812" y="612037"/>
            <a:ext cx="6777405" cy="884238"/>
          </a:xfrm>
        </p:spPr>
        <p:txBody>
          <a:bodyPr/>
          <a:lstStyle/>
          <a:p>
            <a:r>
              <a:rPr lang="en-US" dirty="0"/>
              <a:t>NER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4775C-0FEA-9B6F-4299-0BD06C300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96" y="2227985"/>
            <a:ext cx="5468423" cy="3161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CF4F8-28C7-D3BF-0DAD-08822186A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10" y="2227985"/>
            <a:ext cx="5364947" cy="33138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405E49-66EC-C06A-ABD2-0BD766AB46ED}"/>
              </a:ext>
            </a:extLst>
          </p:cNvPr>
          <p:cNvCxnSpPr>
            <a:cxnSpLocks/>
          </p:cNvCxnSpPr>
          <p:nvPr/>
        </p:nvCxnSpPr>
        <p:spPr>
          <a:xfrm>
            <a:off x="5135418" y="2364509"/>
            <a:ext cx="1616364" cy="1237673"/>
          </a:xfrm>
          <a:prstGeom prst="straightConnector1">
            <a:avLst/>
          </a:prstGeom>
          <a:ln w="1301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167727-B1DF-B725-265C-2B004C11FBE1}"/>
              </a:ext>
            </a:extLst>
          </p:cNvPr>
          <p:cNvSpPr txBox="1"/>
          <p:nvPr/>
        </p:nvSpPr>
        <p:spPr>
          <a:xfrm>
            <a:off x="1493812" y="1719864"/>
            <a:ext cx="53897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Overall NER entities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B2F0B-EA3C-4928-C446-7DBCB29BF415}"/>
              </a:ext>
            </a:extLst>
          </p:cNvPr>
          <p:cNvSpPr txBox="1"/>
          <p:nvPr/>
        </p:nvSpPr>
        <p:spPr>
          <a:xfrm>
            <a:off x="7482055" y="1747475"/>
            <a:ext cx="53897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Organizations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921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812" y="612037"/>
            <a:ext cx="6777405" cy="884238"/>
          </a:xfrm>
        </p:spPr>
        <p:txBody>
          <a:bodyPr/>
          <a:lstStyle/>
          <a:p>
            <a:r>
              <a:rPr lang="en-US" dirty="0"/>
              <a:t>POS Distribution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167727-B1DF-B725-265C-2B004C11FBE1}"/>
              </a:ext>
            </a:extLst>
          </p:cNvPr>
          <p:cNvSpPr txBox="1"/>
          <p:nvPr/>
        </p:nvSpPr>
        <p:spPr>
          <a:xfrm>
            <a:off x="1941682" y="1691871"/>
            <a:ext cx="238772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POS tags overall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B2F0B-EA3C-4928-C446-7DBCB29BF415}"/>
              </a:ext>
            </a:extLst>
          </p:cNvPr>
          <p:cNvSpPr txBox="1"/>
          <p:nvPr/>
        </p:nvSpPr>
        <p:spPr>
          <a:xfrm>
            <a:off x="7482055" y="1747475"/>
            <a:ext cx="53897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Nouns (NN)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CF0D9-48FA-651A-E1D7-045FDD33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60" y="2225044"/>
            <a:ext cx="4920209" cy="3253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7B2189-9C7D-57B0-5270-0C61B8884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10" y="2224280"/>
            <a:ext cx="5262178" cy="319857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794627-B153-DD07-0A3D-B07E4832CA41}"/>
              </a:ext>
            </a:extLst>
          </p:cNvPr>
          <p:cNvCxnSpPr>
            <a:cxnSpLocks/>
          </p:cNvCxnSpPr>
          <p:nvPr/>
        </p:nvCxnSpPr>
        <p:spPr>
          <a:xfrm>
            <a:off x="4593726" y="2483646"/>
            <a:ext cx="2198960" cy="945354"/>
          </a:xfrm>
          <a:prstGeom prst="straightConnector1">
            <a:avLst/>
          </a:prstGeom>
          <a:ln w="1301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D0C1B3-9F54-5A18-8EE0-82D0687263FC}"/>
              </a:ext>
            </a:extLst>
          </p:cNvPr>
          <p:cNvSpPr txBox="1"/>
          <p:nvPr/>
        </p:nvSpPr>
        <p:spPr>
          <a:xfrm>
            <a:off x="2696547" y="5786768"/>
            <a:ext cx="71379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NN: Noun, VB: Verb, JJ: Adjective</a:t>
            </a:r>
            <a:r>
              <a:rPr lang="en-GB" sz="1400" dirty="0">
                <a:solidFill>
                  <a:srgbClr val="000000"/>
                </a:solidFill>
                <a:latin typeface="Fira Code Medium" pitchFamily="1" charset="0"/>
              </a:rPr>
              <a:t>, RB: 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Adverb, IN: Preposition</a:t>
            </a:r>
            <a:r>
              <a:rPr lang="en-GB" sz="1400" dirty="0">
                <a:solidFill>
                  <a:srgbClr val="000000"/>
                </a:solidFill>
                <a:latin typeface="Fira Code Medium" pitchFamily="1" charset="0"/>
              </a:rPr>
              <a:t>, CC: 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Conjunction, PRP: Pronoun</a:t>
            </a:r>
            <a:r>
              <a:rPr lang="en-GB" sz="1400" dirty="0">
                <a:solidFill>
                  <a:srgbClr val="000000"/>
                </a:solidFill>
                <a:latin typeface="Fira Code Medium" pitchFamily="1" charset="0"/>
              </a:rPr>
              <a:t>, INT: 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Interjection</a:t>
            </a:r>
          </a:p>
        </p:txBody>
      </p:sp>
    </p:spTree>
    <p:extLst>
      <p:ext uri="{BB962C8B-B14F-4D97-AF65-F5344CB8AC3E}">
        <p14:creationId xmlns:p14="http://schemas.microsoft.com/office/powerpoint/2010/main" val="420431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LW_V2" id="{E5110F26-8197-DB45-AF5B-7431BEF0563B}" vid="{8AAB886A-F653-1948-BBB7-F7B1A419C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A06775-4FD5-4278-BDCC-E6FF131E966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</Words>
  <Application>Microsoft Office PowerPoint</Application>
  <PresentationFormat>Widescreen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Fira Code Medium</vt:lpstr>
      <vt:lpstr>Wingdings</vt:lpstr>
      <vt:lpstr>Office Theme</vt:lpstr>
      <vt:lpstr>NLP Albumentation</vt:lpstr>
      <vt:lpstr>Agenda</vt:lpstr>
      <vt:lpstr>INTRODUCTION</vt:lpstr>
      <vt:lpstr>ROADMAP</vt:lpstr>
      <vt:lpstr>THE Data</vt:lpstr>
      <vt:lpstr>EXPLORATION</vt:lpstr>
      <vt:lpstr>TOPICS</vt:lpstr>
      <vt:lpstr>NER Distribution</vt:lpstr>
      <vt:lpstr>POS Distribution</vt:lpstr>
      <vt:lpstr>What's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/>
  <cp:lastModifiedBy>Enock Chemochek</cp:lastModifiedBy>
  <cp:revision>156</cp:revision>
  <dcterms:created xsi:type="dcterms:W3CDTF">2022-10-10T01:44:33Z</dcterms:created>
  <dcterms:modified xsi:type="dcterms:W3CDTF">2022-10-24T08:48:38Z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