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448" r:id="rId5"/>
    <p:sldId id="2462" r:id="rId6"/>
    <p:sldId id="259" r:id="rId7"/>
    <p:sldId id="2451" r:id="rId8"/>
    <p:sldId id="2470" r:id="rId9"/>
    <p:sldId id="2457" r:id="rId10"/>
    <p:sldId id="2464" r:id="rId11"/>
    <p:sldId id="2432" r:id="rId12"/>
    <p:sldId id="2466" r:id="rId13"/>
    <p:sldId id="2467" r:id="rId14"/>
    <p:sldId id="2468" r:id="rId15"/>
    <p:sldId id="2469" r:id="rId16"/>
    <p:sldId id="2473" r:id="rId17"/>
    <p:sldId id="2472" r:id="rId18"/>
    <p:sldId id="2476" r:id="rId19"/>
    <p:sldId id="2477" r:id="rId20"/>
    <p:sldId id="2478" r:id="rId21"/>
    <p:sldId id="2479" r:id="rId22"/>
    <p:sldId id="2474" r:id="rId23"/>
    <p:sldId id="2475" r:id="rId24"/>
    <p:sldId id="2480" r:id="rId25"/>
    <p:sldId id="243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14B580-0AA7-4E8A-AB33-A76FAA6D2CEF}" v="1145" dt="2022-10-10T02:58:09.919"/>
    <p1510:client id="{594587A3-4B43-C21F-647D-7F8BD89D5BD2}" v="193" dt="2022-10-10T03:39:51.117"/>
    <p1510:client id="{C299402F-86A4-428E-9560-99B5AC3ADA31}" v="1" dt="2020-08-24T22:27:47.0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966"/>
      </p:cViewPr>
      <p:guideLst>
        <p:guide orient="horz" pos="1992"/>
        <p:guide pos="3840"/>
        <p:guide orient="horz" pos="14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microsoft.com/office/2007/relationships/hdphoto" Target="../media/hdphoto6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D19-1670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NLP</a:t>
            </a:r>
            <a:r>
              <a:rPr lang="en-US" dirty="0"/>
              <a:t> </a:t>
            </a:r>
            <a:r>
              <a:rPr lang="en-US" sz="6000" dirty="0" err="1"/>
              <a:t>Albumentation</a:t>
            </a:r>
            <a:endParaRPr lang="en-US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26198" y="4993885"/>
            <a:ext cx="5167313" cy="129464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cs typeface="Calibri"/>
              </a:rPr>
              <a:t>By</a:t>
            </a:r>
            <a:endParaRPr lang="en-US"/>
          </a:p>
          <a:p>
            <a:r>
              <a:rPr lang="en-US">
                <a:cs typeface="Calibri"/>
              </a:rPr>
              <a:t>Shailendra Singh &amp; Enock Chemochek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86819" y="3608511"/>
            <a:ext cx="6047715" cy="5187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ISM 6930 – DATA EXPLORATION, VISUALIZATION &amp; ANALYSIS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8DB2305-A4BB-ED16-560A-F1630140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5812" y="612037"/>
            <a:ext cx="6777405" cy="884238"/>
          </a:xfrm>
        </p:spPr>
        <p:txBody>
          <a:bodyPr/>
          <a:lstStyle/>
          <a:p>
            <a:r>
              <a:rPr lang="en-US" dirty="0"/>
              <a:t>NER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54775C-0FEA-9B6F-4299-0BD06C300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96" y="2227985"/>
            <a:ext cx="5468423" cy="31612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DCF4F8-28C7-D3BF-0DAD-08822186A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410" y="2227985"/>
            <a:ext cx="5364947" cy="331383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405E49-66EC-C06A-ABD2-0BD766AB46ED}"/>
              </a:ext>
            </a:extLst>
          </p:cNvPr>
          <p:cNvCxnSpPr>
            <a:cxnSpLocks/>
          </p:cNvCxnSpPr>
          <p:nvPr/>
        </p:nvCxnSpPr>
        <p:spPr>
          <a:xfrm>
            <a:off x="5135418" y="2364509"/>
            <a:ext cx="1616364" cy="1237673"/>
          </a:xfrm>
          <a:prstGeom prst="straightConnector1">
            <a:avLst/>
          </a:prstGeom>
          <a:ln w="1301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E167727-B1DF-B725-265C-2B004C11FBE1}"/>
              </a:ext>
            </a:extLst>
          </p:cNvPr>
          <p:cNvSpPr txBox="1"/>
          <p:nvPr/>
        </p:nvSpPr>
        <p:spPr>
          <a:xfrm>
            <a:off x="1493812" y="1719864"/>
            <a:ext cx="538975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cs typeface="Calibri"/>
              </a:rPr>
              <a:t>Overall NER entities</a:t>
            </a:r>
            <a:endParaRPr lang="en-US" sz="2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4B2F0B-EA3C-4928-C446-7DBCB29BF415}"/>
              </a:ext>
            </a:extLst>
          </p:cNvPr>
          <p:cNvSpPr txBox="1"/>
          <p:nvPr/>
        </p:nvSpPr>
        <p:spPr>
          <a:xfrm>
            <a:off x="7482055" y="1747475"/>
            <a:ext cx="538975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cs typeface="Calibri"/>
              </a:rPr>
              <a:t>Organizations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69215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8DB2305-A4BB-ED16-560A-F1630140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5812" y="612037"/>
            <a:ext cx="6777405" cy="884238"/>
          </a:xfrm>
        </p:spPr>
        <p:txBody>
          <a:bodyPr/>
          <a:lstStyle/>
          <a:p>
            <a:r>
              <a:rPr lang="en-US" dirty="0"/>
              <a:t>POS Distribution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167727-B1DF-B725-265C-2B004C11FBE1}"/>
              </a:ext>
            </a:extLst>
          </p:cNvPr>
          <p:cNvSpPr txBox="1"/>
          <p:nvPr/>
        </p:nvSpPr>
        <p:spPr>
          <a:xfrm>
            <a:off x="1941682" y="1691871"/>
            <a:ext cx="238772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cs typeface="Calibri"/>
              </a:rPr>
              <a:t>POS tags overall</a:t>
            </a:r>
            <a:endParaRPr lang="en-US" sz="2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4B2F0B-EA3C-4928-C446-7DBCB29BF415}"/>
              </a:ext>
            </a:extLst>
          </p:cNvPr>
          <p:cNvSpPr txBox="1"/>
          <p:nvPr/>
        </p:nvSpPr>
        <p:spPr>
          <a:xfrm>
            <a:off x="7482055" y="1747475"/>
            <a:ext cx="538975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cs typeface="Calibri"/>
              </a:rPr>
              <a:t>Nouns (NN)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CF0D9-48FA-651A-E1D7-045FDD339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60" y="2225044"/>
            <a:ext cx="4920209" cy="3253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7B2189-9C7D-57B0-5270-0C61B8884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910" y="2224280"/>
            <a:ext cx="5262178" cy="319857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794627-B153-DD07-0A3D-B07E4832CA41}"/>
              </a:ext>
            </a:extLst>
          </p:cNvPr>
          <p:cNvCxnSpPr>
            <a:cxnSpLocks/>
          </p:cNvCxnSpPr>
          <p:nvPr/>
        </p:nvCxnSpPr>
        <p:spPr>
          <a:xfrm>
            <a:off x="4593726" y="2483646"/>
            <a:ext cx="2198960" cy="945354"/>
          </a:xfrm>
          <a:prstGeom prst="straightConnector1">
            <a:avLst/>
          </a:prstGeom>
          <a:ln w="1301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DD0C1B3-9F54-5A18-8EE0-82D0687263FC}"/>
              </a:ext>
            </a:extLst>
          </p:cNvPr>
          <p:cNvSpPr txBox="1"/>
          <p:nvPr/>
        </p:nvSpPr>
        <p:spPr>
          <a:xfrm>
            <a:off x="2696547" y="5786768"/>
            <a:ext cx="713791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 b="0" dirty="0">
                <a:solidFill>
                  <a:srgbClr val="000000"/>
                </a:solidFill>
                <a:effectLst/>
                <a:latin typeface="Fira Code Medium" pitchFamily="1" charset="0"/>
              </a:rPr>
              <a:t>NN: Noun, VB: Verb, JJ: Adjective</a:t>
            </a:r>
            <a:r>
              <a:rPr lang="en-GB" sz="1400" dirty="0">
                <a:solidFill>
                  <a:srgbClr val="000000"/>
                </a:solidFill>
                <a:latin typeface="Fira Code Medium" pitchFamily="1" charset="0"/>
              </a:rPr>
              <a:t>, RB: </a:t>
            </a:r>
            <a:r>
              <a:rPr lang="en-GB" sz="1400" b="0" dirty="0">
                <a:solidFill>
                  <a:srgbClr val="000000"/>
                </a:solidFill>
                <a:effectLst/>
                <a:latin typeface="Fira Code Medium" pitchFamily="1" charset="0"/>
              </a:rPr>
              <a:t>Adverb, IN: Preposition</a:t>
            </a:r>
            <a:r>
              <a:rPr lang="en-GB" sz="1400" dirty="0">
                <a:solidFill>
                  <a:srgbClr val="000000"/>
                </a:solidFill>
                <a:latin typeface="Fira Code Medium" pitchFamily="1" charset="0"/>
              </a:rPr>
              <a:t>, CC: </a:t>
            </a:r>
            <a:r>
              <a:rPr lang="en-GB" sz="1400" b="0" dirty="0">
                <a:solidFill>
                  <a:srgbClr val="000000"/>
                </a:solidFill>
                <a:effectLst/>
                <a:latin typeface="Fira Code Medium" pitchFamily="1" charset="0"/>
              </a:rPr>
              <a:t>Conjunction, PRP: Pronoun</a:t>
            </a:r>
            <a:r>
              <a:rPr lang="en-GB" sz="1400" dirty="0">
                <a:solidFill>
                  <a:srgbClr val="000000"/>
                </a:solidFill>
                <a:latin typeface="Fira Code Medium" pitchFamily="1" charset="0"/>
              </a:rPr>
              <a:t>, INT: </a:t>
            </a:r>
            <a:r>
              <a:rPr lang="en-GB" sz="1400" b="0" dirty="0">
                <a:solidFill>
                  <a:srgbClr val="000000"/>
                </a:solidFill>
                <a:effectLst/>
                <a:latin typeface="Fira Code Medium" pitchFamily="1" charset="0"/>
              </a:rPr>
              <a:t>Interjection</a:t>
            </a:r>
          </a:p>
        </p:txBody>
      </p:sp>
    </p:spTree>
    <p:extLst>
      <p:ext uri="{BB962C8B-B14F-4D97-AF65-F5344CB8AC3E}">
        <p14:creationId xmlns:p14="http://schemas.microsoft.com/office/powerpoint/2010/main" val="4204311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 labeling</a:t>
            </a:r>
            <a:endParaRPr lang="en-US" dirty="0"/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65745"/>
            <a:ext cx="5021580" cy="39035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sz="1800" dirty="0">
                <a:cs typeface="Calibri"/>
              </a:rPr>
              <a:t>No labels? No problem!</a:t>
            </a:r>
            <a:endParaRPr lang="en-US" sz="1800" dirty="0"/>
          </a:p>
          <a:p>
            <a:pPr marL="285750" indent="-285750">
              <a:lnSpc>
                <a:spcPct val="100000"/>
              </a:lnSpc>
            </a:pPr>
            <a:r>
              <a:rPr lang="en-US" sz="1800" dirty="0"/>
              <a:t>Text &gt; sentiment score &gt; sentiment class</a:t>
            </a:r>
            <a:endParaRPr lang="en-US" sz="1800" dirty="0">
              <a:cs typeface="Calibri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5CE43C-8ED3-6F09-D38C-9E2EAAE80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5083" y="3058170"/>
            <a:ext cx="6317754" cy="20717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92F5B0-0364-3836-23E6-AB60809259F9}"/>
              </a:ext>
            </a:extLst>
          </p:cNvPr>
          <p:cNvSpPr/>
          <p:nvPr/>
        </p:nvSpPr>
        <p:spPr>
          <a:xfrm>
            <a:off x="10042902" y="3058170"/>
            <a:ext cx="867905" cy="207176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43813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5491" y="73853"/>
            <a:ext cx="5251450" cy="105169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  <a:endParaRPr lang="en-US" dirty="0">
              <a:cs typeface="Calibri Light"/>
            </a:endParaRP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69D2693-7CB2-FB7F-B07B-6D4429C929D5}"/>
              </a:ext>
            </a:extLst>
          </p:cNvPr>
          <p:cNvSpPr txBox="1">
            <a:spLocks/>
          </p:cNvSpPr>
          <p:nvPr/>
        </p:nvSpPr>
        <p:spPr>
          <a:xfrm>
            <a:off x="5780348" y="1492004"/>
            <a:ext cx="5997069" cy="51497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AutoNum type="arabicPeriod"/>
            </a:pPr>
            <a:endParaRPr lang="en-US" dirty="0">
              <a:cs typeface="Calibri"/>
            </a:endParaRPr>
          </a:p>
          <a:p>
            <a:pPr>
              <a:lnSpc>
                <a:spcPct val="100000"/>
              </a:lnSpc>
            </a:pPr>
            <a:endParaRPr lang="en-US" dirty="0">
              <a:cs typeface="Calibri"/>
            </a:endParaRPr>
          </a:p>
          <a:p>
            <a:pPr>
              <a:lnSpc>
                <a:spcPct val="100000"/>
              </a:lnSpc>
            </a:pPr>
            <a:endParaRPr lang="en-US" dirty="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CAC25-D9DC-B14F-0BE1-5A5EDCE71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460" y="1125550"/>
            <a:ext cx="5848350" cy="51625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0ABB7D-E7AB-EC6C-7C58-D436720DFB6F}"/>
              </a:ext>
            </a:extLst>
          </p:cNvPr>
          <p:cNvCxnSpPr>
            <a:cxnSpLocks/>
          </p:cNvCxnSpPr>
          <p:nvPr/>
        </p:nvCxnSpPr>
        <p:spPr>
          <a:xfrm>
            <a:off x="8220364" y="2198255"/>
            <a:ext cx="1524000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8157B2-3581-E0F4-E1B7-4EBE0E7D42B4}"/>
              </a:ext>
            </a:extLst>
          </p:cNvPr>
          <p:cNvCxnSpPr>
            <a:cxnSpLocks/>
          </p:cNvCxnSpPr>
          <p:nvPr/>
        </p:nvCxnSpPr>
        <p:spPr>
          <a:xfrm>
            <a:off x="8220364" y="5287818"/>
            <a:ext cx="1764145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2AC70C-D0F2-2751-4A5E-3DA8FFC74B2C}"/>
              </a:ext>
            </a:extLst>
          </p:cNvPr>
          <p:cNvCxnSpPr>
            <a:cxnSpLocks/>
          </p:cNvCxnSpPr>
          <p:nvPr/>
        </p:nvCxnSpPr>
        <p:spPr>
          <a:xfrm>
            <a:off x="10178473" y="2632364"/>
            <a:ext cx="0" cy="796636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7B2BBF-AF2C-FDDC-35E6-5B0666C3B8FD}"/>
              </a:ext>
            </a:extLst>
          </p:cNvPr>
          <p:cNvCxnSpPr>
            <a:cxnSpLocks/>
          </p:cNvCxnSpPr>
          <p:nvPr/>
        </p:nvCxnSpPr>
        <p:spPr>
          <a:xfrm flipH="1">
            <a:off x="8146473" y="3706825"/>
            <a:ext cx="1671782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843FB9-C2E9-10F0-85A1-5974C4DDF978}"/>
              </a:ext>
            </a:extLst>
          </p:cNvPr>
          <p:cNvCxnSpPr>
            <a:cxnSpLocks/>
          </p:cNvCxnSpPr>
          <p:nvPr/>
        </p:nvCxnSpPr>
        <p:spPr>
          <a:xfrm>
            <a:off x="7758546" y="4066857"/>
            <a:ext cx="0" cy="86536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E3DCEA-ABD6-8CD9-DB19-DE9ACDD1E76A}"/>
              </a:ext>
            </a:extLst>
          </p:cNvPr>
          <p:cNvSpPr/>
          <p:nvPr/>
        </p:nvSpPr>
        <p:spPr>
          <a:xfrm>
            <a:off x="9340991" y="3027749"/>
            <a:ext cx="2554537" cy="1526801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18165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E7B76E-E117-3979-0AAC-EDC771304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38F0A-A5D6-1A9C-7D9F-49E0CE3A1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661159"/>
            <a:ext cx="5453269" cy="458480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 err="1"/>
              <a:t>XGBoost</a:t>
            </a:r>
            <a:r>
              <a:rPr lang="en-US" sz="1800" dirty="0"/>
              <a:t> Classifier</a:t>
            </a:r>
          </a:p>
          <a:p>
            <a:pPr lvl="1">
              <a:lnSpc>
                <a:spcPct val="100000"/>
              </a:lnSpc>
            </a:pPr>
            <a:r>
              <a:rPr lang="en-US" sz="1800" b="1" dirty="0" err="1"/>
              <a:t>gbtree</a:t>
            </a:r>
            <a:r>
              <a:rPr lang="en-US" sz="1800" dirty="0"/>
              <a:t> booster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Gamma: 0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Learning rate: </a:t>
            </a:r>
            <a:r>
              <a:rPr lang="en-US" sz="1800" b="1" dirty="0"/>
              <a:t>0.3</a:t>
            </a:r>
          </a:p>
          <a:p>
            <a:pPr lvl="1">
              <a:lnSpc>
                <a:spcPct val="100000"/>
              </a:lnSpc>
            </a:pPr>
            <a:r>
              <a:rPr lang="en-US" sz="1800" b="1" dirty="0"/>
              <a:t>100</a:t>
            </a:r>
            <a:r>
              <a:rPr lang="en-US" sz="1800" dirty="0"/>
              <a:t> estimators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8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/>
              <a:t>Input: TFIDF (normalized, </a:t>
            </a:r>
            <a:r>
              <a:rPr lang="en-US" sz="1800" dirty="0" err="1"/>
              <a:t>max_df</a:t>
            </a:r>
            <a:r>
              <a:rPr lang="en-US" sz="1800" dirty="0"/>
              <a:t> =0.95, </a:t>
            </a:r>
            <a:r>
              <a:rPr lang="en-US" sz="1800" dirty="0" err="1"/>
              <a:t>min_df</a:t>
            </a:r>
            <a:r>
              <a:rPr lang="en-US" sz="1800" dirty="0"/>
              <a:t> = 0.05)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8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/>
              <a:t>Metrics: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/>
              <a:t>	F1: </a:t>
            </a:r>
            <a:r>
              <a:rPr lang="en-US" sz="1800" b="1" dirty="0"/>
              <a:t>0.5318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/>
              <a:t>	Accuracy: </a:t>
            </a:r>
            <a:r>
              <a:rPr lang="en-US" sz="1800" b="1" dirty="0"/>
              <a:t>0.7540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27A6F2-0241-2433-5ED8-2BF220C6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model</a:t>
            </a:r>
            <a:endParaRPr lang="en-KE" dirty="0"/>
          </a:p>
        </p:txBody>
      </p:sp>
      <p:pic>
        <p:nvPicPr>
          <p:cNvPr id="6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896C0FAA-B741-C419-CBA3-CE19843200D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xfrm>
            <a:off x="0" y="0"/>
            <a:ext cx="5416550" cy="6846932"/>
          </a:xfrm>
          <a:noFill/>
        </p:spPr>
      </p:pic>
    </p:spTree>
    <p:extLst>
      <p:ext uri="{BB962C8B-B14F-4D97-AF65-F5344CB8AC3E}">
        <p14:creationId xmlns:p14="http://schemas.microsoft.com/office/powerpoint/2010/main" val="1191118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E7B76E-E117-3979-0AAC-EDC771304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27A6F2-0241-2433-5ED8-2BF220C6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AUGMENTATION</a:t>
            </a:r>
            <a:endParaRPr lang="en-KE" dirty="0"/>
          </a:p>
        </p:txBody>
      </p:sp>
      <p:pic>
        <p:nvPicPr>
          <p:cNvPr id="6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896C0FAA-B741-C419-CBA3-CE19843200D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xfrm>
            <a:off x="0" y="0"/>
            <a:ext cx="5416550" cy="6846932"/>
          </a:xfrm>
          <a:noFill/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3E85AAD-9FAA-3810-E7F3-A07D4F4EE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881435"/>
              </p:ext>
            </p:extLst>
          </p:nvPr>
        </p:nvGraphicFramePr>
        <p:xfrm>
          <a:off x="5591331" y="1603948"/>
          <a:ext cx="6416876" cy="4586241"/>
        </p:xfrm>
        <a:graphic>
          <a:graphicData uri="http://schemas.openxmlformats.org/drawingml/2006/table">
            <a:tbl>
              <a:tblPr/>
              <a:tblGrid>
                <a:gridCol w="1429400">
                  <a:extLst>
                    <a:ext uri="{9D8B030D-6E8A-4147-A177-3AD203B41FA5}">
                      <a16:colId xmlns:a16="http://schemas.microsoft.com/office/drawing/2014/main" val="1959014724"/>
                    </a:ext>
                  </a:extLst>
                </a:gridCol>
                <a:gridCol w="4987476">
                  <a:extLst>
                    <a:ext uri="{9D8B030D-6E8A-4147-A177-3AD203B41FA5}">
                      <a16:colId xmlns:a16="http://schemas.microsoft.com/office/drawing/2014/main" val="3692788657"/>
                    </a:ext>
                  </a:extLst>
                </a:gridCol>
              </a:tblGrid>
              <a:tr h="593361">
                <a:tc>
                  <a:txBody>
                    <a:bodyPr/>
                    <a:lstStyle/>
                    <a:p>
                      <a:pPr fontAlgn="t"/>
                      <a:endParaRPr lang="en-GB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n-GB" sz="1400" b="0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Type 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BC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GB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n-GB" sz="1400" b="0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Transformed </a:t>
                      </a:r>
                      <a:endParaRPr lang="en-GB" sz="1400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478112"/>
                  </a:ext>
                </a:extLst>
              </a:tr>
              <a:tr h="593361">
                <a:tc>
                  <a:txBody>
                    <a:bodyPr/>
                    <a:lstStyle/>
                    <a:p>
                      <a:pPr fontAlgn="t"/>
                      <a:endParaRPr lang="en-GB" sz="1400">
                        <a:effectLst/>
                      </a:endParaRPr>
                    </a:p>
                    <a:p>
                      <a:pPr algn="l" rtl="0" fontAlgn="base"/>
                      <a:r>
                        <a:rPr lang="en-GB" sz="1400" b="0" i="0">
                          <a:effectLst/>
                          <a:latin typeface="Calibri" panose="020F0502020204030204" pitchFamily="34" charset="0"/>
                        </a:rPr>
                        <a:t>Original Sentence </a:t>
                      </a:r>
                      <a:endParaRPr lang="en-GB" sz="14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The Dark Knight trilogy is the best collection of movies. </a:t>
                      </a:r>
                      <a:endParaRPr lang="en-US" sz="1400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18858"/>
                  </a:ext>
                </a:extLst>
              </a:tr>
              <a:tr h="779845">
                <a:tc>
                  <a:txBody>
                    <a:bodyPr/>
                    <a:lstStyle/>
                    <a:p>
                      <a:pPr fontAlgn="t"/>
                      <a:endParaRPr lang="en-GB" sz="1400">
                        <a:effectLst/>
                      </a:endParaRPr>
                    </a:p>
                    <a:p>
                      <a:pPr algn="l" rtl="0" fontAlgn="base"/>
                      <a:r>
                        <a:rPr lang="en-GB" sz="1400" b="0" i="0">
                          <a:effectLst/>
                          <a:latin typeface="Calibri" panose="020F0502020204030204" pitchFamily="34" charset="0"/>
                        </a:rPr>
                        <a:t>Entity Replacement (Noun) </a:t>
                      </a:r>
                      <a:endParaRPr lang="en-GB" sz="14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The Dark Knight trilogy is the best collection of </a:t>
                      </a:r>
                      <a:r>
                        <a:rPr lang="en-US" sz="1400" b="0" i="0" dirty="0">
                          <a:solidFill>
                            <a:schemeClr val="accent5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adaptation</a:t>
                      </a:r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. </a:t>
                      </a:r>
                      <a:endParaRPr lang="en-US" sz="1400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780740"/>
                  </a:ext>
                </a:extLst>
              </a:tr>
              <a:tr h="1152815">
                <a:tc>
                  <a:txBody>
                    <a:bodyPr/>
                    <a:lstStyle/>
                    <a:p>
                      <a:pPr fontAlgn="t"/>
                      <a:endParaRPr lang="fr-FR" sz="1400">
                        <a:effectLst/>
                      </a:endParaRPr>
                    </a:p>
                    <a:p>
                      <a:pPr algn="l" rtl="0" fontAlgn="base"/>
                      <a:r>
                        <a:rPr lang="fr-FR" sz="1400" b="0" i="0">
                          <a:effectLst/>
                          <a:latin typeface="Calibri" panose="020F0502020204030204" pitchFamily="34" charset="0"/>
                        </a:rPr>
                        <a:t>Synonym Replacement (Verbs, Adverbs, etc.) </a:t>
                      </a:r>
                      <a:endParaRPr lang="fr-FR" sz="14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The Dark Knight trilogy is the </a:t>
                      </a:r>
                      <a:r>
                        <a:rPr lang="en-US" sz="1400" b="0" i="0" dirty="0">
                          <a:solidFill>
                            <a:schemeClr val="accent5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serious</a:t>
                      </a:r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 collection of adaptation. </a:t>
                      </a:r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539431"/>
                  </a:ext>
                </a:extLst>
              </a:tr>
              <a:tr h="1152815">
                <a:tc>
                  <a:txBody>
                    <a:bodyPr/>
                    <a:lstStyle/>
                    <a:p>
                      <a:pPr fontAlgn="t"/>
                      <a:endParaRPr lang="fr-FR" sz="1400">
                        <a:effectLst/>
                      </a:endParaRPr>
                    </a:p>
                    <a:p>
                      <a:pPr algn="l" rtl="0" fontAlgn="base"/>
                      <a:r>
                        <a:rPr lang="fr-FR" sz="1400" b="0" i="0">
                          <a:effectLst/>
                          <a:latin typeface="Calibri" panose="020F0502020204030204" pitchFamily="34" charset="0"/>
                        </a:rPr>
                        <a:t>Antonym Replacement (Verbs, Adverbs, etc. </a:t>
                      </a:r>
                      <a:endParaRPr lang="fr-FR" sz="14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The Dark Knight trilogy is the </a:t>
                      </a:r>
                      <a:r>
                        <a:rPr lang="en-US" sz="1400" b="0" i="0" dirty="0">
                          <a:solidFill>
                            <a:schemeClr val="accent5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badly</a:t>
                      </a:r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 collection of adaptation. </a:t>
                      </a:r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185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556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E7B76E-E117-3979-0AAC-EDC771304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27A6F2-0241-2433-5ED8-2BF220C6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AUGMENTATION</a:t>
            </a:r>
            <a:endParaRPr lang="en-KE" dirty="0"/>
          </a:p>
        </p:txBody>
      </p:sp>
      <p:pic>
        <p:nvPicPr>
          <p:cNvPr id="6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896C0FAA-B741-C419-CBA3-CE19843200D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xfrm>
            <a:off x="0" y="0"/>
            <a:ext cx="5416550" cy="6846932"/>
          </a:xfrm>
          <a:noFill/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3DCC2CE-C67F-43EA-7975-EEFA6BFD6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126193"/>
              </p:ext>
            </p:extLst>
          </p:nvPr>
        </p:nvGraphicFramePr>
        <p:xfrm>
          <a:off x="5920464" y="1611024"/>
          <a:ext cx="5897218" cy="4651958"/>
        </p:xfrm>
        <a:graphic>
          <a:graphicData uri="http://schemas.openxmlformats.org/drawingml/2006/table">
            <a:tbl>
              <a:tblPr/>
              <a:tblGrid>
                <a:gridCol w="1313643">
                  <a:extLst>
                    <a:ext uri="{9D8B030D-6E8A-4147-A177-3AD203B41FA5}">
                      <a16:colId xmlns:a16="http://schemas.microsoft.com/office/drawing/2014/main" val="2959729221"/>
                    </a:ext>
                  </a:extLst>
                </a:gridCol>
                <a:gridCol w="4583575">
                  <a:extLst>
                    <a:ext uri="{9D8B030D-6E8A-4147-A177-3AD203B41FA5}">
                      <a16:colId xmlns:a16="http://schemas.microsoft.com/office/drawing/2014/main" val="1378784746"/>
                    </a:ext>
                  </a:extLst>
                </a:gridCol>
              </a:tblGrid>
              <a:tr h="609032">
                <a:tc>
                  <a:txBody>
                    <a:bodyPr/>
                    <a:lstStyle/>
                    <a:p>
                      <a:pPr fontAlgn="t"/>
                      <a:endParaRPr lang="en-GB" sz="1400">
                        <a:effectLst/>
                      </a:endParaRPr>
                    </a:p>
                    <a:p>
                      <a:pPr algn="l" rtl="0" fontAlgn="base"/>
                      <a:r>
                        <a:rPr lang="en-GB" sz="1400" b="0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Type </a:t>
                      </a:r>
                      <a:endParaRPr lang="en-GB" sz="14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BC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GB" sz="1400">
                        <a:effectLst/>
                      </a:endParaRPr>
                    </a:p>
                    <a:p>
                      <a:pPr algn="l" rtl="0" fontAlgn="base"/>
                      <a:r>
                        <a:rPr lang="en-GB" sz="1400" b="0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Transformed </a:t>
                      </a:r>
                      <a:endParaRPr lang="en-GB" sz="14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460083"/>
                  </a:ext>
                </a:extLst>
              </a:tr>
              <a:tr h="724093">
                <a:tc>
                  <a:txBody>
                    <a:bodyPr/>
                    <a:lstStyle/>
                    <a:p>
                      <a:pPr fontAlgn="t"/>
                      <a:endParaRPr lang="en-GB" sz="1400">
                        <a:effectLst/>
                      </a:endParaRPr>
                    </a:p>
                    <a:p>
                      <a:pPr algn="l" rtl="0" fontAlgn="base"/>
                      <a:r>
                        <a:rPr lang="en-GB" sz="1400" b="0" i="0">
                          <a:effectLst/>
                          <a:latin typeface="Calibri" panose="020F0502020204030204" pitchFamily="34" charset="0"/>
                        </a:rPr>
                        <a:t>Original Sentence </a:t>
                      </a:r>
                      <a:endParaRPr lang="en-GB" sz="14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Is Mini Cooper the fastest car in this price segment. </a:t>
                      </a:r>
                      <a:endParaRPr lang="en-US" sz="14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774467"/>
                  </a:ext>
                </a:extLst>
              </a:tr>
              <a:tr h="935287">
                <a:tc>
                  <a:txBody>
                    <a:bodyPr/>
                    <a:lstStyle/>
                    <a:p>
                      <a:pPr fontAlgn="t"/>
                      <a:endParaRPr lang="en-GB" sz="1400">
                        <a:effectLst/>
                      </a:endParaRPr>
                    </a:p>
                    <a:p>
                      <a:pPr algn="l" rtl="0" fontAlgn="base"/>
                      <a:r>
                        <a:rPr lang="en-GB" sz="1400" b="0" i="0">
                          <a:effectLst/>
                          <a:latin typeface="Calibri" panose="020F0502020204030204" pitchFamily="34" charset="0"/>
                        </a:rPr>
                        <a:t>Entity Replacement (Noun) </a:t>
                      </a:r>
                      <a:endParaRPr lang="en-GB" sz="14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Is portable the fastest </a:t>
                      </a:r>
                      <a:r>
                        <a:rPr lang="en-US" sz="1400" b="0" i="0" dirty="0">
                          <a:solidFill>
                            <a:schemeClr val="accent5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smith</a:t>
                      </a:r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 in this price segment. </a:t>
                      </a:r>
                      <a:endParaRPr lang="en-US" sz="1400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95779"/>
                  </a:ext>
                </a:extLst>
              </a:tr>
              <a:tr h="1183263">
                <a:tc>
                  <a:txBody>
                    <a:bodyPr/>
                    <a:lstStyle/>
                    <a:p>
                      <a:pPr fontAlgn="t"/>
                      <a:endParaRPr lang="fr-FR" sz="1400">
                        <a:effectLst/>
                      </a:endParaRPr>
                    </a:p>
                    <a:p>
                      <a:pPr algn="l" rtl="0" fontAlgn="base"/>
                      <a:r>
                        <a:rPr lang="fr-FR" sz="1400" b="0" i="0">
                          <a:effectLst/>
                          <a:latin typeface="Calibri" panose="020F0502020204030204" pitchFamily="34" charset="0"/>
                        </a:rPr>
                        <a:t>Synonym Replacement (Verbs, Adverbs, etc.) </a:t>
                      </a:r>
                      <a:endParaRPr lang="fr-FR" sz="14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Is portable the </a:t>
                      </a:r>
                      <a:r>
                        <a:rPr lang="en-US" sz="1400" b="0" i="0" dirty="0">
                          <a:solidFill>
                            <a:schemeClr val="accent5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flying</a:t>
                      </a:r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 smith in this price segment. </a:t>
                      </a:r>
                      <a:endParaRPr lang="en-US" sz="1400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384833"/>
                  </a:ext>
                </a:extLst>
              </a:tr>
              <a:tr h="1183263">
                <a:tc>
                  <a:txBody>
                    <a:bodyPr/>
                    <a:lstStyle/>
                    <a:p>
                      <a:pPr fontAlgn="t"/>
                      <a:endParaRPr lang="fr-FR" sz="1400">
                        <a:effectLst/>
                      </a:endParaRPr>
                    </a:p>
                    <a:p>
                      <a:pPr algn="l" rtl="0" fontAlgn="base"/>
                      <a:r>
                        <a:rPr lang="fr-FR" sz="1400" b="0" i="0">
                          <a:effectLst/>
                          <a:latin typeface="Calibri" panose="020F0502020204030204" pitchFamily="34" charset="0"/>
                        </a:rPr>
                        <a:t>Antonym Replacement (Verbs, Adverbs, etc. </a:t>
                      </a:r>
                      <a:endParaRPr lang="fr-FR" sz="14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Is portable the </a:t>
                      </a:r>
                      <a:r>
                        <a:rPr lang="en-US" sz="1400" b="0" i="0" dirty="0">
                          <a:solidFill>
                            <a:schemeClr val="accent5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slow</a:t>
                      </a:r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 smith in this price segment. </a:t>
                      </a:r>
                      <a:endParaRPr lang="en-US" sz="1400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730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409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E7B76E-E117-3979-0AAC-EDC771304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27A6F2-0241-2433-5ED8-2BF220C6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AUGMENTATION</a:t>
            </a:r>
            <a:endParaRPr lang="en-KE" dirty="0"/>
          </a:p>
        </p:txBody>
      </p:sp>
      <p:pic>
        <p:nvPicPr>
          <p:cNvPr id="6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896C0FAA-B741-C419-CBA3-CE19843200D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xfrm>
            <a:off x="0" y="0"/>
            <a:ext cx="5416550" cy="6846932"/>
          </a:xfrm>
          <a:noFill/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7F346B-35BC-05DC-A633-AAFE042DB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933916"/>
              </p:ext>
            </p:extLst>
          </p:nvPr>
        </p:nvGraphicFramePr>
        <p:xfrm>
          <a:off x="5620557" y="1655993"/>
          <a:ext cx="6372660" cy="4692652"/>
        </p:xfrm>
        <a:graphic>
          <a:graphicData uri="http://schemas.openxmlformats.org/drawingml/2006/table">
            <a:tbl>
              <a:tblPr/>
              <a:tblGrid>
                <a:gridCol w="1419551">
                  <a:extLst>
                    <a:ext uri="{9D8B030D-6E8A-4147-A177-3AD203B41FA5}">
                      <a16:colId xmlns:a16="http://schemas.microsoft.com/office/drawing/2014/main" val="2169132260"/>
                    </a:ext>
                  </a:extLst>
                </a:gridCol>
                <a:gridCol w="4953109">
                  <a:extLst>
                    <a:ext uri="{9D8B030D-6E8A-4147-A177-3AD203B41FA5}">
                      <a16:colId xmlns:a16="http://schemas.microsoft.com/office/drawing/2014/main" val="1839124251"/>
                    </a:ext>
                  </a:extLst>
                </a:gridCol>
              </a:tblGrid>
              <a:tr h="617362">
                <a:tc>
                  <a:txBody>
                    <a:bodyPr/>
                    <a:lstStyle/>
                    <a:p>
                      <a:pPr fontAlgn="t"/>
                      <a:endParaRPr lang="en-GB" sz="1400">
                        <a:effectLst/>
                      </a:endParaRPr>
                    </a:p>
                    <a:p>
                      <a:pPr algn="l" rtl="0" fontAlgn="base"/>
                      <a:r>
                        <a:rPr lang="en-GB" sz="1400" b="0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Type </a:t>
                      </a:r>
                      <a:endParaRPr lang="en-GB" sz="14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BC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GB" sz="1400">
                        <a:effectLst/>
                      </a:endParaRPr>
                    </a:p>
                    <a:p>
                      <a:pPr algn="l" rtl="0" fontAlgn="base"/>
                      <a:r>
                        <a:rPr lang="en-GB" sz="1400" b="0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Transformed </a:t>
                      </a:r>
                      <a:endParaRPr lang="en-GB" sz="14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601953"/>
                  </a:ext>
                </a:extLst>
              </a:tr>
              <a:tr h="617362">
                <a:tc>
                  <a:txBody>
                    <a:bodyPr/>
                    <a:lstStyle/>
                    <a:p>
                      <a:pPr fontAlgn="t"/>
                      <a:endParaRPr lang="en-GB" sz="1400">
                        <a:effectLst/>
                      </a:endParaRPr>
                    </a:p>
                    <a:p>
                      <a:pPr algn="l" rtl="0" fontAlgn="base"/>
                      <a:r>
                        <a:rPr lang="en-GB" sz="1400" b="0" i="0">
                          <a:effectLst/>
                          <a:latin typeface="Calibri" panose="020F0502020204030204" pitchFamily="34" charset="0"/>
                        </a:rPr>
                        <a:t>Original Sentence </a:t>
                      </a:r>
                      <a:endParaRPr lang="en-GB" sz="14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I love this hotel. The beds are comfortable, and the service is great! </a:t>
                      </a:r>
                      <a:endParaRPr lang="en-US" sz="1400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760695"/>
                  </a:ext>
                </a:extLst>
              </a:tr>
              <a:tr h="811389">
                <a:tc>
                  <a:txBody>
                    <a:bodyPr/>
                    <a:lstStyle/>
                    <a:p>
                      <a:pPr fontAlgn="t"/>
                      <a:endParaRPr lang="en-GB" sz="1400">
                        <a:effectLst/>
                      </a:endParaRPr>
                    </a:p>
                    <a:p>
                      <a:pPr algn="l" rtl="0" fontAlgn="base"/>
                      <a:r>
                        <a:rPr lang="en-GB" sz="1400" b="0" i="0">
                          <a:effectLst/>
                          <a:latin typeface="Calibri" panose="020F0502020204030204" pitchFamily="34" charset="0"/>
                        </a:rPr>
                        <a:t>Entity Replacement (Noun) </a:t>
                      </a:r>
                      <a:endParaRPr lang="en-GB" sz="14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I love this </a:t>
                      </a:r>
                      <a:r>
                        <a:rPr lang="en-US" sz="1400" b="0" i="0" dirty="0">
                          <a:solidFill>
                            <a:schemeClr val="accent5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phone</a:t>
                      </a:r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. The beds are comfortable and the luxury is great! </a:t>
                      </a:r>
                      <a:endParaRPr lang="en-US" sz="1400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685070"/>
                  </a:ext>
                </a:extLst>
              </a:tr>
              <a:tr h="1199445">
                <a:tc>
                  <a:txBody>
                    <a:bodyPr/>
                    <a:lstStyle/>
                    <a:p>
                      <a:pPr fontAlgn="t"/>
                      <a:endParaRPr lang="fr-FR" sz="1400">
                        <a:effectLst/>
                      </a:endParaRPr>
                    </a:p>
                    <a:p>
                      <a:pPr algn="l" rtl="0" fontAlgn="base"/>
                      <a:r>
                        <a:rPr lang="fr-FR" sz="1400" b="0" i="0">
                          <a:effectLst/>
                          <a:latin typeface="Calibri" panose="020F0502020204030204" pitchFamily="34" charset="0"/>
                        </a:rPr>
                        <a:t>Synonym Replacement (Verbs, Adverbs, etc.) </a:t>
                      </a:r>
                      <a:endParaRPr lang="fr-FR" sz="14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I honey this phone. The beds are </a:t>
                      </a:r>
                      <a:r>
                        <a:rPr lang="en-US" sz="1400" b="0" i="0" dirty="0">
                          <a:solidFill>
                            <a:schemeClr val="accent5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prosperous</a:t>
                      </a:r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 and the luxury is full! </a:t>
                      </a:r>
                      <a:endParaRPr lang="en-US" sz="1400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736073"/>
                  </a:ext>
                </a:extLst>
              </a:tr>
              <a:tr h="1199445">
                <a:tc>
                  <a:txBody>
                    <a:bodyPr/>
                    <a:lstStyle/>
                    <a:p>
                      <a:pPr fontAlgn="t"/>
                      <a:endParaRPr lang="fr-FR" sz="1400">
                        <a:effectLst/>
                      </a:endParaRPr>
                    </a:p>
                    <a:p>
                      <a:pPr algn="l" rtl="0" fontAlgn="base"/>
                      <a:r>
                        <a:rPr lang="fr-FR" sz="1400" b="0" i="0">
                          <a:effectLst/>
                          <a:latin typeface="Calibri" panose="020F0502020204030204" pitchFamily="34" charset="0"/>
                        </a:rPr>
                        <a:t>Antonym Replacement (Verbs, Adverbs, etc. </a:t>
                      </a:r>
                      <a:endParaRPr lang="fr-FR" sz="14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I hate this phone. The beds are </a:t>
                      </a:r>
                      <a:r>
                        <a:rPr lang="en-US" sz="1400" b="0" i="0" dirty="0">
                          <a:solidFill>
                            <a:schemeClr val="accent5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uncomfortable</a:t>
                      </a:r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 and the luxury is badness! </a:t>
                      </a:r>
                      <a:endParaRPr lang="en-US" sz="1400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719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935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5491" y="73853"/>
            <a:ext cx="5251450" cy="105169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  <a:endParaRPr lang="en-US" dirty="0">
              <a:cs typeface="Calibri Light"/>
            </a:endParaRP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18</a:t>
            </a:fld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69D2693-7CB2-FB7F-B07B-6D4429C929D5}"/>
              </a:ext>
            </a:extLst>
          </p:cNvPr>
          <p:cNvSpPr txBox="1">
            <a:spLocks/>
          </p:cNvSpPr>
          <p:nvPr/>
        </p:nvSpPr>
        <p:spPr>
          <a:xfrm>
            <a:off x="5780348" y="1492004"/>
            <a:ext cx="5997069" cy="51497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AutoNum type="arabicPeriod"/>
            </a:pPr>
            <a:endParaRPr lang="en-US" dirty="0">
              <a:cs typeface="Calibri"/>
            </a:endParaRPr>
          </a:p>
          <a:p>
            <a:pPr>
              <a:lnSpc>
                <a:spcPct val="100000"/>
              </a:lnSpc>
            </a:pPr>
            <a:endParaRPr lang="en-US" dirty="0">
              <a:cs typeface="Calibri"/>
            </a:endParaRPr>
          </a:p>
          <a:p>
            <a:pPr>
              <a:lnSpc>
                <a:spcPct val="100000"/>
              </a:lnSpc>
            </a:pPr>
            <a:endParaRPr lang="en-US" dirty="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CAC25-D9DC-B14F-0BE1-5A5EDCE71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460" y="1125550"/>
            <a:ext cx="5848350" cy="51625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0ABB7D-E7AB-EC6C-7C58-D436720DFB6F}"/>
              </a:ext>
            </a:extLst>
          </p:cNvPr>
          <p:cNvCxnSpPr>
            <a:cxnSpLocks/>
          </p:cNvCxnSpPr>
          <p:nvPr/>
        </p:nvCxnSpPr>
        <p:spPr>
          <a:xfrm>
            <a:off x="8220364" y="2198255"/>
            <a:ext cx="1524000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8157B2-3581-E0F4-E1B7-4EBE0E7D42B4}"/>
              </a:ext>
            </a:extLst>
          </p:cNvPr>
          <p:cNvCxnSpPr>
            <a:cxnSpLocks/>
          </p:cNvCxnSpPr>
          <p:nvPr/>
        </p:nvCxnSpPr>
        <p:spPr>
          <a:xfrm>
            <a:off x="8220364" y="5287818"/>
            <a:ext cx="1764145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2AC70C-D0F2-2751-4A5E-3DA8FFC74B2C}"/>
              </a:ext>
            </a:extLst>
          </p:cNvPr>
          <p:cNvCxnSpPr>
            <a:cxnSpLocks/>
          </p:cNvCxnSpPr>
          <p:nvPr/>
        </p:nvCxnSpPr>
        <p:spPr>
          <a:xfrm>
            <a:off x="10178473" y="2632364"/>
            <a:ext cx="0" cy="796636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7B2BBF-AF2C-FDDC-35E6-5B0666C3B8FD}"/>
              </a:ext>
            </a:extLst>
          </p:cNvPr>
          <p:cNvCxnSpPr>
            <a:cxnSpLocks/>
          </p:cNvCxnSpPr>
          <p:nvPr/>
        </p:nvCxnSpPr>
        <p:spPr>
          <a:xfrm flipH="1">
            <a:off x="8146473" y="3706825"/>
            <a:ext cx="1671782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843FB9-C2E9-10F0-85A1-5974C4DDF978}"/>
              </a:ext>
            </a:extLst>
          </p:cNvPr>
          <p:cNvCxnSpPr>
            <a:cxnSpLocks/>
          </p:cNvCxnSpPr>
          <p:nvPr/>
        </p:nvCxnSpPr>
        <p:spPr>
          <a:xfrm>
            <a:off x="7758546" y="4066857"/>
            <a:ext cx="0" cy="86536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E3DCEA-ABD6-8CD9-DB19-DE9ACDD1E76A}"/>
              </a:ext>
            </a:extLst>
          </p:cNvPr>
          <p:cNvSpPr/>
          <p:nvPr/>
        </p:nvSpPr>
        <p:spPr>
          <a:xfrm>
            <a:off x="6525491" y="4752183"/>
            <a:ext cx="2554537" cy="1526801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61034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E7B76E-E117-3979-0AAC-EDC771304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19</a:t>
            </a:fld>
            <a:endParaRPr lang="en-US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91D940D-974C-188F-69E0-77F924B6F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95" y="428385"/>
            <a:ext cx="10735794" cy="564263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A5C90A-4A65-906E-5983-F59F5E07F01E}"/>
              </a:ext>
            </a:extLst>
          </p:cNvPr>
          <p:cNvCxnSpPr>
            <a:cxnSpLocks/>
          </p:cNvCxnSpPr>
          <p:nvPr/>
        </p:nvCxnSpPr>
        <p:spPr>
          <a:xfrm>
            <a:off x="2908091" y="5651291"/>
            <a:ext cx="4095382" cy="0"/>
          </a:xfrm>
          <a:prstGeom prst="straightConnector1">
            <a:avLst/>
          </a:prstGeom>
          <a:ln w="187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015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>
                <a:cs typeface="Calibri"/>
              </a:rPr>
              <a:t>ROADMAP</a:t>
            </a:r>
          </a:p>
          <a:p>
            <a:r>
              <a:rPr lang="en-US" dirty="0"/>
              <a:t>THE YELP DATASET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EXPLORATION</a:t>
            </a:r>
            <a:endParaRPr lang="en-US" dirty="0"/>
          </a:p>
          <a:p>
            <a:r>
              <a:rPr lang="en-US" dirty="0">
                <a:cs typeface="Calibri"/>
              </a:rPr>
              <a:t>METHODS FOR AUGMENTATION</a:t>
            </a:r>
          </a:p>
          <a:p>
            <a:r>
              <a:rPr lang="en-US" dirty="0">
                <a:cs typeface="Calibri"/>
              </a:rPr>
              <a:t>WHAT’S NEXT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E7B76E-E117-3979-0AAC-EDC771304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38F0A-A5D6-1A9C-7D9F-49E0CE3A1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661159"/>
            <a:ext cx="5766217" cy="458480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 err="1"/>
              <a:t>XGBoost</a:t>
            </a:r>
            <a:r>
              <a:rPr lang="en-US" sz="2000" dirty="0"/>
              <a:t> Classifier</a:t>
            </a:r>
          </a:p>
          <a:p>
            <a:pPr lvl="1">
              <a:lnSpc>
                <a:spcPct val="100000"/>
              </a:lnSpc>
            </a:pPr>
            <a:r>
              <a:rPr lang="en-US" sz="2000" b="1" dirty="0" err="1"/>
              <a:t>gbtree</a:t>
            </a:r>
            <a:r>
              <a:rPr lang="en-US" sz="2000" dirty="0"/>
              <a:t> booster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Gamma: 0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Learning rate: </a:t>
            </a:r>
            <a:r>
              <a:rPr lang="en-US" sz="2000" b="1" dirty="0"/>
              <a:t>0.3</a:t>
            </a:r>
          </a:p>
          <a:p>
            <a:pPr lvl="1">
              <a:lnSpc>
                <a:spcPct val="100000"/>
              </a:lnSpc>
            </a:pPr>
            <a:r>
              <a:rPr lang="en-US" sz="2000" b="1" dirty="0"/>
              <a:t>100</a:t>
            </a:r>
            <a:r>
              <a:rPr lang="en-US" sz="2000" dirty="0"/>
              <a:t> estimators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/>
              <a:t>Input: TFIDF (normalized, </a:t>
            </a:r>
            <a:r>
              <a:rPr lang="en-US" sz="2000" dirty="0" err="1"/>
              <a:t>max_df</a:t>
            </a:r>
            <a:r>
              <a:rPr lang="en-US" sz="2000" dirty="0"/>
              <a:t> =0.95, </a:t>
            </a:r>
            <a:r>
              <a:rPr lang="en-US" sz="2000" dirty="0" err="1"/>
              <a:t>min_df</a:t>
            </a:r>
            <a:r>
              <a:rPr lang="en-US" sz="2000" dirty="0"/>
              <a:t> = 0.05)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/>
              <a:t>Metrics: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/>
              <a:t>	F1: </a:t>
            </a:r>
            <a:r>
              <a:rPr lang="en-US" sz="2000" b="1" dirty="0"/>
              <a:t>0.8612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/>
              <a:t>	Accuracy: </a:t>
            </a:r>
            <a:r>
              <a:rPr lang="en-US" sz="2000" b="1" dirty="0"/>
              <a:t>0.9395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27A6F2-0241-2433-5ED8-2BF220C6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Model</a:t>
            </a:r>
            <a:endParaRPr lang="en-KE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91D940D-974C-188F-69E0-77F924B6F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84" y="1888908"/>
            <a:ext cx="5874965" cy="308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74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E7B76E-E117-3979-0AAC-EDC771304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27A6F2-0241-2433-5ED8-2BF220C6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KE" dirty="0"/>
          </a:p>
        </p:txBody>
      </p:sp>
      <p:pic>
        <p:nvPicPr>
          <p:cNvPr id="6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896C0FAA-B741-C419-CBA3-CE19843200D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xfrm>
            <a:off x="0" y="0"/>
            <a:ext cx="5416550" cy="6846932"/>
          </a:xfrm>
          <a:noFill/>
        </p:spPr>
      </p:pic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25DA605D-0B74-9958-09E5-1508FB82A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4377128"/>
            <a:ext cx="4931713" cy="989352"/>
          </a:xfrm>
        </p:spPr>
        <p:txBody>
          <a:bodyPr/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sz="1800" dirty="0"/>
              <a:t>NLP </a:t>
            </a:r>
            <a:r>
              <a:rPr lang="en-US" sz="1800" dirty="0" err="1"/>
              <a:t>albumentation</a:t>
            </a:r>
            <a:r>
              <a:rPr lang="en-US" sz="1800" dirty="0"/>
              <a:t> promises better modeling process by availing more data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C07BED2-68B3-87BD-ACB9-3637BFE6A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374986"/>
              </p:ext>
            </p:extLst>
          </p:nvPr>
        </p:nvGraphicFramePr>
        <p:xfrm>
          <a:off x="5742319" y="2000891"/>
          <a:ext cx="6250898" cy="1499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972">
                  <a:extLst>
                    <a:ext uri="{9D8B030D-6E8A-4147-A177-3AD203B41FA5}">
                      <a16:colId xmlns:a16="http://schemas.microsoft.com/office/drawing/2014/main" val="737966297"/>
                    </a:ext>
                  </a:extLst>
                </a:gridCol>
                <a:gridCol w="2118972">
                  <a:extLst>
                    <a:ext uri="{9D8B030D-6E8A-4147-A177-3AD203B41FA5}">
                      <a16:colId xmlns:a16="http://schemas.microsoft.com/office/drawing/2014/main" val="1257593805"/>
                    </a:ext>
                  </a:extLst>
                </a:gridCol>
                <a:gridCol w="2012954">
                  <a:extLst>
                    <a:ext uri="{9D8B030D-6E8A-4147-A177-3AD203B41FA5}">
                      <a16:colId xmlns:a16="http://schemas.microsoft.com/office/drawing/2014/main" val="1163603505"/>
                    </a:ext>
                  </a:extLst>
                </a:gridCol>
              </a:tblGrid>
              <a:tr h="499870">
                <a:tc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Original Data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Augmented Data</a:t>
                      </a:r>
                      <a:endParaRPr lang="en-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06400"/>
                  </a:ext>
                </a:extLst>
              </a:tr>
              <a:tr h="499870">
                <a:tc>
                  <a:txBody>
                    <a:bodyPr/>
                    <a:lstStyle/>
                    <a:p>
                      <a:r>
                        <a:rPr lang="en-US" b="1" dirty="0"/>
                        <a:t>F1 Score</a:t>
                      </a:r>
                      <a:endParaRPr lang="en-K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0.5318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0.8612</a:t>
                      </a:r>
                      <a:endParaRPr lang="en-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679660"/>
                  </a:ext>
                </a:extLst>
              </a:tr>
              <a:tr h="499870"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  <a:endParaRPr lang="en-K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0.7540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0.9395</a:t>
                      </a:r>
                      <a:endParaRPr lang="en-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695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649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2887154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17903" y="1915510"/>
            <a:ext cx="3017520" cy="464871"/>
          </a:xfrm>
        </p:spPr>
        <p:txBody>
          <a:bodyPr/>
          <a:lstStyle/>
          <a:p>
            <a:r>
              <a:rPr lang="en-US" dirty="0">
                <a:cs typeface="Calibri"/>
              </a:rPr>
              <a:t>More YELP Reviews?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583492"/>
            <a:ext cx="5897217" cy="18388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dirty="0">
                <a:cs typeface="Biome Light"/>
              </a:rPr>
              <a:t>More quality data = better models</a:t>
            </a:r>
          </a:p>
          <a:p>
            <a:pPr marL="285750" indent="-285750">
              <a:lnSpc>
                <a:spcPct val="100000"/>
              </a:lnSpc>
            </a:pPr>
            <a:r>
              <a:rPr lang="en-US" dirty="0">
                <a:cs typeface="Biome Light"/>
              </a:rPr>
              <a:t>Boost model metrics for YELP reviews analysis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i="1" dirty="0">
                <a:cs typeface="Calibri"/>
              </a:rPr>
              <a:t>Hypothesis: By creating more observations we can create better clustering models that can distinguish between groups  better</a:t>
            </a:r>
            <a:r>
              <a:rPr lang="en-US" sz="1600" b="1" i="1" dirty="0">
                <a:cs typeface="Calibri"/>
              </a:rPr>
              <a:t>.</a:t>
            </a:r>
            <a:endParaRPr lang="en-US" b="1" i="1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03AF29D4-AB57-F4B0-4165-AFF69907B961}"/>
              </a:ext>
            </a:extLst>
          </p:cNvPr>
          <p:cNvSpPr txBox="1">
            <a:spLocks/>
          </p:cNvSpPr>
          <p:nvPr/>
        </p:nvSpPr>
        <p:spPr>
          <a:xfrm>
            <a:off x="6341914" y="4355847"/>
            <a:ext cx="3017520" cy="46487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400" kern="1200" spc="300" baseline="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What type of data to use?</a:t>
            </a: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0929DAB7-434C-4678-8C85-8006BFAEA38A}"/>
              </a:ext>
            </a:extLst>
          </p:cNvPr>
          <p:cNvSpPr txBox="1">
            <a:spLocks/>
          </p:cNvSpPr>
          <p:nvPr/>
        </p:nvSpPr>
        <p:spPr>
          <a:xfrm>
            <a:off x="6096000" y="5027424"/>
            <a:ext cx="5897216" cy="15656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</a:pPr>
            <a:r>
              <a:rPr lang="en-US" dirty="0">
                <a:cs typeface="Biome Light"/>
              </a:rPr>
              <a:t>Augmentation using a specific domain data might fail on data from different domain.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1" i="1" dirty="0">
                <a:cs typeface="Calibri"/>
              </a:rPr>
              <a:t>By obtaining data which comprises of diverse domains might help in solving data imbalance issue in classification related augmentation.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5491" y="73853"/>
            <a:ext cx="5251450" cy="105169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  <a:endParaRPr lang="en-US" dirty="0">
              <a:cs typeface="Calibri Light"/>
            </a:endParaRP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69D2693-7CB2-FB7F-B07B-6D4429C929D5}"/>
              </a:ext>
            </a:extLst>
          </p:cNvPr>
          <p:cNvSpPr txBox="1">
            <a:spLocks/>
          </p:cNvSpPr>
          <p:nvPr/>
        </p:nvSpPr>
        <p:spPr>
          <a:xfrm>
            <a:off x="5780348" y="1492004"/>
            <a:ext cx="5997069" cy="51497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AutoNum type="arabicPeriod"/>
            </a:pPr>
            <a:endParaRPr lang="en-US" dirty="0">
              <a:cs typeface="Calibri"/>
            </a:endParaRPr>
          </a:p>
          <a:p>
            <a:pPr>
              <a:lnSpc>
                <a:spcPct val="100000"/>
              </a:lnSpc>
            </a:pPr>
            <a:endParaRPr lang="en-US" dirty="0">
              <a:cs typeface="Calibri"/>
            </a:endParaRPr>
          </a:p>
          <a:p>
            <a:pPr>
              <a:lnSpc>
                <a:spcPct val="100000"/>
              </a:lnSpc>
            </a:pPr>
            <a:endParaRPr lang="en-US" dirty="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CAC25-D9DC-B14F-0BE1-5A5EDCE71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460" y="1125550"/>
            <a:ext cx="5848350" cy="51625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0ABB7D-E7AB-EC6C-7C58-D436720DFB6F}"/>
              </a:ext>
            </a:extLst>
          </p:cNvPr>
          <p:cNvCxnSpPr>
            <a:cxnSpLocks/>
          </p:cNvCxnSpPr>
          <p:nvPr/>
        </p:nvCxnSpPr>
        <p:spPr>
          <a:xfrm>
            <a:off x="8220364" y="2198255"/>
            <a:ext cx="1524000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8157B2-3581-E0F4-E1B7-4EBE0E7D42B4}"/>
              </a:ext>
            </a:extLst>
          </p:cNvPr>
          <p:cNvCxnSpPr>
            <a:cxnSpLocks/>
          </p:cNvCxnSpPr>
          <p:nvPr/>
        </p:nvCxnSpPr>
        <p:spPr>
          <a:xfrm>
            <a:off x="8220364" y="5287818"/>
            <a:ext cx="1764145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2AC70C-D0F2-2751-4A5E-3DA8FFC74B2C}"/>
              </a:ext>
            </a:extLst>
          </p:cNvPr>
          <p:cNvCxnSpPr>
            <a:cxnSpLocks/>
          </p:cNvCxnSpPr>
          <p:nvPr/>
        </p:nvCxnSpPr>
        <p:spPr>
          <a:xfrm>
            <a:off x="10178473" y="2632364"/>
            <a:ext cx="0" cy="796636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7B2BBF-AF2C-FDDC-35E6-5B0666C3B8FD}"/>
              </a:ext>
            </a:extLst>
          </p:cNvPr>
          <p:cNvCxnSpPr>
            <a:cxnSpLocks/>
          </p:cNvCxnSpPr>
          <p:nvPr/>
        </p:nvCxnSpPr>
        <p:spPr>
          <a:xfrm flipH="1">
            <a:off x="8146473" y="3706825"/>
            <a:ext cx="1671782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843FB9-C2E9-10F0-85A1-5974C4DDF978}"/>
              </a:ext>
            </a:extLst>
          </p:cNvPr>
          <p:cNvCxnSpPr>
            <a:cxnSpLocks/>
          </p:cNvCxnSpPr>
          <p:nvPr/>
        </p:nvCxnSpPr>
        <p:spPr>
          <a:xfrm>
            <a:off x="7758546" y="4066857"/>
            <a:ext cx="0" cy="86536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agram&#10;&#10;Description automatically generated">
            <a:extLst>
              <a:ext uri="{FF2B5EF4-FFF2-40B4-BE49-F238E27FC236}">
                <a16:creationId xmlns:a16="http://schemas.microsoft.com/office/drawing/2014/main" id="{DD847C3B-0D2A-B0DD-AB5F-68B0030E11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25570" b="15539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466933"/>
            <a:ext cx="2635250" cy="7078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8C2E478F-E849-4A8C-AF1F-CBCC78A7CBFA}" type="slidenum">
              <a:rPr lang="en-US" sz="4400">
                <a:solidFill>
                  <a:srgbClr val="FFFFFF"/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5</a:t>
            </a:fld>
            <a:endParaRPr lang="en-US" sz="44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BEA7024-58F3-EF1E-38BA-3F91284944F4}"/>
              </a:ext>
            </a:extLst>
          </p:cNvPr>
          <p:cNvSpPr txBox="1">
            <a:spLocks/>
          </p:cNvSpPr>
          <p:nvPr/>
        </p:nvSpPr>
        <p:spPr>
          <a:xfrm>
            <a:off x="747145" y="4451845"/>
            <a:ext cx="10624207" cy="13918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>
              <a:lnSpc>
                <a:spcPct val="90000"/>
              </a:lnSpc>
            </a:pPr>
            <a:r>
              <a:rPr lang="en-US" sz="1500" dirty="0"/>
              <a:t>Yelp dataset contains user reviews on various businesses.</a:t>
            </a:r>
            <a:endParaRPr lang="en-US" sz="1500" dirty="0">
              <a:cs typeface="Calibri"/>
            </a:endParaRPr>
          </a:p>
          <a:p>
            <a:pPr marL="342900">
              <a:lnSpc>
                <a:spcPct val="90000"/>
              </a:lnSpc>
            </a:pPr>
            <a:r>
              <a:rPr lang="en-US" sz="1500" dirty="0">
                <a:cs typeface="Calibri"/>
              </a:rPr>
              <a:t>The reviews are long thus making augmentation more realistic.</a:t>
            </a:r>
          </a:p>
          <a:p>
            <a:pPr marL="342900">
              <a:lnSpc>
                <a:spcPct val="90000"/>
              </a:lnSpc>
            </a:pPr>
            <a:r>
              <a:rPr lang="en-US" sz="1500" dirty="0">
                <a:cs typeface="Calibri"/>
              </a:rPr>
              <a:t>The dataset is huge, hence test-train-validation split can be diversified easily.</a:t>
            </a:r>
          </a:p>
          <a:p>
            <a:pPr marL="342900">
              <a:lnSpc>
                <a:spcPct val="90000"/>
              </a:lnSpc>
            </a:pPr>
            <a:r>
              <a:rPr lang="en-US" sz="1500" dirty="0">
                <a:cs typeface="Calibri"/>
              </a:rPr>
              <a:t>Source: </a:t>
            </a:r>
            <a:r>
              <a:rPr lang="en-US" sz="1500" dirty="0">
                <a:ea typeface="+mn-lt"/>
                <a:cs typeface="+mn-lt"/>
              </a:rPr>
              <a:t>Yelp</a:t>
            </a:r>
            <a:r>
              <a:rPr lang="en-US" sz="1500" dirty="0">
                <a:cs typeface="Calibri"/>
              </a:rPr>
              <a:t> Dataset. (2019). Yelp.com. https://www.yelp.com/dataset</a:t>
            </a:r>
            <a:endParaRPr lang="en-US" sz="6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73987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12300"/>
            <a:ext cx="5251450" cy="1171440"/>
          </a:xfrm>
        </p:spPr>
        <p:txBody>
          <a:bodyPr>
            <a:normAutofit/>
          </a:bodyPr>
          <a:lstStyle/>
          <a:p>
            <a:r>
              <a:rPr lang="en-US" dirty="0"/>
              <a:t>THE YELP Data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38B51C7C-65AC-9E06-C315-D8AE7638B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" y="2456721"/>
            <a:ext cx="12184563" cy="42398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EA42E00-5767-4A3B-84B4-A351E2C5B46F}"/>
              </a:ext>
            </a:extLst>
          </p:cNvPr>
          <p:cNvSpPr/>
          <p:nvPr/>
        </p:nvSpPr>
        <p:spPr>
          <a:xfrm>
            <a:off x="5292436" y="2456721"/>
            <a:ext cx="1727200" cy="4239844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A9942-6A4E-D880-356F-8D31A31154FB}"/>
              </a:ext>
            </a:extLst>
          </p:cNvPr>
          <p:cNvSpPr txBox="1"/>
          <p:nvPr/>
        </p:nvSpPr>
        <p:spPr>
          <a:xfrm>
            <a:off x="5771586" y="1688285"/>
            <a:ext cx="577768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cs typeface="Calibri"/>
              </a:rPr>
              <a:t>Useful Attributes: Text and Type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600" dirty="0">
                <a:cs typeface="Calibri"/>
              </a:rPr>
              <a:t>Use text to augment, use type for soft evaluation on target text.</a:t>
            </a:r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Augmentation Techniques</a:t>
            </a:r>
          </a:p>
        </p:txBody>
      </p:sp>
      <p:pic>
        <p:nvPicPr>
          <p:cNvPr id="9" name="Picture 9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BBCBC460-64A8-48E5-B1FD-8A4858AB35B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r="-2" b="632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3E140D-0E03-5ECB-0164-C1423C944FCA}"/>
              </a:ext>
            </a:extLst>
          </p:cNvPr>
          <p:cNvSpPr txBox="1"/>
          <p:nvPr/>
        </p:nvSpPr>
        <p:spPr>
          <a:xfrm>
            <a:off x="7320465" y="2194102"/>
            <a:ext cx="4140013" cy="289720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Random Insertion, Deletion, and Swap [1].</a:t>
            </a:r>
            <a:endParaRPr lang="en-US" sz="20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Adding synthetic noise [2].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Keyword Replacement [3]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Synonyms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Hyponyms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Hypernyms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7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15BA73-8635-0B8C-1573-45DB2AB77392}"/>
              </a:ext>
            </a:extLst>
          </p:cNvPr>
          <p:cNvSpPr txBox="1"/>
          <p:nvPr/>
        </p:nvSpPr>
        <p:spPr>
          <a:xfrm>
            <a:off x="7403592" y="4965011"/>
            <a:ext cx="4140013" cy="16780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ea typeface="+mn-lt"/>
                <a:cs typeface="+mn-lt"/>
              </a:rPr>
              <a:t>[1] (Wei and Zou, 2019) </a:t>
            </a:r>
            <a:r>
              <a:rPr lang="en-US" sz="1400" dirty="0">
                <a:ea typeface="+mn-lt"/>
                <a:cs typeface="+mn-lt"/>
                <a:hlinkClick r:id="rId3"/>
              </a:rPr>
              <a:t>https://aclanthology.org/D19-1670/</a:t>
            </a:r>
            <a:endParaRPr lang="en-US" sz="1400" dirty="0">
              <a:ea typeface="+mn-lt"/>
              <a:cs typeface="+mn-lt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cs typeface="Calibri" panose="020F0502020204030204"/>
              </a:rPr>
              <a:t>[2] (</a:t>
            </a:r>
            <a:r>
              <a:rPr lang="en-US" sz="1400" dirty="0" err="1">
                <a:cs typeface="Calibri" panose="020F0502020204030204"/>
              </a:rPr>
              <a:t>Belinkov</a:t>
            </a:r>
            <a:r>
              <a:rPr lang="en-US" sz="1400" dirty="0">
                <a:cs typeface="Calibri" panose="020F0502020204030204"/>
              </a:rPr>
              <a:t> and Bisk, 2017) </a:t>
            </a:r>
            <a:r>
              <a:rPr lang="en-US" sz="1400" dirty="0" err="1">
                <a:cs typeface="Calibri" panose="020F0502020204030204"/>
              </a:rPr>
              <a:t>arXiv</a:t>
            </a:r>
            <a:r>
              <a:rPr lang="en-US" sz="1400" dirty="0">
                <a:cs typeface="Calibri" panose="020F0502020204030204"/>
              </a:rPr>
              <a:t> preprint arXiv:1711.02173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cs typeface="Calibri" panose="020F0502020204030204"/>
              </a:rPr>
              <a:t>[3] (Toutanova et al., 2003) 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cs typeface="Calibri" panose="020F0502020204030204"/>
              </a:rPr>
              <a:t>https://dl.acm.org/doi/10.3115/1073445.1073478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78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8DB2305-A4BB-ED16-560A-F1630140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/>
          <a:lstStyle/>
          <a:p>
            <a:r>
              <a:rPr lang="en-US" dirty="0"/>
              <a:t>EXPLORATION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6C62735-EC46-90C3-ABAA-22E139D24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754" y="2547344"/>
            <a:ext cx="5263747" cy="268967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56D26CC-324E-2CAD-4C19-433EDA9BF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561" y="2217861"/>
            <a:ext cx="4338287" cy="330550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B79D318-1B1F-9ECC-54BB-780E5D004766}"/>
              </a:ext>
            </a:extLst>
          </p:cNvPr>
          <p:cNvSpPr txBox="1"/>
          <p:nvPr/>
        </p:nvSpPr>
        <p:spPr>
          <a:xfrm>
            <a:off x="7018352" y="1853103"/>
            <a:ext cx="357396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cs typeface="Calibri"/>
              </a:rPr>
              <a:t>Word cloud (top 100 words)</a:t>
            </a:r>
            <a:endParaRPr lang="en-US" sz="2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979569-83F4-DBB9-54E6-B55FAEEF7D53}"/>
              </a:ext>
            </a:extLst>
          </p:cNvPr>
          <p:cNvSpPr txBox="1"/>
          <p:nvPr/>
        </p:nvSpPr>
        <p:spPr>
          <a:xfrm>
            <a:off x="2371266" y="1739063"/>
            <a:ext cx="2366989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cs typeface="Calibri"/>
              </a:rPr>
              <a:t>Overall sentiment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8DB2305-A4BB-ED16-560A-F1630140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pic>
        <p:nvPicPr>
          <p:cNvPr id="11" name="Picture 10" descr="Chart, bubble chart&#10;&#10;Description automatically generated">
            <a:extLst>
              <a:ext uri="{FF2B5EF4-FFF2-40B4-BE49-F238E27FC236}">
                <a16:creationId xmlns:a16="http://schemas.microsoft.com/office/drawing/2014/main" id="{ED4674F2-4087-DC83-74BE-37142E5B5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24" y="1402305"/>
            <a:ext cx="9336875" cy="545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87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LW_V2" id="{E5110F26-8197-DB45-AF5B-7431BEF0563B}" vid="{8AAB886A-F653-1948-BBB7-F7B1A419C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A06775-4FD5-4278-BDCC-E6FF131E966F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002A8ED-1331-4C1D-8649-743D7BE164DD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702</Words>
  <Application>Microsoft Office PowerPoint</Application>
  <PresentationFormat>Widescreen</PresentationFormat>
  <Paragraphs>179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Fira Code Medium</vt:lpstr>
      <vt:lpstr>Wingdings</vt:lpstr>
      <vt:lpstr>Office Theme</vt:lpstr>
      <vt:lpstr>NLP Albumentation</vt:lpstr>
      <vt:lpstr>Agenda</vt:lpstr>
      <vt:lpstr>INTRODUCTION</vt:lpstr>
      <vt:lpstr>ROADMAP</vt:lpstr>
      <vt:lpstr>PowerPoint Presentation</vt:lpstr>
      <vt:lpstr>THE YELP Data</vt:lpstr>
      <vt:lpstr>Augmentation Techniques</vt:lpstr>
      <vt:lpstr>EXPLORATION</vt:lpstr>
      <vt:lpstr>TOPICS</vt:lpstr>
      <vt:lpstr>NER Distribution</vt:lpstr>
      <vt:lpstr>POS Distribution</vt:lpstr>
      <vt:lpstr>Data labeling</vt:lpstr>
      <vt:lpstr>ROADMAP</vt:lpstr>
      <vt:lpstr>Base model</vt:lpstr>
      <vt:lpstr>AUGMENTATION</vt:lpstr>
      <vt:lpstr>AUGMENTATION</vt:lpstr>
      <vt:lpstr>AUGMENTATION</vt:lpstr>
      <vt:lpstr>ROADMAP</vt:lpstr>
      <vt:lpstr>PowerPoint Presentation</vt:lpstr>
      <vt:lpstr>NEW Model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/>
  <cp:lastModifiedBy>Enock Chemochek</cp:lastModifiedBy>
  <cp:revision>158</cp:revision>
  <dcterms:created xsi:type="dcterms:W3CDTF">2022-10-10T01:44:33Z</dcterms:created>
  <dcterms:modified xsi:type="dcterms:W3CDTF">2022-10-31T12:21:50Z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