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59" r:id="rId7"/>
    <p:sldId id="2451" r:id="rId8"/>
    <p:sldId id="2432" r:id="rId9"/>
    <p:sldId id="2463" r:id="rId10"/>
    <p:sldId id="2464" r:id="rId11"/>
    <p:sldId id="2465" r:id="rId12"/>
    <p:sldId id="2457" r:id="rId13"/>
    <p:sldId id="2456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4B580-0AA7-4E8A-AB33-A76FAA6D2CEF}" v="1145" dt="2022-10-10T02:58:09.919"/>
    <p1510:client id="{594587A3-4B43-C21F-647D-7F8BD89D5BD2}" v="193" dt="2022-10-10T03:39:51.117"/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92"/>
        <p:guide pos="3840"/>
        <p:guide orient="horz" pos="141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Albumentation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26198" y="4993885"/>
            <a:ext cx="5167313" cy="12946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Calibri"/>
              </a:rPr>
              <a:t>By</a:t>
            </a:r>
            <a:endParaRPr lang="en-US"/>
          </a:p>
          <a:p>
            <a:r>
              <a:rPr lang="en-US">
                <a:cs typeface="Calibri"/>
              </a:rPr>
              <a:t>Shailendra Singh &amp; Enock Chemochek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5982" y="3608511"/>
            <a:ext cx="5153890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ISM 6930 - Prior Work &amp; Data Sourcing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Next</a:t>
            </a:r>
            <a:endParaRPr lang="en-US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65745"/>
            <a:ext cx="5021580" cy="390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defRPr/>
            </a:pPr>
            <a:r>
              <a:rPr lang="en-US" sz="1400"/>
              <a:t>Data Source Preparation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/>
              <a:t>Select Algorithms/Known Practices for text augmentation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/>
              <a:t>Learn more about under-the-hood process</a:t>
            </a:r>
          </a:p>
          <a:p>
            <a:endParaRPr lang="en-US" sz="140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288715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PRIOR WORK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DATA SOURCING</a:t>
            </a:r>
            <a:endParaRPr lang="en-US"/>
          </a:p>
          <a:p>
            <a:r>
              <a:rPr lang="en-US"/>
              <a:t>WHAT’S NEXT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>
                <a:cs typeface="Calibri"/>
              </a:rPr>
              <a:t>Why need Augmentation?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24264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>
                <a:cs typeface="Biome Light"/>
              </a:rPr>
              <a:t>Data collection is difficult and expensive</a:t>
            </a:r>
          </a:p>
          <a:p>
            <a:pPr marL="285750" indent="-285750">
              <a:lnSpc>
                <a:spcPct val="100000"/>
              </a:lnSpc>
            </a:pPr>
            <a:r>
              <a:rPr lang="en-US">
                <a:cs typeface="Biome Light"/>
              </a:rPr>
              <a:t>Insufficient data causes model underfitting, which leads to poor performance of model in real world</a:t>
            </a:r>
          </a:p>
          <a:p>
            <a:pPr marL="285750" indent="-285750">
              <a:lnSpc>
                <a:spcPct val="100000"/>
              </a:lnSpc>
            </a:pPr>
            <a:r>
              <a:rPr lang="en-US">
                <a:cs typeface="Biome Light"/>
              </a:rPr>
              <a:t>Data imbalance in classification leads to low accuracy and recall rate.</a:t>
            </a:r>
          </a:p>
          <a:p>
            <a:pPr marL="285750" indent="-285750">
              <a:lnSpc>
                <a:spcPct val="100000"/>
              </a:lnSpc>
            </a:pPr>
            <a:endParaRPr lang="en-US">
              <a:cs typeface="Biome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i="1">
                <a:cs typeface="Calibri"/>
              </a:rPr>
              <a:t>By obtaining more high-quality data, augmentation practices </a:t>
            </a:r>
            <a:r>
              <a:rPr lang="en-US" sz="1600" b="1" i="1">
                <a:cs typeface="Calibri"/>
              </a:rPr>
              <a:t>can </a:t>
            </a:r>
            <a:r>
              <a:rPr lang="en-US" b="1" i="1">
                <a:cs typeface="Calibri"/>
              </a:rPr>
              <a:t>help the model to improve its robustness</a:t>
            </a:r>
            <a:r>
              <a:rPr lang="en-US" sz="1600" b="1" i="1">
                <a:cs typeface="Calibri"/>
              </a:rPr>
              <a:t>.</a:t>
            </a:r>
            <a:endParaRPr lang="en-US" b="1" i="1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/>
              <a:t>Prior Work</a:t>
            </a:r>
            <a:endParaRPr lang="en-US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>
                <a:cs typeface="Calibri"/>
              </a:rPr>
              <a:t>Qiu, Siyuan, et al. "</a:t>
            </a:r>
            <a:r>
              <a:rPr lang="en-US" err="1">
                <a:cs typeface="Calibri"/>
              </a:rPr>
              <a:t>Easyaug</a:t>
            </a:r>
            <a:r>
              <a:rPr lang="en-US">
                <a:cs typeface="Calibri"/>
              </a:rPr>
              <a:t>: An automatic textual data augmentation platform for classification tasks." Companion Proceedings of the Web Conference 2020. 2020.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>
                <a:cs typeface="Calibri"/>
              </a:rPr>
              <a:t>P. Liu, X. Wang, C. Xiang and W. Meng, "A Survey of Text Data Augmentation," 2020 International Conference on Computer Communication and Network Security (CCNS), 2020, pp. 191-195, </a:t>
            </a:r>
            <a:r>
              <a:rPr lang="en-US" err="1">
                <a:cs typeface="Calibri"/>
              </a:rPr>
              <a:t>doi</a:t>
            </a:r>
            <a:r>
              <a:rPr lang="en-US">
                <a:cs typeface="Calibri"/>
              </a:rPr>
              <a:t>: 10.1109/CCNS50731.2020.00049.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err="1">
                <a:cs typeface="Calibri"/>
              </a:rPr>
              <a:t>Issifu</a:t>
            </a:r>
            <a:r>
              <a:rPr lang="en-US">
                <a:cs typeface="Calibri"/>
              </a:rPr>
              <a:t>, A. M., &amp; </a:t>
            </a:r>
            <a:r>
              <a:rPr lang="en-US" err="1">
                <a:cs typeface="Calibri"/>
              </a:rPr>
              <a:t>Ganiz</a:t>
            </a:r>
            <a:r>
              <a:rPr lang="en-US">
                <a:cs typeface="Calibri"/>
              </a:rPr>
              <a:t>, M. C. (2021). A simple data augmentation method to improve the performance of named entity recognition models in   medical domain. 2021 6th International Conference on Computer Science and Engineering (UBMK). https://doi.org/10.1109/ubmk52708.2021.9558986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err="1">
                <a:cs typeface="Calibri"/>
              </a:rPr>
              <a:t>Papakipos</a:t>
            </a:r>
            <a:r>
              <a:rPr lang="en-US">
                <a:cs typeface="Calibri"/>
              </a:rPr>
              <a:t>, Z., &amp; Bitton, J. (2022). </a:t>
            </a:r>
            <a:r>
              <a:rPr lang="en-US" err="1">
                <a:cs typeface="Calibri"/>
              </a:rPr>
              <a:t>AugLy</a:t>
            </a:r>
            <a:r>
              <a:rPr lang="en-US">
                <a:cs typeface="Calibri"/>
              </a:rPr>
              <a:t>: Data augmentations for adversarial robustness. 2022 IEEE/CVF Conference on Computer Vision and Pattern Recognition Workshops (CVPRW). https://doi.org/10.1109/cvprw56347.2022.00027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>
              <a:cs typeface="Calibri"/>
            </a:endParaRPr>
          </a:p>
          <a:p>
            <a:pPr>
              <a:lnSpc>
                <a:spcPct val="100000"/>
              </a:lnSpc>
            </a:pPr>
            <a:endParaRPr lang="en-US">
              <a:cs typeface="Calibri"/>
            </a:endParaRPr>
          </a:p>
          <a:p>
            <a:pPr>
              <a:lnSpc>
                <a:spcPct val="100000"/>
              </a:lnSpc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 b="1">
                <a:ea typeface="+mj-lt"/>
                <a:cs typeface="+mj-lt"/>
              </a:rPr>
              <a:t>[1]</a:t>
            </a:r>
            <a:r>
              <a:rPr lang="en-US" sz="1600">
                <a:ea typeface="+mj-lt"/>
                <a:cs typeface="+mj-lt"/>
              </a:rPr>
              <a:t>. Qiu, Siyuan, et al. "</a:t>
            </a:r>
            <a:r>
              <a:rPr lang="en-US" sz="1600" err="1">
                <a:ea typeface="+mj-lt"/>
                <a:cs typeface="+mj-lt"/>
              </a:rPr>
              <a:t>Easyaug</a:t>
            </a:r>
            <a:r>
              <a:rPr lang="en-US" sz="1600">
                <a:ea typeface="+mj-lt"/>
                <a:cs typeface="+mj-lt"/>
              </a:rPr>
              <a:t>: An automatic textual data augmentation platform for classification tasks." Companion Proceedings of the Web Conference 2020. 2020.</a:t>
            </a:r>
            <a:endParaRPr lang="en-US" sz="160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65A46-997E-0FA7-1898-24504BBFDA55}"/>
              </a:ext>
            </a:extLst>
          </p:cNvPr>
          <p:cNvSpPr txBox="1"/>
          <p:nvPr/>
        </p:nvSpPr>
        <p:spPr>
          <a:xfrm>
            <a:off x="643469" y="1782981"/>
            <a:ext cx="5970534" cy="45130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Motivation</a:t>
            </a: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An augmentation approach that works on one dataset may not work on another.</a:t>
            </a: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Generative methods do not have evaluation tools co compare effectiveness.</a:t>
            </a:r>
            <a:endParaRPr lang="en-US" sz="1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Solution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Incorporate augmentation approaches and evaluate effectiveness of each model using </a:t>
            </a:r>
            <a:r>
              <a:rPr lang="en-US" sz="1400" err="1"/>
              <a:t>EasyAug</a:t>
            </a:r>
            <a:r>
              <a:rPr lang="en-US" sz="1400"/>
              <a:t> architecture.</a:t>
            </a:r>
            <a:endParaRPr lang="en-US" sz="1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Augmentation Approaches</a:t>
            </a:r>
            <a:endParaRPr lang="en-US" sz="1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Random-Resampling</a:t>
            </a:r>
            <a:endParaRPr lang="en-US" sz="1400" b="1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World-level transformations</a:t>
            </a: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Variation Auto-Encoders (VAEs)</a:t>
            </a: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Ensembling</a:t>
            </a:r>
            <a:r>
              <a:rPr lang="en-US" sz="1400"/>
              <a:t> (incorporates models such as </a:t>
            </a:r>
            <a:r>
              <a:rPr lang="en-US" sz="1400" err="1"/>
              <a:t>BiLSTM</a:t>
            </a:r>
            <a:r>
              <a:rPr lang="en-US" sz="1400"/>
              <a:t>, </a:t>
            </a:r>
            <a:r>
              <a:rPr lang="en-US" sz="1400" err="1"/>
              <a:t>TextCNN</a:t>
            </a:r>
            <a:r>
              <a:rPr lang="en-US" sz="1400"/>
              <a:t>, </a:t>
            </a:r>
            <a:r>
              <a:rPr lang="en-US" sz="1400" err="1"/>
              <a:t>TextRCNN</a:t>
            </a:r>
            <a:r>
              <a:rPr lang="en-US" sz="1400"/>
              <a:t>, and </a:t>
            </a:r>
            <a:r>
              <a:rPr lang="en-US" sz="1400" err="1"/>
              <a:t>FastText</a:t>
            </a:r>
            <a:r>
              <a:rPr lang="en-US" sz="1400"/>
              <a:t>)</a:t>
            </a:r>
            <a:endParaRPr lang="en-US" sz="1400"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8D91B311-BE4E-8766-1E86-856D49B2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177" y="2041064"/>
            <a:ext cx="4620355" cy="28442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[2]</a:t>
            </a:r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P. Liu, X. Wang, C. Xiang and W. Meng, "A Survey of Text Data Augmentation," 2020 International Conference on Computer Communication and Network Security (CCNS), 2020, pp. 191-195, doi: 10.1109/CCNS50731.2020.00049.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65A46-997E-0FA7-1898-24504BBFDA55}"/>
              </a:ext>
            </a:extLst>
          </p:cNvPr>
          <p:cNvSpPr txBox="1"/>
          <p:nvPr/>
        </p:nvSpPr>
        <p:spPr>
          <a:xfrm>
            <a:off x="643469" y="1782981"/>
            <a:ext cx="6377727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Inspiration</a:t>
            </a: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Inspired from techniques used in computer vision such as translating, rotating, compressing, and adjusting colors of images.</a:t>
            </a: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Generative methods do not have evaluation tools co compare effectiveness.</a:t>
            </a:r>
            <a:endParaRPr lang="en-US" sz="1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Techniques in Text Augmentation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Adding noise</a:t>
            </a:r>
            <a:endParaRPr lang="en-US" sz="1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Back translation</a:t>
            </a:r>
            <a:endParaRPr lang="en-US" sz="1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Augmentation Approaches</a:t>
            </a:r>
            <a:endParaRPr lang="en-US" sz="1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Back-Translation</a:t>
            </a:r>
            <a:endParaRPr lang="en-US" sz="1400" b="1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Lexical Substitution</a:t>
            </a:r>
            <a:endParaRPr lang="en-US" sz="1400"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Conditional Data Augmentation</a:t>
            </a:r>
            <a:endParaRPr lang="en-US" sz="140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685E4FA-24AE-1516-7FFE-2CC5CBC6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26" y="2087964"/>
            <a:ext cx="4526806" cy="271608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 b="1"/>
              <a:t>[3]</a:t>
            </a:r>
            <a:r>
              <a:rPr lang="en-US" sz="1700"/>
              <a:t>.</a:t>
            </a:r>
            <a:r>
              <a:rPr lang="en-US" sz="1700" kern="1200">
                <a:latin typeface="+mj-lt"/>
                <a:ea typeface="+mj-ea"/>
                <a:cs typeface="+mj-cs"/>
              </a:rPr>
              <a:t> </a:t>
            </a:r>
            <a:r>
              <a:rPr lang="en-US" sz="1700" err="1"/>
              <a:t>Issifu</a:t>
            </a:r>
            <a:r>
              <a:rPr lang="en-US" sz="1700" kern="1200">
                <a:latin typeface="+mj-lt"/>
                <a:ea typeface="+mj-ea"/>
                <a:cs typeface="+mj-cs"/>
              </a:rPr>
              <a:t>, </a:t>
            </a:r>
            <a:r>
              <a:rPr lang="en-US" sz="1700"/>
              <a:t>A</a:t>
            </a:r>
            <a:r>
              <a:rPr lang="en-US" sz="1700" kern="1200">
                <a:latin typeface="+mj-lt"/>
                <a:ea typeface="+mj-ea"/>
                <a:cs typeface="+mj-cs"/>
              </a:rPr>
              <a:t>. </a:t>
            </a:r>
            <a:r>
              <a:rPr lang="en-US" sz="1700"/>
              <a:t>M., &amp; </a:t>
            </a:r>
            <a:r>
              <a:rPr lang="en-US" sz="1700" err="1"/>
              <a:t>Ganiz</a:t>
            </a:r>
            <a:r>
              <a:rPr lang="en-US" sz="1700" kern="1200">
                <a:latin typeface="+mj-lt"/>
                <a:ea typeface="+mj-ea"/>
                <a:cs typeface="+mj-cs"/>
              </a:rPr>
              <a:t>, </a:t>
            </a:r>
            <a:r>
              <a:rPr lang="en-US" sz="1700"/>
              <a:t>M. </a:t>
            </a:r>
            <a:r>
              <a:rPr lang="en-US" sz="1700" kern="1200">
                <a:latin typeface="+mj-lt"/>
                <a:ea typeface="+mj-ea"/>
                <a:cs typeface="+mj-cs"/>
              </a:rPr>
              <a:t>C. </a:t>
            </a:r>
            <a:r>
              <a:rPr lang="en-US" sz="1700"/>
              <a:t>(2021). </a:t>
            </a:r>
            <a:r>
              <a:rPr lang="en-US" sz="1700" kern="1200">
                <a:latin typeface="+mj-lt"/>
                <a:ea typeface="+mj-ea"/>
                <a:cs typeface="+mj-cs"/>
              </a:rPr>
              <a:t>A </a:t>
            </a:r>
            <a:r>
              <a:rPr lang="en-US" sz="1700"/>
              <a:t>simple data augmentation method to improve the performance </a:t>
            </a:r>
            <a:r>
              <a:rPr lang="en-US" sz="1700" kern="1200">
                <a:latin typeface="+mj-lt"/>
                <a:ea typeface="+mj-ea"/>
                <a:cs typeface="+mj-cs"/>
              </a:rPr>
              <a:t>of </a:t>
            </a:r>
            <a:r>
              <a:rPr lang="en-US" sz="1700"/>
              <a:t>named entity recognition models in   medical domain. 2021 6th </a:t>
            </a:r>
            <a:r>
              <a:rPr lang="en-US" sz="1700" kern="1200">
                <a:latin typeface="+mj-lt"/>
                <a:ea typeface="+mj-ea"/>
                <a:cs typeface="+mj-cs"/>
              </a:rPr>
              <a:t>International Conference on Computer </a:t>
            </a:r>
            <a:r>
              <a:rPr lang="en-US" sz="1700"/>
              <a:t>Science </a:t>
            </a:r>
            <a:r>
              <a:rPr lang="en-US" sz="1700" kern="1200">
                <a:latin typeface="+mj-lt"/>
                <a:ea typeface="+mj-ea"/>
                <a:cs typeface="+mj-cs"/>
              </a:rPr>
              <a:t>and </a:t>
            </a:r>
            <a:r>
              <a:rPr lang="en-US" sz="1700"/>
              <a:t>Engineering </a:t>
            </a:r>
            <a:r>
              <a:rPr lang="en-US" sz="1700" kern="1200">
                <a:latin typeface="+mj-lt"/>
                <a:ea typeface="+mj-ea"/>
                <a:cs typeface="+mj-cs"/>
              </a:rPr>
              <a:t>(</a:t>
            </a:r>
            <a:r>
              <a:rPr lang="en-US" sz="1700"/>
              <a:t>UBMK). https://</a:t>
            </a:r>
            <a:r>
              <a:rPr lang="en-US" sz="1700" kern="1200">
                <a:latin typeface="+mj-lt"/>
                <a:ea typeface="+mj-ea"/>
                <a:cs typeface="+mj-cs"/>
              </a:rPr>
              <a:t>doi</a:t>
            </a:r>
            <a:r>
              <a:rPr lang="en-US" sz="1700"/>
              <a:t>.org/</a:t>
            </a:r>
            <a:r>
              <a:rPr lang="en-US" sz="1700" kern="1200">
                <a:latin typeface="+mj-lt"/>
                <a:ea typeface="+mj-ea"/>
                <a:cs typeface="+mj-cs"/>
              </a:rPr>
              <a:t>10.1109/</a:t>
            </a:r>
            <a:r>
              <a:rPr lang="en-US" sz="1700"/>
              <a:t>ubmk52708.2021.9558986</a:t>
            </a:r>
            <a:endParaRPr lang="en-US"/>
          </a:p>
          <a:p>
            <a:pPr algn="l">
              <a:lnSpc>
                <a:spcPct val="90000"/>
              </a:lnSpc>
            </a:pPr>
            <a:endParaRPr lang="en-US" sz="1700" kern="1200">
              <a:latin typeface="+mj-l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65A46-997E-0FA7-1898-24504BBFDA55}"/>
              </a:ext>
            </a:extLst>
          </p:cNvPr>
          <p:cNvSpPr txBox="1"/>
          <p:nvPr/>
        </p:nvSpPr>
        <p:spPr>
          <a:xfrm>
            <a:off x="643469" y="1782981"/>
            <a:ext cx="5018092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ea typeface="+mn-lt"/>
                <a:cs typeface="+mn-lt"/>
              </a:rPr>
              <a:t>The Problem</a:t>
            </a:r>
            <a:endParaRPr lang="en-US" sz="14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Issifu</a:t>
            </a:r>
            <a:r>
              <a:rPr lang="en-US" sz="1400" dirty="0"/>
              <a:t> &amp; </a:t>
            </a:r>
            <a:r>
              <a:rPr lang="en-US" sz="1400" dirty="0" err="1"/>
              <a:t>Ganiz</a:t>
            </a:r>
            <a:r>
              <a:rPr lang="en-US" sz="1400" dirty="0"/>
              <a:t> (2021) performed augmentation on medical domain data to improve Named Entity Recognition models.</a:t>
            </a:r>
            <a:endParaRPr lang="en-US" sz="1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cs typeface="Calibri"/>
              </a:rPr>
              <a:t>Approach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They employed 4 basic methods:</a:t>
            </a:r>
            <a:endParaRPr lang="en-US" sz="1400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Synonym Replacement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Random Insertion</a:t>
            </a:r>
            <a:endParaRPr lang="en-US" sz="1400" dirty="0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/>
              </a:rPr>
              <a:t>Random Deletion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Random Swap</a:t>
            </a:r>
            <a:endParaRPr lang="en-US" sz="1400" dirty="0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cs typeface="Calibri" panose="020F0502020204030204"/>
              </a:rPr>
              <a:t>Outcome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/>
              </a:rPr>
              <a:t>They found that, while it was taxing, NLP </a:t>
            </a:r>
            <a:r>
              <a:rPr lang="en-US" sz="1400" dirty="0" err="1">
                <a:cs typeface="Calibri"/>
              </a:rPr>
              <a:t>albumentation</a:t>
            </a:r>
            <a:r>
              <a:rPr lang="en-US" sz="1400" dirty="0">
                <a:cs typeface="Calibri"/>
              </a:rPr>
              <a:t> for NER significantly improved model performance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D0306B8-6BF7-FC1F-B9F6-D9D3C7E0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11" y="2466708"/>
            <a:ext cx="6729759" cy="25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 b="1"/>
              <a:t>[4]</a:t>
            </a:r>
            <a:r>
              <a:rPr lang="en-US" sz="1700"/>
              <a:t>.</a:t>
            </a:r>
            <a:r>
              <a:rPr lang="en-US" sz="1700" kern="1200">
                <a:latin typeface="+mj-lt"/>
                <a:ea typeface="+mj-ea"/>
                <a:cs typeface="+mj-cs"/>
              </a:rPr>
              <a:t> </a:t>
            </a:r>
            <a:r>
              <a:rPr lang="en-US" sz="1700" err="1"/>
              <a:t>Papakipos</a:t>
            </a:r>
            <a:r>
              <a:rPr lang="en-US" sz="1700" kern="1200">
                <a:latin typeface="+mj-lt"/>
                <a:ea typeface="+mj-ea"/>
                <a:cs typeface="+mj-cs"/>
              </a:rPr>
              <a:t>, </a:t>
            </a:r>
            <a:r>
              <a:rPr lang="en-US" sz="1700"/>
              <a:t>Z., &amp; Bitton</a:t>
            </a:r>
            <a:r>
              <a:rPr lang="en-US" sz="1700" kern="1200">
                <a:latin typeface="+mj-lt"/>
                <a:ea typeface="+mj-ea"/>
                <a:cs typeface="+mj-cs"/>
              </a:rPr>
              <a:t>, </a:t>
            </a:r>
            <a:r>
              <a:rPr lang="en-US" sz="1700"/>
              <a:t>J</a:t>
            </a:r>
            <a:r>
              <a:rPr lang="en-US" sz="1700" kern="1200">
                <a:latin typeface="+mj-lt"/>
                <a:ea typeface="+mj-ea"/>
                <a:cs typeface="+mj-cs"/>
              </a:rPr>
              <a:t>. </a:t>
            </a:r>
            <a:r>
              <a:rPr lang="en-US" sz="1700"/>
              <a:t>(2022). </a:t>
            </a:r>
            <a:r>
              <a:rPr lang="en-US" sz="1700" err="1"/>
              <a:t>AugLy</a:t>
            </a:r>
            <a:r>
              <a:rPr lang="en-US" sz="1700"/>
              <a:t>: Data augmentations for adversarial robustness. 2022 IEEE/CVF </a:t>
            </a:r>
            <a:r>
              <a:rPr lang="en-US" sz="1700" kern="1200">
                <a:latin typeface="+mj-lt"/>
                <a:ea typeface="+mj-ea"/>
                <a:cs typeface="+mj-cs"/>
              </a:rPr>
              <a:t>Conference on Computer </a:t>
            </a:r>
            <a:r>
              <a:rPr lang="en-US" sz="1700"/>
              <a:t>Vision </a:t>
            </a:r>
            <a:r>
              <a:rPr lang="en-US" sz="1700" kern="1200">
                <a:latin typeface="+mj-lt"/>
                <a:ea typeface="+mj-ea"/>
                <a:cs typeface="+mj-cs"/>
              </a:rPr>
              <a:t>and </a:t>
            </a:r>
            <a:r>
              <a:rPr lang="en-US" sz="1700"/>
              <a:t>Pattern Recognition Workshops </a:t>
            </a:r>
            <a:r>
              <a:rPr lang="en-US" sz="1700" kern="1200">
                <a:latin typeface="+mj-lt"/>
                <a:ea typeface="+mj-ea"/>
                <a:cs typeface="+mj-cs"/>
              </a:rPr>
              <a:t>(</a:t>
            </a:r>
            <a:r>
              <a:rPr lang="en-US" sz="1700"/>
              <a:t>CVPRW). https://</a:t>
            </a:r>
            <a:r>
              <a:rPr lang="en-US" sz="1700" kern="1200">
                <a:latin typeface="+mj-lt"/>
                <a:ea typeface="+mj-ea"/>
                <a:cs typeface="+mj-cs"/>
              </a:rPr>
              <a:t>doi</a:t>
            </a:r>
            <a:r>
              <a:rPr lang="en-US" sz="1700"/>
              <a:t>.org/</a:t>
            </a:r>
            <a:r>
              <a:rPr lang="en-US" sz="1700" kern="1200">
                <a:latin typeface="+mj-lt"/>
                <a:ea typeface="+mj-ea"/>
                <a:cs typeface="+mj-cs"/>
              </a:rPr>
              <a:t>10.1109/</a:t>
            </a:r>
            <a:r>
              <a:rPr lang="en-US" sz="1700"/>
              <a:t>cvprw56347.2022.00027</a:t>
            </a:r>
            <a:endParaRPr lang="en-US"/>
          </a:p>
          <a:p>
            <a:pPr algn="l">
              <a:lnSpc>
                <a:spcPct val="90000"/>
              </a:lnSpc>
            </a:pPr>
            <a:endParaRPr lang="en-US" sz="1700">
              <a:cs typeface="Calibri Light"/>
            </a:endParaRPr>
          </a:p>
          <a:p>
            <a:pPr algn="l">
              <a:lnSpc>
                <a:spcPct val="90000"/>
              </a:lnSpc>
            </a:pPr>
            <a:endParaRPr lang="en-US" sz="1700" kern="1200">
              <a:latin typeface="+mj-l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65A46-997E-0FA7-1898-24504BBFDA55}"/>
              </a:ext>
            </a:extLst>
          </p:cNvPr>
          <p:cNvSpPr txBox="1"/>
          <p:nvPr/>
        </p:nvSpPr>
        <p:spPr>
          <a:xfrm>
            <a:off x="643469" y="1782981"/>
            <a:ext cx="6068165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 err="1">
                <a:cs typeface="Calibri"/>
              </a:rPr>
              <a:t>AugLy</a:t>
            </a:r>
            <a:r>
              <a:rPr lang="en-US" sz="1400" b="1" dirty="0">
                <a:cs typeface="Calibri"/>
              </a:rPr>
              <a:t>, the Text Augmentation Library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Papakipos</a:t>
            </a:r>
            <a:r>
              <a:rPr lang="en-US" sz="1400" dirty="0"/>
              <a:t> &amp; Bitton (2022) introduced a text augmentation library (</a:t>
            </a:r>
            <a:r>
              <a:rPr lang="en-US" sz="1400" b="1" dirty="0" err="1"/>
              <a:t>AugLy</a:t>
            </a:r>
            <a:r>
              <a:rPr lang="en-US" sz="1400" dirty="0"/>
              <a:t>), as a substitute for existing libraries.</a:t>
            </a:r>
            <a:endParaRPr lang="en-US" sz="1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cs typeface="Calibri"/>
              </a:rPr>
              <a:t>How it Works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cs typeface="Calibri"/>
              </a:rPr>
              <a:t>AugLy</a:t>
            </a:r>
            <a:r>
              <a:rPr lang="en-US" sz="1400" dirty="0">
                <a:cs typeface="Calibri"/>
              </a:rPr>
              <a:t> is different from other libraries in that </a:t>
            </a:r>
            <a:r>
              <a:rPr lang="en-US" sz="1400" b="1" dirty="0">
                <a:cs typeface="Calibri"/>
              </a:rPr>
              <a:t>syntactic </a:t>
            </a:r>
            <a:r>
              <a:rPr lang="en-US" sz="1400" dirty="0">
                <a:cs typeface="Calibri"/>
              </a:rPr>
              <a:t>augmentation prevails over </a:t>
            </a:r>
            <a:r>
              <a:rPr lang="en-US" sz="1400" b="1" dirty="0">
                <a:cs typeface="Calibri"/>
              </a:rPr>
              <a:t>semantic </a:t>
            </a:r>
            <a:r>
              <a:rPr lang="en-US" sz="1400" dirty="0">
                <a:cs typeface="Calibri"/>
              </a:rPr>
              <a:t>augmentation (i.e., character-level versus word-level) in the package.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approach to NLP augmentation seeks to replace </a:t>
            </a:r>
            <a:r>
              <a:rPr lang="en-US" sz="1400" b="1" dirty="0"/>
              <a:t>characters </a:t>
            </a:r>
            <a:r>
              <a:rPr lang="en-US" sz="1400" dirty="0"/>
              <a:t>as opposed to </a:t>
            </a:r>
            <a:r>
              <a:rPr lang="en-US" sz="1400" b="1" dirty="0"/>
              <a:t>words </a:t>
            </a:r>
            <a:r>
              <a:rPr lang="en-US" sz="1400" dirty="0"/>
              <a:t>in sentences.</a:t>
            </a:r>
            <a:endParaRPr lang="en-US" sz="14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cs typeface="Calibri"/>
              </a:rPr>
              <a:t>Benchmark Comparisons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cs typeface="Calibri"/>
              </a:rPr>
              <a:t>AugLy</a:t>
            </a:r>
            <a:r>
              <a:rPr lang="en-US" sz="1400" dirty="0">
                <a:cs typeface="Calibri"/>
              </a:rPr>
              <a:t> is more </a:t>
            </a:r>
            <a:r>
              <a:rPr lang="en-US" sz="1400" b="1" dirty="0">
                <a:cs typeface="Calibri"/>
              </a:rPr>
              <a:t>robust </a:t>
            </a:r>
            <a:r>
              <a:rPr lang="en-US" sz="1400" dirty="0">
                <a:cs typeface="Calibri"/>
              </a:rPr>
              <a:t>compared to the already available text augmentation libraries (</a:t>
            </a:r>
            <a:r>
              <a:rPr lang="en-US" sz="1400" dirty="0" err="1">
                <a:cs typeface="Calibri"/>
              </a:rPr>
              <a:t>nlpaug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TextAttack</a:t>
            </a:r>
            <a:r>
              <a:rPr lang="en-US" sz="1400" dirty="0">
                <a:cs typeface="Calibri"/>
              </a:rPr>
              <a:t> &amp; </a:t>
            </a:r>
            <a:r>
              <a:rPr lang="en-US" sz="1400" dirty="0" err="1">
                <a:cs typeface="Calibri"/>
              </a:rPr>
              <a:t>textflint</a:t>
            </a:r>
            <a:r>
              <a:rPr lang="en-US" sz="1400" dirty="0">
                <a:cs typeface="Calibri"/>
              </a:rPr>
              <a:t>), a testament that this approach is promising in NLP </a:t>
            </a:r>
            <a:r>
              <a:rPr lang="en-US" sz="1400" dirty="0" err="1">
                <a:cs typeface="Calibri"/>
              </a:rPr>
              <a:t>Albumentation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A0BD0DF-E869-5A7D-FDCB-4EB74249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84" y="2254042"/>
            <a:ext cx="4518102" cy="31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2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2300"/>
            <a:ext cx="5251450" cy="1171440"/>
          </a:xfrm>
        </p:spPr>
        <p:txBody>
          <a:bodyPr>
            <a:normAutofit fontScale="90000"/>
          </a:bodyPr>
          <a:lstStyle/>
          <a:p>
            <a:r>
              <a:rPr lang="en-US"/>
              <a:t>Data Sourcing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A32CBF-11CF-4ECB-275D-98D996166113}"/>
              </a:ext>
            </a:extLst>
          </p:cNvPr>
          <p:cNvSpPr txBox="1">
            <a:spLocks/>
          </p:cNvSpPr>
          <p:nvPr/>
        </p:nvSpPr>
        <p:spPr>
          <a:xfrm>
            <a:off x="6093420" y="1950105"/>
            <a:ext cx="4114800" cy="3798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E140D-0E03-5ECB-0164-C1423C944FCA}"/>
              </a:ext>
            </a:extLst>
          </p:cNvPr>
          <p:cNvSpPr txBox="1"/>
          <p:nvPr/>
        </p:nvSpPr>
        <p:spPr>
          <a:xfrm>
            <a:off x="5687121" y="192358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Yelp Reviews</a:t>
            </a:r>
            <a:endParaRPr lang="en-US" sz="2200" dirty="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8B51C7C-65AC-9E06-C315-D8AE7638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" y="2456721"/>
            <a:ext cx="12184563" cy="42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A06775-4FD5-4278-BDCC-E6FF131E966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NLP Albumentation</vt:lpstr>
      <vt:lpstr>Agenda</vt:lpstr>
      <vt:lpstr>INTRODUCTION</vt:lpstr>
      <vt:lpstr>Prior Work</vt:lpstr>
      <vt:lpstr>[1]. Qiu, Siyuan, et al. "Easyaug: An automatic textual data augmentation platform for classification tasks." Companion Proceedings of the Web Conference 2020. 2020.</vt:lpstr>
      <vt:lpstr>[2]. P. Liu, X. Wang, C. Xiang and W. Meng, "A Survey of Text Data Augmentation," 2020 International Conference on Computer Communication and Network Security (CCNS), 2020, pp. 191-195, doi: 10.1109/CCNS50731.2020.00049.</vt:lpstr>
      <vt:lpstr>[3]. Issifu, A. M., &amp; Ganiz, M. C. (2021). A simple data augmentation method to improve the performance of named entity recognition models in   medical domain. 2021 6th International Conference on Computer Science and Engineering (UBMK). https://doi.org/10.1109/ubmk52708.2021.9558986 </vt:lpstr>
      <vt:lpstr>[4]. Papakipos, Z., &amp; Bitton, J. (2022). AugLy: Data augmentations for adversarial robustness. 2022 IEEE/CVF Conference on Computer Vision and Pattern Recognition Workshops (CVPRW). https://doi.org/10.1109/cvprw56347.2022.00027  </vt:lpstr>
      <vt:lpstr>Data Sourcing</vt:lpstr>
      <vt:lpstr>What's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revision>155</cp:revision>
  <dcterms:created xsi:type="dcterms:W3CDTF">2022-10-10T01:44:33Z</dcterms:created>
  <dcterms:modified xsi:type="dcterms:W3CDTF">2022-10-10T03:40:57Z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