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12" d="100"/>
          <a:sy n="112" d="100"/>
        </p:scale>
        <p:origin x="-11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971F9-38AF-888D-4213-C08E82EF7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FCDE5-7EA3-3437-4E2B-719853EFCD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DD27A-573B-A03C-23A8-1099E94DA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05FF-C75C-8E44-B5CA-65D813BAA95F}" type="datetimeFigureOut">
              <a:rPr lang="en-CN" smtClean="0"/>
              <a:t>2023/10/9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E47BA-F329-C308-260A-CE20200AE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86CA2-9CB6-B626-E8B6-C1A0FF36C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2400-3C8C-5D43-A0EC-C280A590DE4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90745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3C30F-270D-DADB-2CA5-F6BF23220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DBC60E-281B-C4E6-9772-F16D3D9FA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1C819-1C8D-15F9-AA6B-FA8A0EEF9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05FF-C75C-8E44-B5CA-65D813BAA95F}" type="datetimeFigureOut">
              <a:rPr lang="en-CN" smtClean="0"/>
              <a:t>2023/10/9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D0243-9DA1-08DA-E1A0-D105A1B43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B81D9-16B1-370A-72E1-081E64B25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2400-3C8C-5D43-A0EC-C280A590DE4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10720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D9AF0C-009D-0160-FD08-5A29A4A1B5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96F3A7-2A26-CB49-40C5-86E0ACC06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2B49D-2A75-71D8-6643-95A0B0F9F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05FF-C75C-8E44-B5CA-65D813BAA95F}" type="datetimeFigureOut">
              <a:rPr lang="en-CN" smtClean="0"/>
              <a:t>2023/10/9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E3FD9-35FB-0105-1BA5-C206D96D8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913DD-38C4-E586-0A49-9866ED36F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2400-3C8C-5D43-A0EC-C280A590DE4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84631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9BEAF-3152-7866-9BF6-BA863B6F1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BDD5C-2929-B3DD-8F5A-CAC6EE588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072F1-4443-11EB-647D-B2D44909C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05FF-C75C-8E44-B5CA-65D813BAA95F}" type="datetimeFigureOut">
              <a:rPr lang="en-CN" smtClean="0"/>
              <a:t>2023/10/9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CAB00-739D-B6AB-672C-20CF065E3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3F382-7304-5FAD-D429-63A34EE60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2400-3C8C-5D43-A0EC-C280A590DE4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481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BA63C-A143-E7E4-D7F7-DBE447BF9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15FC3-4BAA-EB08-41BE-B81B72282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B13F9-EEC2-CD3B-835B-A1D4FD3C6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05FF-C75C-8E44-B5CA-65D813BAA95F}" type="datetimeFigureOut">
              <a:rPr lang="en-CN" smtClean="0"/>
              <a:t>2023/10/9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C882D-1DA1-0FD6-3F94-77A017865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FCA30-48CA-7DFE-76B6-AC95252DA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2400-3C8C-5D43-A0EC-C280A590DE4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0448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C7D87-4947-2D2C-F0E6-8CC7BD985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4614B-807C-DE97-095A-9DDB39B39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D0EDB-99B4-4A19-556B-C163F0115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3D415-31B1-6C11-881A-0603612F4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05FF-C75C-8E44-B5CA-65D813BAA95F}" type="datetimeFigureOut">
              <a:rPr lang="en-CN" smtClean="0"/>
              <a:t>2023/10/9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66D5A-6D84-213C-E57D-83A8BED8C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85B15-46DC-B048-2EC3-399A636E5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2400-3C8C-5D43-A0EC-C280A590DE4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66293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BA67F-1DD7-E23D-4DE9-104D99ADF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32521-6A7A-127C-3458-A490E6754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5AA40-EAFC-655C-5F50-DF8E17AAF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D129CF-3578-E9D9-038B-E57C777B46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00A3E5-EE6C-27E7-2515-FD8E96C113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0DF192-2F22-2C1A-AC93-728452AF1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05FF-C75C-8E44-B5CA-65D813BAA95F}" type="datetimeFigureOut">
              <a:rPr lang="en-CN" smtClean="0"/>
              <a:t>2023/10/9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9E41F1-94F6-2E7A-097A-AF3D5A264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F5F44C-5A0D-4F3C-093D-6A85D8686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2400-3C8C-5D43-A0EC-C280A590DE4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79077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EB3E0-FCA4-EE4E-01B7-028310236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26FCD9-4F81-A85E-237A-7485E9173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05FF-C75C-8E44-B5CA-65D813BAA95F}" type="datetimeFigureOut">
              <a:rPr lang="en-CN" smtClean="0"/>
              <a:t>2023/10/9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410D6F-20FF-0F0B-32D3-908543303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9642FE-ADB5-28E4-3814-1EBCED631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2400-3C8C-5D43-A0EC-C280A590DE4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94046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B71814-46CE-4D65-05D7-E3990EAA6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05FF-C75C-8E44-B5CA-65D813BAA95F}" type="datetimeFigureOut">
              <a:rPr lang="en-CN" smtClean="0"/>
              <a:t>2023/10/9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9AC0C4-1EBB-B5C9-4CB2-3C5E83133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7BF2A-C864-DA4C-90A3-EA31BFF7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2400-3C8C-5D43-A0EC-C280A590DE4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58108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37272-B83D-4788-68C7-6DC0FB1B6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1A001-CC80-BAD0-543C-4B64D7DCC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DBFAB-B04B-5134-C033-7E0B7D378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2A25D-C057-6956-CC4E-51A34D7AE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05FF-C75C-8E44-B5CA-65D813BAA95F}" type="datetimeFigureOut">
              <a:rPr lang="en-CN" smtClean="0"/>
              <a:t>2023/10/9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4C28F-0BD5-D72F-F3C8-CFC1603FB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59AE4-EB15-7BA3-0BBF-62546CAFC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2400-3C8C-5D43-A0EC-C280A590DE4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748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B4ACC-821B-02C5-458F-997119E7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0AA72F-B6F1-4D59-F223-E30FE0FADD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A960A2-D286-7EB4-082F-47B13B6DC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9768A-3A7E-82BC-A901-5E8759903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05FF-C75C-8E44-B5CA-65D813BAA95F}" type="datetimeFigureOut">
              <a:rPr lang="en-CN" smtClean="0"/>
              <a:t>2023/10/9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BC95D-5EC8-4C07-91F9-3FFFC0B7A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2B04F-500A-E69A-9280-7AC596005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2400-3C8C-5D43-A0EC-C280A590DE4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84403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66049C-7BC5-B9C5-C3AE-EAFC7D0F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415FE-BBF4-BAF0-4D91-0B7EFF9C1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B87C5-111B-3926-407B-CF17BD7A5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05FF-C75C-8E44-B5CA-65D813BAA95F}" type="datetimeFigureOut">
              <a:rPr lang="en-CN" smtClean="0"/>
              <a:t>2023/10/9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C9CBA-FAEE-0538-2E5E-E2D6832E2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6B006-F404-5BDC-E488-C80BDD461C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A2400-3C8C-5D43-A0EC-C280A590DE4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5878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7B1AB9FE-36F5-4FD1-9850-DB5C5AD48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iger peering through dense forest">
            <a:extLst>
              <a:ext uri="{FF2B5EF4-FFF2-40B4-BE49-F238E27FC236}">
                <a16:creationId xmlns:a16="http://schemas.microsoft.com/office/drawing/2014/main" id="{D817A8E9-BBBD-C543-3AFF-495D4F7E4B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118" b="4466"/>
          <a:stretch/>
        </p:blipFill>
        <p:spPr>
          <a:xfrm>
            <a:off x="20" y="10"/>
            <a:ext cx="12191979" cy="5486390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2"/>
            <a:ext cx="12192000" cy="1371598"/>
          </a:xfrm>
          <a:prstGeom prst="rect">
            <a:avLst/>
          </a:prstGeom>
          <a:ln>
            <a:noFill/>
          </a:ln>
          <a:effectLst>
            <a:outerShdw blurRad="254000" dist="114300" dir="20340000" sx="89000" sy="89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23971F-0BEE-FA94-134E-BE714322E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556" y="5746071"/>
            <a:ext cx="7015499" cy="852260"/>
          </a:xfrm>
        </p:spPr>
        <p:txBody>
          <a:bodyPr anchor="ctr">
            <a:normAutofit/>
          </a:bodyPr>
          <a:lstStyle/>
          <a:p>
            <a:pPr algn="l"/>
            <a:r>
              <a:rPr lang="en-US" sz="3600"/>
              <a:t>Biodiversity in National Parks</a:t>
            </a:r>
            <a:endParaRPr lang="en-CN" sz="3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35A984-38A0-86C1-8928-65CC27B294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5056" y="5746071"/>
            <a:ext cx="4114801" cy="852260"/>
          </a:xfrm>
        </p:spPr>
        <p:txBody>
          <a:bodyPr anchor="ctr">
            <a:normAutofit/>
          </a:bodyPr>
          <a:lstStyle/>
          <a:p>
            <a:pPr algn="r"/>
            <a:r>
              <a:rPr lang="en-CN" sz="2000"/>
              <a:t>Emma Cheng</a:t>
            </a:r>
          </a:p>
        </p:txBody>
      </p:sp>
    </p:spTree>
    <p:extLst>
      <p:ext uri="{BB962C8B-B14F-4D97-AF65-F5344CB8AC3E}">
        <p14:creationId xmlns:p14="http://schemas.microsoft.com/office/powerpoint/2010/main" val="3209396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C3402-38C3-3F48-2995-1CE7BE6C6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9978" y="741391"/>
            <a:ext cx="3369234" cy="1616203"/>
          </a:xfrm>
        </p:spPr>
        <p:txBody>
          <a:bodyPr anchor="b">
            <a:normAutofit/>
          </a:bodyPr>
          <a:lstStyle/>
          <a:p>
            <a:r>
              <a:rPr lang="en-CN" sz="3200"/>
              <a:t>Project Goals</a:t>
            </a:r>
          </a:p>
        </p:txBody>
      </p:sp>
      <p:pic>
        <p:nvPicPr>
          <p:cNvPr id="15" name="Picture 14" descr="Magnifying glass showing decling performance">
            <a:extLst>
              <a:ext uri="{FF2B5EF4-FFF2-40B4-BE49-F238E27FC236}">
                <a16:creationId xmlns:a16="http://schemas.microsoft.com/office/drawing/2014/main" id="{D8993D82-623D-B38D-5B57-8BA10B9585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068" b="-1"/>
          <a:stretch/>
        </p:blipFill>
        <p:spPr>
          <a:xfrm>
            <a:off x="20" y="10"/>
            <a:ext cx="7390243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79677" y="2347416"/>
            <a:ext cx="1630908" cy="7390262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1919061" y="1919060"/>
            <a:ext cx="6854280" cy="30161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61657" y="4425055"/>
            <a:ext cx="2928605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A1901-CBF0-4CDB-7A4D-922D680D8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9978" y="2533476"/>
            <a:ext cx="3369234" cy="3447832"/>
          </a:xfrm>
        </p:spPr>
        <p:txBody>
          <a:bodyPr anchor="t">
            <a:normAutofit/>
          </a:bodyPr>
          <a:lstStyle/>
          <a:p>
            <a:r>
              <a:rPr lang="en-CN" sz="1400"/>
              <a:t>Understand the the biodiversity in national parks through:</a:t>
            </a:r>
          </a:p>
          <a:p>
            <a:pPr lvl="1">
              <a:buFont typeface="Wingdings" pitchFamily="2" charset="2"/>
              <a:buChar char="Ø"/>
            </a:pPr>
            <a:r>
              <a:rPr lang="en-CN" sz="1400"/>
              <a:t>Manipulate and calculate the data </a:t>
            </a:r>
          </a:p>
          <a:p>
            <a:pPr lvl="1">
              <a:buFont typeface="Wingdings" pitchFamily="2" charset="2"/>
              <a:buChar char="Ø"/>
            </a:pPr>
            <a:r>
              <a:rPr lang="en-CN" sz="1400"/>
              <a:t>Data visualization</a:t>
            </a:r>
          </a:p>
          <a:p>
            <a:pPr lvl="1">
              <a:buFont typeface="Wingdings" pitchFamily="2" charset="2"/>
              <a:buChar char="Ø"/>
            </a:pPr>
            <a:endParaRPr lang="en-CN" sz="1400"/>
          </a:p>
          <a:p>
            <a:r>
              <a:rPr lang="en-CN" sz="1400"/>
              <a:t>Data</a:t>
            </a:r>
          </a:p>
          <a:p>
            <a:pPr lvl="1">
              <a:buFont typeface="Wingdings" pitchFamily="2" charset="2"/>
              <a:buChar char="Ø"/>
            </a:pPr>
            <a:r>
              <a:rPr lang="en-CN" sz="1400"/>
              <a:t>observations.csv</a:t>
            </a:r>
          </a:p>
          <a:p>
            <a:pPr lvl="1">
              <a:buFont typeface="Wingdings" pitchFamily="2" charset="2"/>
              <a:buChar char="Ø"/>
            </a:pPr>
            <a:r>
              <a:rPr lang="en-CN" sz="1400"/>
              <a:t>species_info.csv</a:t>
            </a:r>
          </a:p>
          <a:p>
            <a:pPr marL="0" indent="0">
              <a:buNone/>
            </a:pPr>
            <a:endParaRPr lang="en-CN" sz="1400"/>
          </a:p>
          <a:p>
            <a:r>
              <a:rPr lang="en-CN" sz="1400"/>
              <a:t>Tool</a:t>
            </a:r>
          </a:p>
          <a:p>
            <a:pPr lvl="1">
              <a:buFont typeface="Wingdings" pitchFamily="2" charset="2"/>
              <a:buChar char="Ø"/>
            </a:pPr>
            <a:r>
              <a:rPr lang="en-CN" sz="1400"/>
              <a:t>Jupyter Notebook</a:t>
            </a:r>
          </a:p>
          <a:p>
            <a:pPr marL="0" indent="0">
              <a:buNone/>
            </a:pPr>
            <a:endParaRPr lang="en-CN" sz="1400"/>
          </a:p>
          <a:p>
            <a:pPr marL="0" indent="0">
              <a:buNone/>
            </a:pPr>
            <a:endParaRPr lang="en-CN" sz="1400"/>
          </a:p>
        </p:txBody>
      </p:sp>
    </p:spTree>
    <p:extLst>
      <p:ext uri="{BB962C8B-B14F-4D97-AF65-F5344CB8AC3E}">
        <p14:creationId xmlns:p14="http://schemas.microsoft.com/office/powerpoint/2010/main" val="1997384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EA6E7B-F50F-6C92-16EF-0F0337F04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CN" sz="4000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68DF8-459B-3CCE-2BB7-153EE4005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Vascular plants constitute 77.2% of the total observations; however, they are the least endangered species.</a:t>
            </a:r>
          </a:p>
          <a:p>
            <a:r>
              <a:rPr lang="en-US" sz="2000" dirty="0"/>
              <a:t>Mammals are at the highest risk, as they suffer the highest proportion of 'endangered' status (1.3%). Fishes rank second with 0.64%.</a:t>
            </a:r>
            <a:endParaRPr lang="en-CN" sz="2000" dirty="0"/>
          </a:p>
          <a:p>
            <a:r>
              <a:rPr lang="en-US" sz="2000" dirty="0"/>
              <a:t>Birds are of the greatest concern to 12.5% of this category.</a:t>
            </a:r>
            <a:endParaRPr lang="en-CN" sz="2000" dirty="0"/>
          </a:p>
        </p:txBody>
      </p:sp>
      <p:pic>
        <p:nvPicPr>
          <p:cNvPr id="5" name="Picture 4" descr="Toco Toucan in the wild">
            <a:extLst>
              <a:ext uri="{FF2B5EF4-FFF2-40B4-BE49-F238E27FC236}">
                <a16:creationId xmlns:a16="http://schemas.microsoft.com/office/drawing/2014/main" id="{A5CADEB1-0BD5-B96E-EC63-6E796315B2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52" r="8771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029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A2DDF3-6E05-1CC5-F307-A4704A9BD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Data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3E92CC3-8340-C3A4-B74D-93C2956DC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883544"/>
            <a:ext cx="6586915" cy="15569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>
              <a:spcAft>
                <a:spcPts val="600"/>
              </a:spcAft>
            </a:pPr>
            <a:r>
              <a:rPr lang="en-US" sz="1800" b="0" i="0">
                <a:effectLst/>
              </a:rPr>
              <a:t>The table below aggregates the observations into a pivot table, with categories of species as the index and conservation statuses as columns.</a:t>
            </a:r>
            <a:endParaRPr lang="en-US" sz="180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FFDA54E-03E2-2227-3A6F-D170705CA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47" y="432924"/>
            <a:ext cx="10393703" cy="376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569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1AE0E8-3A3B-00B7-873F-B5D581469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CN" sz="3200"/>
              <a:t>Analysis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C70FF52-E25B-4E0A-538E-44BA71853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Vascular Plants constitutes the largest portion of the total observations, while mammals are at the highest risk of extinction as its highest percentage in conservation statuses, especially ’Endangered’.</a:t>
            </a:r>
          </a:p>
        </p:txBody>
      </p:sp>
      <p:pic>
        <p:nvPicPr>
          <p:cNvPr id="8" name="Picture 7" descr="A graph with numbers and text&#10;&#10;Description automatically generated with medium confidence">
            <a:extLst>
              <a:ext uri="{FF2B5EF4-FFF2-40B4-BE49-F238E27FC236}">
                <a16:creationId xmlns:a16="http://schemas.microsoft.com/office/drawing/2014/main" id="{A22D0BC2-27DB-8697-3328-E36E3BA0B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0" y="3049671"/>
            <a:ext cx="4110754" cy="3483864"/>
          </a:xfrm>
          <a:prstGeom prst="rect">
            <a:avLst/>
          </a:prstGeom>
        </p:spPr>
      </p:pic>
      <p:pic>
        <p:nvPicPr>
          <p:cNvPr id="5" name="Content Placeholder 4" descr="A comparison of a graph&#10;&#10;Description automatically generated">
            <a:extLst>
              <a:ext uri="{FF2B5EF4-FFF2-40B4-BE49-F238E27FC236}">
                <a16:creationId xmlns:a16="http://schemas.microsoft.com/office/drawing/2014/main" id="{CB2E8EF0-0CC8-553C-1085-22D201F07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056" y="2676139"/>
            <a:ext cx="5988702" cy="479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80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A229409-905A-94D7-5C41-CECC166585DB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Appendix</a:t>
            </a:r>
          </a:p>
        </p:txBody>
      </p:sp>
      <p:pic>
        <p:nvPicPr>
          <p:cNvPr id="2" name="Picture 1" descr="A screenshot of a graph&#10;&#10;Description automatically generated">
            <a:extLst>
              <a:ext uri="{FF2B5EF4-FFF2-40B4-BE49-F238E27FC236}">
                <a16:creationId xmlns:a16="http://schemas.microsoft.com/office/drawing/2014/main" id="{FEB171B1-D376-B786-980F-679D93C9F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386" y="2352610"/>
            <a:ext cx="6645279" cy="3225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207B49-0C6C-17B0-5DBD-7EE697BA3B2F}"/>
              </a:ext>
            </a:extLst>
          </p:cNvPr>
          <p:cNvSpPr txBox="1"/>
          <p:nvPr/>
        </p:nvSpPr>
        <p:spPr>
          <a:xfrm>
            <a:off x="4947386" y="1842789"/>
            <a:ext cx="5573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b="1" i="1" dirty="0">
                <a:solidFill>
                  <a:schemeClr val="tx2">
                    <a:lumMod val="50000"/>
                  </a:schemeClr>
                </a:solidFill>
              </a:rPr>
              <a:t>Percentage by conservation statuses within each species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1DD821-72CC-0F25-12C1-FCB039CEE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990" y="2352610"/>
            <a:ext cx="3441700" cy="3225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CE36A9-CFC9-3EDA-6DF8-37DC01FF7475}"/>
              </a:ext>
            </a:extLst>
          </p:cNvPr>
          <p:cNvSpPr txBox="1"/>
          <p:nvPr/>
        </p:nvSpPr>
        <p:spPr>
          <a:xfrm>
            <a:off x="949824" y="1855459"/>
            <a:ext cx="2765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b="1" i="1" dirty="0">
                <a:solidFill>
                  <a:schemeClr val="tx2">
                    <a:lumMod val="50000"/>
                  </a:schemeClr>
                </a:solidFill>
              </a:rPr>
              <a:t>Decomposing observations</a:t>
            </a:r>
          </a:p>
        </p:txBody>
      </p:sp>
    </p:spTree>
    <p:extLst>
      <p:ext uri="{BB962C8B-B14F-4D97-AF65-F5344CB8AC3E}">
        <p14:creationId xmlns:p14="http://schemas.microsoft.com/office/powerpoint/2010/main" val="4265717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9ADBE-5F8A-4BBA-F728-42EAC7CA3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Appendix</a:t>
            </a:r>
          </a:p>
        </p:txBody>
      </p:sp>
      <p:pic>
        <p:nvPicPr>
          <p:cNvPr id="5" name="Content Placeholder 4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8D4ACD3D-6476-5A70-323D-E902E8A8CC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4466" y="1675227"/>
            <a:ext cx="658306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63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352D773-2532-D2CD-10FA-4AF36C2B69F7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Appendix</a:t>
            </a:r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2B036662-1D4B-0CC9-9841-B0CEFAB62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802" y="1675227"/>
            <a:ext cx="878839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19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164</Words>
  <Application>Microsoft Macintosh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Biodiversity in National Parks</vt:lpstr>
      <vt:lpstr>Project Goals</vt:lpstr>
      <vt:lpstr>Summary</vt:lpstr>
      <vt:lpstr>Data</vt:lpstr>
      <vt:lpstr>Analysis</vt:lpstr>
      <vt:lpstr>PowerPoint Presentation</vt:lpstr>
      <vt:lpstr>Appendix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Biodiversity in National Parks</dc:title>
  <dc:creator>Yi Cheng</dc:creator>
  <cp:lastModifiedBy>Yi Cheng</cp:lastModifiedBy>
  <cp:revision>2</cp:revision>
  <dcterms:created xsi:type="dcterms:W3CDTF">2023-10-09T12:19:33Z</dcterms:created>
  <dcterms:modified xsi:type="dcterms:W3CDTF">2023-10-09T15:36:27Z</dcterms:modified>
</cp:coreProperties>
</file>