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22" r:id="rId3"/>
    <p:sldId id="263" r:id="rId4"/>
    <p:sldId id="291" r:id="rId5"/>
    <p:sldId id="300" r:id="rId6"/>
    <p:sldId id="272" r:id="rId7"/>
    <p:sldId id="273" r:id="rId8"/>
    <p:sldId id="274" r:id="rId9"/>
    <p:sldId id="275" r:id="rId10"/>
    <p:sldId id="277" r:id="rId11"/>
    <p:sldId id="278" r:id="rId12"/>
    <p:sldId id="279" r:id="rId13"/>
    <p:sldId id="302" r:id="rId14"/>
    <p:sldId id="326" r:id="rId15"/>
    <p:sldId id="282" r:id="rId16"/>
    <p:sldId id="304" r:id="rId17"/>
    <p:sldId id="258" r:id="rId18"/>
    <p:sldId id="265" r:id="rId19"/>
    <p:sldId id="317" r:id="rId20"/>
    <p:sldId id="309" r:id="rId21"/>
    <p:sldId id="311" r:id="rId22"/>
    <p:sldId id="257" r:id="rId23"/>
    <p:sldId id="266" r:id="rId24"/>
    <p:sldId id="319" r:id="rId25"/>
    <p:sldId id="267" r:id="rId26"/>
    <p:sldId id="313" r:id="rId27"/>
    <p:sldId id="283" r:id="rId28"/>
    <p:sldId id="268" r:id="rId29"/>
    <p:sldId id="284" r:id="rId30"/>
    <p:sldId id="269" r:id="rId31"/>
    <p:sldId id="286" r:id="rId32"/>
    <p:sldId id="305" r:id="rId33"/>
    <p:sldId id="306" r:id="rId34"/>
    <p:sldId id="307" r:id="rId35"/>
    <p:sldId id="290" r:id="rId36"/>
    <p:sldId id="292" r:id="rId37"/>
    <p:sldId id="294" r:id="rId38"/>
    <p:sldId id="298" r:id="rId39"/>
    <p:sldId id="271" r:id="rId40"/>
    <p:sldId id="259" r:id="rId41"/>
    <p:sldId id="288" r:id="rId42"/>
    <p:sldId id="327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0" autoAdjust="0"/>
    <p:restoredTop sz="94660"/>
  </p:normalViewPr>
  <p:slideViewPr>
    <p:cSldViewPr>
      <p:cViewPr>
        <p:scale>
          <a:sx n="94" d="100"/>
          <a:sy n="94" d="100"/>
        </p:scale>
        <p:origin x="-3672" y="-1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AED46-04C9-4B41-BDAA-D62E5921A88F}" type="datetimeFigureOut">
              <a:rPr lang="en-US" smtClean="0"/>
              <a:t>10/8/16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08630-2D15-D849-AD5A-C416E500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26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8630-2D15-D849-AD5A-C416E50077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1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8630-2D15-D849-AD5A-C416E50077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0324-10BE-4488-8E3C-96FED05122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8C30F-30C3-475D-93C0-7B2ED999A3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269F6-AC60-48A9-BB87-74170BDCA7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56020D-47B9-410C-BE8A-7080EBD7C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C357B-E894-4684-B61C-220EAECCF4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A4859-EB9E-4D75-955F-27C33C750B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D6D4F-D618-46E8-A65A-6F3427F543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077F6-C9E7-414E-A222-BE70D991D5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E009A-E86B-42E8-BC10-455AC07D94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3DFCC-0C81-476F-828B-278703E360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96F82A78-1F61-4341-938D-F0D50E0441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ADA181E2-096F-43E3-BCF8-ED28F26135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57150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00"/>
                </a:solidFill>
              </a:rPr>
              <a:t>Child Development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Miserable Babies:  “inclined to the miseries”; hard to settle, ravenous, slow and difficult to feed, wakes often, unsettled 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Acknowledge this kind of child can be demoralizing and depressing</a:t>
            </a:r>
          </a:p>
          <a:p>
            <a:pPr eaLnBrk="1" hangingPunct="1"/>
            <a:r>
              <a:rPr lang="en-US" dirty="0" smtClean="0"/>
              <a:t>Shifts direction of blame from the parent</a:t>
            </a:r>
          </a:p>
          <a:p>
            <a:pPr eaLnBrk="1" hangingPunct="1"/>
            <a:r>
              <a:rPr lang="en-US" dirty="0" smtClean="0"/>
              <a:t>Attempt to provide warmth, stability; swaddle; ease and limit transitions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Jumpy babies:  responses to environmental stimuli are extreme; frightened of almost everything; could have low stimulus barriers, physical contact can increase anxiety.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Leach suggests child will calm with maturation; prepare for changes. Understand and respect babies needs and alter behavior: gently approach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229600" cy="5486400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Sleepy Babies:  hard to engage, often tired and less responsive.  These babies need more opportunity for stimulation when awake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Wakeful babies:  awake, alert and active for extended periods of time.  Need more stimulation, talk, change positions and activities to keep invested in world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Buss and </a:t>
            </a:r>
            <a:r>
              <a:rPr lang="en-US" dirty="0" err="1" smtClean="0"/>
              <a:t>Plomin</a:t>
            </a:r>
            <a:r>
              <a:rPr lang="en-US" dirty="0" smtClean="0"/>
              <a:t> Temperamental Variables  </a:t>
            </a:r>
          </a:p>
          <a:p>
            <a:pPr lvl="1" eaLnBrk="1" hangingPunct="1"/>
            <a:r>
              <a:rPr lang="en-US" dirty="0" smtClean="0"/>
              <a:t>Emotionality:  distress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   Ranges from stoic lack of reaction to intense emotional response (out of control)</a:t>
            </a:r>
          </a:p>
          <a:p>
            <a:pPr lvl="1" eaLnBrk="1" hangingPunct="1"/>
            <a:r>
              <a:rPr lang="en-US" dirty="0" smtClean="0"/>
              <a:t>Activity:  tempo, vigor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   lethargy-intense or extreme energetic behavior</a:t>
            </a:r>
          </a:p>
          <a:p>
            <a:pPr lvl="1" eaLnBrk="1" hangingPunct="1"/>
            <a:r>
              <a:rPr lang="en-US" dirty="0" smtClean="0"/>
              <a:t>Sociability: connection with others</a:t>
            </a:r>
            <a:r>
              <a:rPr lang="en-US" dirty="0"/>
              <a:t> </a:t>
            </a:r>
            <a:r>
              <a:rPr lang="en-US" dirty="0" smtClean="0"/>
              <a:t>preference for others vs. being alone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Piaget’s Theory of Cognitive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3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650" name="Rectangle 3" descr="1007"/>
          <p:cNvSpPr>
            <a:spLocks noGrp="1" noChangeAspect="1" noChangeArrowheads="1"/>
          </p:cNvSpPr>
          <p:nvPr isPhoto="1"/>
        </p:nvSpPr>
        <p:spPr bwMode="auto">
          <a:xfrm>
            <a:off x="609600" y="1524000"/>
            <a:ext cx="7924800" cy="448945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1" name="Rectangle 4"/>
          <p:cNvSpPr>
            <a:spLocks noGrp="1" noChangeArrowheads="1"/>
          </p:cNvSpPr>
          <p:nvPr/>
        </p:nvSpPr>
        <p:spPr bwMode="auto">
          <a:xfrm>
            <a:off x="457200" y="6096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b="1" dirty="0"/>
              <a:t>Figure 10.7, page 304</a:t>
            </a:r>
            <a:endParaRPr lang="en-US" sz="1100" b="1" dirty="0"/>
          </a:p>
        </p:txBody>
      </p:sp>
      <p:sp>
        <p:nvSpPr>
          <p:cNvPr id="27652" name="Rectangle 5"/>
          <p:cNvSpPr>
            <a:spLocks noGrp="1" noChangeArrowheads="1"/>
          </p:cNvSpPr>
          <p:nvPr/>
        </p:nvSpPr>
        <p:spPr bwMode="auto">
          <a:xfrm>
            <a:off x="685800" y="63246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500" b="1"/>
              <a:t>Figure 10.7 Piaget’s stage theory.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  <a:noFill/>
        </p:spPr>
        <p:txBody>
          <a:bodyPr/>
          <a:lstStyle/>
          <a:p>
            <a:pPr eaLnBrk="1" hangingPunct="1"/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    Erikson’s Psychosocial Theory of Development </a:t>
            </a:r>
          </a:p>
          <a:p>
            <a:pPr marL="0" indent="0" eaLnBrk="1" hangingPunct="1">
              <a:buNone/>
            </a:pPr>
            <a:r>
              <a:rPr lang="en-US" dirty="0" smtClean="0"/>
              <a:t>                      (Eight stages of Man)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698" name="Rectangle 3" descr="1006"/>
          <p:cNvSpPr>
            <a:spLocks noGrp="1" noChangeAspect="1" noChangeArrowheads="1"/>
          </p:cNvSpPr>
          <p:nvPr isPhoto="1"/>
        </p:nvSpPr>
        <p:spPr bwMode="auto">
          <a:xfrm>
            <a:off x="228600" y="1752600"/>
            <a:ext cx="8686800" cy="330041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9" name="Rectangle 4"/>
          <p:cNvSpPr>
            <a:spLocks noGrp="1" noChangeArrowheads="1"/>
          </p:cNvSpPr>
          <p:nvPr/>
        </p:nvSpPr>
        <p:spPr bwMode="auto">
          <a:xfrm>
            <a:off x="76200" y="381000"/>
            <a:ext cx="70993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b="1"/>
              <a:t>Figure 10.6, page 303</a:t>
            </a:r>
            <a:endParaRPr lang="en-US" sz="1100" b="1"/>
          </a:p>
        </p:txBody>
      </p:sp>
      <p:sp>
        <p:nvSpPr>
          <p:cNvPr id="29700" name="Rectangle 5"/>
          <p:cNvSpPr>
            <a:spLocks noGrp="1" noChangeArrowheads="1"/>
          </p:cNvSpPr>
          <p:nvPr/>
        </p:nvSpPr>
        <p:spPr bwMode="auto">
          <a:xfrm>
            <a:off x="685800" y="63246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500" b="1"/>
              <a:t>Figure 10.6 Erikson’s stage theory.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Look at the influence of cognitive ability and emotional development on development and parental expectations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Piaget’s Sensorimotor (0-2) and Erikson’s trust </a:t>
            </a:r>
            <a:r>
              <a:rPr lang="en-US" dirty="0" err="1" smtClean="0"/>
              <a:t>vs</a:t>
            </a:r>
            <a:r>
              <a:rPr lang="en-US" dirty="0" smtClean="0"/>
              <a:t> mistrust.  Develop attachments/ sense of permanent objects and a sense of dependability in the world.  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Children need predictability;  orientation is the present: cannot spoil b/c not thinking about “next time”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79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Children at this phase are beginning to understand self as separate from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34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333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endParaRPr lang="en-US" sz="4500">
              <a:latin typeface="Calibri" charset="0"/>
              <a:cs typeface="+mj-cs"/>
            </a:endParaRP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/>
            <a:endParaRPr lang="en-US" dirty="0" smtClean="0">
              <a:latin typeface="Constantia" charset="0"/>
            </a:endParaRPr>
          </a:p>
          <a:p>
            <a:pPr marL="0" indent="0">
              <a:buNone/>
            </a:pPr>
            <a:r>
              <a:rPr lang="en-US" b="1" dirty="0">
                <a:latin typeface="Constantia" charset="0"/>
              </a:rPr>
              <a:t>Understanding Child Development</a:t>
            </a:r>
          </a:p>
          <a:p>
            <a:pPr marL="0" indent="0">
              <a:buNone/>
            </a:pPr>
            <a:endParaRPr lang="en-US" dirty="0">
              <a:latin typeface="Constantia" charset="0"/>
            </a:endParaRPr>
          </a:p>
          <a:p>
            <a:r>
              <a:rPr lang="en-US" dirty="0">
                <a:latin typeface="Constantia" charset="0"/>
              </a:rPr>
              <a:t>Social Development involves the interaction of variables affecting the child, the </a:t>
            </a:r>
            <a:r>
              <a:rPr lang="en-US" dirty="0" smtClean="0">
                <a:latin typeface="Constantia" charset="0"/>
              </a:rPr>
              <a:t>family, and  </a:t>
            </a:r>
            <a:r>
              <a:rPr lang="en-US" dirty="0">
                <a:latin typeface="Constantia" charset="0"/>
              </a:rPr>
              <a:t>the broader community</a:t>
            </a:r>
          </a:p>
          <a:p>
            <a:pPr marL="0" indent="0">
              <a:buNone/>
            </a:pPr>
            <a:endParaRPr lang="en-US" dirty="0">
              <a:latin typeface="Constantia" charset="0"/>
            </a:endParaRPr>
          </a:p>
          <a:p>
            <a:r>
              <a:rPr lang="en-US" dirty="0">
                <a:latin typeface="Constantia" charset="0"/>
              </a:rPr>
              <a:t>Explore the article </a:t>
            </a:r>
            <a:r>
              <a:rPr lang="en-US" i="1" dirty="0">
                <a:latin typeface="Constantia" charset="0"/>
              </a:rPr>
              <a:t>Why Chinese Mothers are Superior </a:t>
            </a:r>
            <a:r>
              <a:rPr lang="en-US" dirty="0">
                <a:latin typeface="Constantia" charset="0"/>
              </a:rPr>
              <a:t>and the reactions to </a:t>
            </a:r>
            <a:r>
              <a:rPr lang="ja-JP" altLang="en-US" dirty="0">
                <a:latin typeface="Constantia" charset="0"/>
              </a:rPr>
              <a:t>“</a:t>
            </a:r>
            <a:r>
              <a:rPr lang="en-US" altLang="ja-JP" dirty="0">
                <a:latin typeface="Constantia" charset="0"/>
              </a:rPr>
              <a:t>Tiger </a:t>
            </a:r>
            <a:r>
              <a:rPr lang="en-US" altLang="ja-JP" dirty="0" smtClean="0">
                <a:latin typeface="Constantia" charset="0"/>
              </a:rPr>
              <a:t>Mom”</a:t>
            </a:r>
            <a:endParaRPr lang="en-US" altLang="ja-JP" dirty="0">
              <a:latin typeface="Constantia" charset="0"/>
            </a:endParaRPr>
          </a:p>
          <a:p>
            <a:pPr marL="0" indent="0" eaLnBrk="1" hangingPunct="1">
              <a:buNone/>
            </a:pPr>
            <a:endParaRPr lang="en-US" altLang="ja-JP" dirty="0" smtClean="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70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62712"/>
          </a:xfrm>
        </p:spPr>
        <p:txBody>
          <a:bodyPr>
            <a:normAutofit fontScale="90000"/>
          </a:bodyPr>
          <a:lstStyle/>
          <a:p>
            <a:endParaRPr lang="en-US" dirty="0" smtClean="0"/>
          </a:p>
        </p:txBody>
      </p:sp>
      <p:sp>
        <p:nvSpPr>
          <p:cNvPr id="1024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905000"/>
            <a:ext cx="4038600" cy="4434840"/>
          </a:xfrm>
          <a:noFill/>
        </p:spPr>
        <p:txBody>
          <a:bodyPr/>
          <a:lstStyle/>
          <a:p>
            <a:r>
              <a:rPr lang="en-US" dirty="0" smtClean="0"/>
              <a:t>Piaget says that children learn about the world using all their senses: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touching, tasting, smelling.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10312"/>
          </a:xfrm>
        </p:spPr>
        <p:txBody>
          <a:bodyPr>
            <a:normAutofit fontScale="90000"/>
          </a:bodyPr>
          <a:lstStyle/>
          <a:p>
            <a:endParaRPr lang="en-US" dirty="0" smtClean="0"/>
          </a:p>
        </p:txBody>
      </p:sp>
      <p:sp>
        <p:nvSpPr>
          <p:cNvPr id="1741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  <a:noFill/>
        </p:spPr>
        <p:txBody>
          <a:bodyPr/>
          <a:lstStyle/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Children are increasingly social in the later phases of this stage of development. 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457200" y="200025"/>
            <a:ext cx="8229600" cy="74613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Piaget’s Preoperational phase (2-6) more action oriented, able to use representational thought about people, objects and events in absence.  Able to pretend and use symbolic language.  Should children share?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Toys are seen as an extension of self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  <a:noFill/>
        </p:spPr>
        <p:txBody>
          <a:bodyPr/>
          <a:lstStyle/>
          <a:p>
            <a:r>
              <a:rPr lang="en-US" dirty="0" smtClean="0"/>
              <a:t>Egocentrism:  unable to take others perspective/viewpoint; but children have more empathy than previously thought. </a:t>
            </a:r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Perceptual </a:t>
            </a:r>
            <a:r>
              <a:rPr lang="en-US" dirty="0" smtClean="0"/>
              <a:t>salience: kids focus on how things appear and focus on central elements only</a:t>
            </a:r>
            <a:endParaRPr lang="en-US" dirty="0"/>
          </a:p>
          <a:p>
            <a:r>
              <a:rPr lang="en-US" dirty="0"/>
              <a:t>Concrete thinking:  idea of doing exactly what they are </a:t>
            </a:r>
            <a:r>
              <a:rPr lang="en-US" dirty="0" smtClean="0"/>
              <a:t>told</a:t>
            </a:r>
          </a:p>
          <a:p>
            <a:endParaRPr lang="en-US" dirty="0"/>
          </a:p>
          <a:p>
            <a:r>
              <a:rPr lang="en-US" dirty="0" smtClean="0"/>
              <a:t>Failure to conserve and irreversibility also emerge.  If a parent understands these flaws in thinking they can be more aware of </a:t>
            </a:r>
            <a:r>
              <a:rPr lang="en-US" b="1" i="1" dirty="0" smtClean="0"/>
              <a:t>how</a:t>
            </a:r>
            <a:r>
              <a:rPr lang="en-US" dirty="0" smtClean="0"/>
              <a:t> their child is thinking about the world—increasing mind-mindedness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5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Erikson sees time of autonomy </a:t>
            </a:r>
            <a:r>
              <a:rPr lang="en-US" dirty="0" err="1" smtClean="0"/>
              <a:t>vs</a:t>
            </a:r>
            <a:r>
              <a:rPr lang="en-US" dirty="0" smtClean="0"/>
              <a:t> shame and doubt.  Children want to be in charge of their own bodies, explore and have an increased sense of autonomy.  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Toilet training:  allow children to make a mess, be in charge, and feel success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946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  <a:noFill/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Efforts at autonomy and exploration of the world are not always seen as positive by parents and others.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Initiative </a:t>
            </a:r>
            <a:r>
              <a:rPr lang="en-US" dirty="0" err="1" smtClean="0"/>
              <a:t>vs</a:t>
            </a:r>
            <a:r>
              <a:rPr lang="en-US" dirty="0" smtClean="0"/>
              <a:t> Guilt (Erikson):  curious about the world; need to question.  Learn actions may impact others.  No encouragement or opportunities to explore leads to powerless feelings, negative ideas about personal efforts and independent strivings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Too much independence is overwhelming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Piaget’s Concrete operations:  increased cognitive flexibility;  can retrace thoughts, self-correct and approach a task from multiple dimensions.  Follow rules, see other viewpoint. Often a “dethroning” of parents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Erikson:  Industry vs. Inferiority.  Learn feeling of doing a job well or incapable.  Unfortunately, those who feel incapable stop trying.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76200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If parental encouragement is absent schools or others can take on this role. 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 spite of parents efforts, we can see how peers and schools can impede progress</a:t>
            </a:r>
          </a:p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304800" y="571500"/>
            <a:ext cx="8229600" cy="114300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Different theoretical orientations relevant to a child’s cognitive and social-emotional development.  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Classic influences of: 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Erikson, Piaget and Kohlberg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Formal operations:  adolescent thinking is logical, can discuss values and metaphor.  Increasingly complex attachment to parents seen. 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Sleeper effect: recast earlier memories assigning intent, motive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Erikson:  Identity </a:t>
            </a:r>
            <a:r>
              <a:rPr lang="en-US" dirty="0" err="1" smtClean="0"/>
              <a:t>vs</a:t>
            </a:r>
            <a:r>
              <a:rPr lang="en-US" dirty="0" smtClean="0"/>
              <a:t> Role-Confusion: See unique and integrated self developing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Peers and parents also play a role in self-definition, moral development and behavior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interactions with peers, parents, schools and its role in development need be considered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err="1" smtClean="0">
                <a:solidFill>
                  <a:schemeClr val="tx1"/>
                </a:solidFill>
              </a:rPr>
              <a:t>Bronfenbrenner’s</a:t>
            </a:r>
            <a:r>
              <a:rPr lang="en-US" sz="4000" dirty="0" smtClean="0">
                <a:solidFill>
                  <a:schemeClr val="tx1"/>
                </a:solidFill>
              </a:rPr>
              <a:t> Ecological Theory</a:t>
            </a:r>
          </a:p>
        </p:txBody>
      </p:sp>
      <p:pic>
        <p:nvPicPr>
          <p:cNvPr id="39938" name="Picture 4" descr="ecological_model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0" y="2590800"/>
            <a:ext cx="2819400" cy="26670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/>
              <a:t>   </a:t>
            </a:r>
          </a:p>
          <a:p>
            <a:r>
              <a:rPr lang="en-US" dirty="0" smtClean="0"/>
              <a:t>Microsystem:  social relationships and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settings a person experiences daily </a:t>
            </a:r>
          </a:p>
          <a:p>
            <a:r>
              <a:rPr lang="en-US" dirty="0" err="1" smtClean="0"/>
              <a:t>Exosystem</a:t>
            </a:r>
            <a:r>
              <a:rPr lang="en-US" dirty="0" smtClean="0"/>
              <a:t>:  social structures which directly or indirectly affect a person’s life (family and work; parental support networks, </a:t>
            </a:r>
            <a:r>
              <a:rPr lang="en-US" dirty="0" err="1" smtClean="0"/>
              <a:t>cmmunity</a:t>
            </a:r>
            <a:r>
              <a:rPr lang="en-US" dirty="0" smtClean="0"/>
              <a:t> resources)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Mesosystem</a:t>
            </a:r>
            <a:r>
              <a:rPr lang="en-US" dirty="0"/>
              <a:t>:  </a:t>
            </a:r>
            <a:r>
              <a:rPr lang="en-US" dirty="0" smtClean="0"/>
              <a:t>the </a:t>
            </a:r>
            <a:r>
              <a:rPr lang="en-US" dirty="0"/>
              <a:t>connections and interrelationships among microsystems  </a:t>
            </a:r>
            <a:r>
              <a:rPr lang="en-US" dirty="0" smtClean="0"/>
              <a:t>(</a:t>
            </a:r>
            <a:r>
              <a:rPr lang="en-US" dirty="0" err="1" smtClean="0"/>
              <a:t>e.g</a:t>
            </a:r>
            <a:r>
              <a:rPr lang="en-US" dirty="0" smtClean="0"/>
              <a:t> how well the school and parents interact and share values; how parental relationships can enhance or impede social skills with peers., family and daycare)</a:t>
            </a:r>
            <a:endParaRPr lang="en-US" dirty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  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</a:t>
            </a:r>
          </a:p>
          <a:p>
            <a:r>
              <a:rPr lang="en-US" dirty="0" err="1" smtClean="0"/>
              <a:t>Macrosystem</a:t>
            </a:r>
            <a:r>
              <a:rPr lang="en-US" dirty="0"/>
              <a:t>:  overarching </a:t>
            </a:r>
            <a:r>
              <a:rPr lang="en-US" dirty="0" smtClean="0"/>
              <a:t>cultural patterns </a:t>
            </a:r>
            <a:r>
              <a:rPr lang="en-US" dirty="0"/>
              <a:t>of a </a:t>
            </a:r>
            <a:r>
              <a:rPr lang="en-US" dirty="0" smtClean="0"/>
              <a:t>society; values, ideologies, laws of society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Chronosystem</a:t>
            </a:r>
            <a:r>
              <a:rPr lang="en-US" dirty="0" smtClean="0"/>
              <a:t>:  Time-based elements which impact all the systems, socio-historical context impacts development at all levels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7150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Parenting style and child outcome research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(</a:t>
            </a:r>
            <a:r>
              <a:rPr lang="en-US" sz="2800" dirty="0" err="1" smtClean="0"/>
              <a:t>Baumrind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Authoritarian: restrictive parenting; insist on obedience, rigid rules; no explanations and insensitivity. Preschoolers were moody; easily annoyed, unfriendly, less motivated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Authoritative:  assume control with flexibility; reasonable demands; provide reasons for rules/decisions.  Preschoolers were cheerful, socially responsible; achievement oriented and cooperative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  <a:noFill/>
        </p:spPr>
        <p:txBody>
          <a:bodyPr/>
          <a:lstStyle/>
          <a:p>
            <a:pPr eaLnBrk="1" hangingPunct="1"/>
            <a:endParaRPr lang="en-US" sz="2800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sz="2800" dirty="0" smtClean="0"/>
              <a:t>Permissive:  accepting and lax with few demands; little monitoring; few controls. Preschoolers were impulse, aggressive, bossy self centered, low in independence and achievement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Uninvolved (</a:t>
            </a:r>
            <a:r>
              <a:rPr lang="en-US" sz="2800" dirty="0" err="1" smtClean="0"/>
              <a:t>Maccoby</a:t>
            </a:r>
            <a:r>
              <a:rPr lang="en-US" sz="2800" dirty="0" smtClean="0"/>
              <a:t>):  removed or hostile parenting; overwhelmed with own stressors have little time or energy to parent.  Children high in aggression, temper tantrums, perform poorly in classroom, limited social skills.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/>
              <a:t>Parental Discipline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Love Withdrawal:  withholding attention, affection or approval; creates </a:t>
            </a:r>
            <a:r>
              <a:rPr lang="en-US" dirty="0" err="1" smtClean="0"/>
              <a:t>snxiety</a:t>
            </a:r>
            <a:r>
              <a:rPr lang="en-US" dirty="0" smtClean="0"/>
              <a:t> over loss of love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Power Assertion:  asserts power (commands, spanks, withdraw privilege); creates fear, anger or resentment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Induction:  explaining why behavior is wrong; how it affects others; suggests ways to correct, increases empathy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Piaget and morality:</a:t>
            </a:r>
          </a:p>
          <a:p>
            <a:pPr lvl="1" eaLnBrk="1" hangingPunct="1"/>
            <a:r>
              <a:rPr lang="en-US" dirty="0" smtClean="0"/>
              <a:t>Heteronomous:  (4-7) subject to others’ law</a:t>
            </a:r>
          </a:p>
          <a:p>
            <a:pPr lvl="1" eaLnBrk="1" hangingPunct="1"/>
            <a:r>
              <a:rPr lang="en-US" dirty="0" smtClean="0"/>
              <a:t>Autonomous:  (7-11)  subject to one’s own law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Older children take intent into consideration</a:t>
            </a:r>
          </a:p>
          <a:p>
            <a:pPr lvl="1" eaLnBrk="1" hangingPunct="1"/>
            <a:r>
              <a:rPr lang="en-US" dirty="0" smtClean="0"/>
              <a:t>Younger children consider consequences more; give more weight to intent when consequences are positive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  <a:noFill/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Contemporary challenges of “Hothouse Babies and Children”</a:t>
            </a:r>
          </a:p>
          <a:p>
            <a:pPr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Children whose parents push them into learning more quickly than appropriate for developmental age</a:t>
            </a:r>
          </a:p>
          <a:p>
            <a:pPr marL="393192" lvl="1" indent="0" eaLnBrk="1" hangingPunct="1">
              <a:buNone/>
            </a:pPr>
            <a:endParaRPr lang="en-US" dirty="0"/>
          </a:p>
          <a:p>
            <a:pPr lvl="1" eaLnBrk="1" hangingPunct="1"/>
            <a:r>
              <a:rPr lang="en-US" dirty="0" smtClean="0"/>
              <a:t>Attempt to protect/nurture in an environment which creates a “super baby”</a:t>
            </a:r>
          </a:p>
          <a:p>
            <a:pPr lvl="1" eaLnBrk="1" hangingPunct="1">
              <a:buFontTx/>
              <a:buNone/>
            </a:pPr>
            <a:r>
              <a:rPr lang="en-US" sz="2000" dirty="0" smtClean="0"/>
              <a:t>                    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Kohlberg and Moral Development in action.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Relationship to cognitive sophistication is seen, but not a direct correlation. 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 one moral dilemma children were asked whether a child should tell his father about a misdeed his older brother had committed or heed his brother’s request to keep silent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Responses illustrate various elements of Kohlberg’s stages identified in the next slide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hiii</a:t>
            </a:r>
            <a:endParaRPr lang="en-US" dirty="0" smtClean="0"/>
          </a:p>
        </p:txBody>
      </p:sp>
      <p:sp>
        <p:nvSpPr>
          <p:cNvPr id="50178" name="Rectangle 3" descr="1010"/>
          <p:cNvSpPr>
            <a:spLocks noGrp="1" noChangeAspect="1" noChangeArrowheads="1"/>
          </p:cNvSpPr>
          <p:nvPr isPhoto="1"/>
        </p:nvSpPr>
        <p:spPr bwMode="auto">
          <a:xfrm>
            <a:off x="381000" y="1468438"/>
            <a:ext cx="8382000" cy="3921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79" name="Rectangle 4"/>
          <p:cNvSpPr>
            <a:spLocks noGrp="1" noChangeArrowheads="1"/>
          </p:cNvSpPr>
          <p:nvPr/>
        </p:nvSpPr>
        <p:spPr bwMode="auto">
          <a:xfrm>
            <a:off x="76200" y="381000"/>
            <a:ext cx="70993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b="1"/>
              <a:t>Figure 10.10, page 308</a:t>
            </a:r>
            <a:endParaRPr lang="en-US" sz="1100" b="1"/>
          </a:p>
        </p:txBody>
      </p:sp>
      <p:sp>
        <p:nvSpPr>
          <p:cNvPr id="50180" name="Rectangle 5"/>
          <p:cNvSpPr>
            <a:spLocks noGrp="1" noChangeArrowheads="1"/>
          </p:cNvSpPr>
          <p:nvPr/>
        </p:nvSpPr>
        <p:spPr bwMode="auto">
          <a:xfrm>
            <a:off x="685800" y="63246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500" b="1"/>
              <a:t>Figure 10.10 Kohlberg’s stage theory.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865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/>
              <a:t>Prosocial</a:t>
            </a:r>
            <a:r>
              <a:rPr lang="en-US" dirty="0"/>
              <a:t>  Behavior and Altruism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Prosocial</a:t>
            </a:r>
            <a:r>
              <a:rPr lang="en-US" dirty="0"/>
              <a:t> Behavior:  </a:t>
            </a:r>
            <a:r>
              <a:rPr lang="en-US" dirty="0" smtClean="0"/>
              <a:t>Any action intended to help others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Altruism:  </a:t>
            </a:r>
            <a:r>
              <a:rPr lang="en-US" dirty="0" smtClean="0"/>
              <a:t>The motivation for helping someone. Help without any thought as to what you might get in return.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Seen as a developmental process promoted by interactions between the child and </a:t>
            </a:r>
            <a:r>
              <a:rPr lang="en-US" dirty="0" smtClean="0"/>
              <a:t>environment,</a:t>
            </a:r>
          </a:p>
          <a:p>
            <a:pPr marL="393192" lvl="1" indent="0">
              <a:lnSpc>
                <a:spcPct val="9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___________________________________________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9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  <a:noFill/>
        </p:spPr>
        <p:txBody>
          <a:bodyPr/>
          <a:lstStyle/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Review the major Developmental Theories with an emphasis on child development practices.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Research indicates that more knowledge about child development promotes positive parent/child relationships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endParaRPr lang="en-US" dirty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Issues of temperament and development for younger children  (Thomas and Chess)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Temperament is an independent psychological attribute (although interacts with motivation, arousal…)</a:t>
            </a:r>
          </a:p>
          <a:p>
            <a:pPr marL="393192" lvl="1" indent="0" eaLnBrk="1" hangingPunct="1"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Expressed as a result or response to an external stimulus, opportunity or demand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Difficult babies:  irregularity of biological functions; tendency to withdraw from new situations/stimuli;  slow adaptability to change, negative mood responses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Slow-to-Warm:  low activity levels, adapt slowly, withdrawn; somewhat negative mood;  wariness in new situations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52400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Easy babies:  regular internal scheduling and approach to world;  like to engage, adaptable, positive mood responses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Goodness of fit: opportunities, expectations and environmental demands matching with child’s </a:t>
            </a:r>
            <a:r>
              <a:rPr lang="en-US" dirty="0" err="1" smtClean="0"/>
              <a:t>temperment</a:t>
            </a:r>
            <a:r>
              <a:rPr lang="en-US" dirty="0" smtClean="0"/>
              <a:t> and characteristics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Penelope Leach:  idea that each infant is unique with a set of experiences in utero, during the birth process and after birth.  Parental expectations can match the child or not.  Key is how to “adjust” to your baby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4 categories of babies:  miserable, jumpy, sleepy and wakeful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9276</TotalTime>
  <Words>1564</Words>
  <Application>Microsoft Macintosh PowerPoint</Application>
  <PresentationFormat>On-screen Show (4:3)</PresentationFormat>
  <Paragraphs>189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Flow</vt:lpstr>
      <vt:lpstr>Child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Bronfenbrenner’s Ecological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hiii</vt:lpstr>
      <vt:lpstr>PowerPoint Presentation</vt:lpstr>
    </vt:vector>
  </TitlesOfParts>
  <Company>University of Michigan, LSA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schreier</dc:creator>
  <cp:lastModifiedBy>Eric Yu</cp:lastModifiedBy>
  <cp:revision>173</cp:revision>
  <dcterms:created xsi:type="dcterms:W3CDTF">2005-05-11T03:09:29Z</dcterms:created>
  <dcterms:modified xsi:type="dcterms:W3CDTF">2016-10-09T04:00:24Z</dcterms:modified>
</cp:coreProperties>
</file>