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5" r:id="rId6"/>
    <p:sldId id="278" r:id="rId7"/>
    <p:sldId id="279" r:id="rId8"/>
    <p:sldId id="281" r:id="rId9"/>
    <p:sldId id="282" r:id="rId10"/>
    <p:sldId id="283" r:id="rId11"/>
    <p:sldId id="260" r:id="rId12"/>
    <p:sldId id="284" r:id="rId13"/>
    <p:sldId id="285" r:id="rId14"/>
    <p:sldId id="267" r:id="rId15"/>
    <p:sldId id="286" r:id="rId16"/>
    <p:sldId id="287" r:id="rId17"/>
    <p:sldId id="268" r:id="rId18"/>
    <p:sldId id="269" r:id="rId19"/>
    <p:sldId id="261" r:id="rId20"/>
    <p:sldId id="288" r:id="rId21"/>
    <p:sldId id="271" r:id="rId22"/>
    <p:sldId id="289" r:id="rId23"/>
    <p:sldId id="262" r:id="rId24"/>
    <p:sldId id="26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A42DE-9C06-4A48-AF91-855CD238736B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49A45-7778-4607-A0C1-BDC0C492A9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18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31582F-977C-40A2-A7EA-51721EA3DADA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D3950-CCD7-48F5-8C7F-F73F9E2B5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82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82F-977C-40A2-A7EA-51721EA3DADA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3950-CCD7-48F5-8C7F-F73F9E2B5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7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31582F-977C-40A2-A7EA-51721EA3DADA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D3950-CCD7-48F5-8C7F-F73F9E2B5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0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82F-977C-40A2-A7EA-51721EA3DADA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5D3950-CCD7-48F5-8C7F-F73F9E2B5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27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31582F-977C-40A2-A7EA-51721EA3DADA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D3950-CCD7-48F5-8C7F-F73F9E2B5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4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82F-977C-40A2-A7EA-51721EA3DADA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3950-CCD7-48F5-8C7F-F73F9E2B5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77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82F-977C-40A2-A7EA-51721EA3DADA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3950-CCD7-48F5-8C7F-F73F9E2B5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5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82F-977C-40A2-A7EA-51721EA3DADA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3950-CCD7-48F5-8C7F-F73F9E2B5AA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7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82F-977C-40A2-A7EA-51721EA3DADA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3950-CCD7-48F5-8C7F-F73F9E2B5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31582F-977C-40A2-A7EA-51721EA3DADA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D3950-CCD7-48F5-8C7F-F73F9E2B5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26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82F-977C-40A2-A7EA-51721EA3DADA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3950-CCD7-48F5-8C7F-F73F9E2B5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8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31582F-977C-40A2-A7EA-51721EA3DADA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5D3950-CCD7-48F5-8C7F-F73F9E2B5AA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2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189F5-2A05-43CF-801F-6308DCA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10856"/>
            <a:ext cx="10993549" cy="1475013"/>
          </a:xfrm>
        </p:spPr>
        <p:txBody>
          <a:bodyPr/>
          <a:lstStyle/>
          <a:p>
            <a:pPr algn="ctr"/>
            <a:r>
              <a:rPr lang="fr-FR" dirty="0"/>
              <a:t>Projet 4 : Segmentez des clients d’un site de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C3956-ACFE-4DF7-A951-D5DF221E0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305051"/>
            <a:ext cx="10993546" cy="78071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dirty="0"/>
              <a:t>Soutenance </a:t>
            </a:r>
            <a:r>
              <a:rPr lang="fr-FR" dirty="0" err="1"/>
              <a:t>Openclassrooms</a:t>
            </a:r>
            <a:r>
              <a:rPr lang="fr-FR" dirty="0"/>
              <a:t>, le XX/05/2022</a:t>
            </a:r>
          </a:p>
          <a:p>
            <a:r>
              <a:rPr lang="fr-FR" dirty="0"/>
              <a:t>Erwan </a:t>
            </a:r>
            <a:r>
              <a:rPr lang="fr-FR" dirty="0" err="1"/>
              <a:t>chesneau</a:t>
            </a:r>
            <a:endParaRPr lang="fr-FR" dirty="0"/>
          </a:p>
        </p:txBody>
      </p:sp>
      <p:pic>
        <p:nvPicPr>
          <p:cNvPr id="4" name="Picture 2" descr="Brazilian E-Commerce Public Dataset by Olist | Kaggle">
            <a:extLst>
              <a:ext uri="{FF2B5EF4-FFF2-40B4-BE49-F238E27FC236}">
                <a16:creationId xmlns:a16="http://schemas.microsoft.com/office/drawing/2014/main" id="{7DFF6F8E-D498-9FFF-000A-34823352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72" y="362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mment cibler ses clients pour bien vendre en Afrique ?">
            <a:extLst>
              <a:ext uri="{FF2B5EF4-FFF2-40B4-BE49-F238E27FC236}">
                <a16:creationId xmlns:a16="http://schemas.microsoft.com/office/drawing/2014/main" id="{2FF9AF27-3B04-512C-E1CF-A29360E3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377223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egmentation de la clientèle : identifiez le créneau parfait pour vous">
            <a:extLst>
              <a:ext uri="{FF2B5EF4-FFF2-40B4-BE49-F238E27FC236}">
                <a16:creationId xmlns:a16="http://schemas.microsoft.com/office/drawing/2014/main" id="{02225FE6-707D-5C47-CF78-B488320A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053" y="3715084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97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II. 	Exploration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1635"/>
            <a:ext cx="11029615" cy="4645612"/>
          </a:xfrm>
        </p:spPr>
        <p:txBody>
          <a:bodyPr anchor="t" anchorCtr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Délai entre deux commandes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Date de la première commande : 04/09/2016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Date de la dernière commande : 03/09/2018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EA02B93-C304-DB7C-D6A5-599AAA40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83648"/>
              </p:ext>
            </p:extLst>
          </p:nvPr>
        </p:nvGraphicFramePr>
        <p:xfrm>
          <a:off x="7048278" y="2908005"/>
          <a:ext cx="3943350" cy="1529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74525109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53254284"/>
                    </a:ext>
                  </a:extLst>
                </a:gridCol>
              </a:tblGrid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95393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608j 23h29min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21565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86j 16h20min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840469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Médiane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39j 14h36min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77532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61CAFD6C-11A3-0C29-B183-F31F4544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87" y="2436406"/>
            <a:ext cx="4710482" cy="31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1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III. 	Test de différents modèles : RFM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2480"/>
            <a:ext cx="11029615" cy="4602480"/>
          </a:xfrm>
        </p:spPr>
        <p:txBody>
          <a:bodyPr anchor="t" anchorCtr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Sélection des clients ayant réalisés plus de 1 commande (limiter la taille de la matrice pour l’</a:t>
            </a:r>
            <a:r>
              <a:rPr lang="fr-FR" dirty="0" err="1"/>
              <a:t>AgglomerativeClustering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Création de nouvelles variables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Recency</a:t>
            </a:r>
            <a:r>
              <a:rPr lang="fr-FR" dirty="0"/>
              <a:t> : nombre de jours depuis la dernière commande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Frequency : nombre de commande sur la période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Monetary</a:t>
            </a:r>
            <a:r>
              <a:rPr lang="fr-FR" dirty="0"/>
              <a:t> : montant dépensé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Création du score R, F et M : entre 1 et 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 : à partir des quantiles [20%, 40%, 60%, 80%], 1 pour les clients dont la durée entre deux commandes est faible (dernier quantile) 5 pour les clients dont la durée entre deux commandes est longue (1</a:t>
            </a:r>
            <a:r>
              <a:rPr lang="fr-FR" baseline="30000" dirty="0"/>
              <a:t>er</a:t>
            </a:r>
            <a:r>
              <a:rPr lang="fr-FR" dirty="0"/>
              <a:t> quantile)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 : à partir des quantiles [20%, 40%, 60%, 80%], 1 pour les clients dépensant le plus (dernier quantile), 5 pour les clients dépensant le moins (1</a:t>
            </a:r>
            <a:r>
              <a:rPr lang="fr-FR" baseline="30000" dirty="0"/>
              <a:t>er</a:t>
            </a:r>
            <a:r>
              <a:rPr lang="fr-FR" dirty="0"/>
              <a:t> quantile)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F : quantiles ne fonctionne pas: F = </a:t>
            </a:r>
            <a:r>
              <a:rPr lang="fr-FR" dirty="0" err="1"/>
              <a:t>nb_commande</a:t>
            </a:r>
            <a:r>
              <a:rPr lang="fr-FR" dirty="0"/>
              <a:t> -1 si </a:t>
            </a:r>
            <a:r>
              <a:rPr lang="fr-FR" dirty="0" err="1"/>
              <a:t>nb_commande</a:t>
            </a:r>
            <a:r>
              <a:rPr lang="fr-FR" dirty="0"/>
              <a:t> &lt;=6, 5 sinon.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Score RFM : somme de R, F et M</a:t>
            </a:r>
          </a:p>
        </p:txBody>
      </p:sp>
    </p:spTree>
    <p:extLst>
      <p:ext uri="{BB962C8B-B14F-4D97-AF65-F5344CB8AC3E}">
        <p14:creationId xmlns:p14="http://schemas.microsoft.com/office/powerpoint/2010/main" val="153782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III. 	Test de différents modèles : RFM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2480"/>
            <a:ext cx="11029615" cy="4602480"/>
          </a:xfrm>
        </p:spPr>
        <p:txBody>
          <a:bodyPr anchor="t" anchorCtr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Segmentation à partir du score RFM: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Mauvais client : RFM &lt; 5 : 13,1%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Bon client :  5 &gt; RFM &lt; 10 : 72,3%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Très bon client : RFM &gt; 10 : 14,5%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Interprétation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Mauvais client : dépense peu, peu souvent et il y a longtemps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Très bon client : commande régulièrement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Bon : les autres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9D0C91-8651-D4E6-93C8-36101A254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17788" r="34254" b="7962"/>
          <a:stretch/>
        </p:blipFill>
        <p:spPr>
          <a:xfrm>
            <a:off x="6931015" y="2062480"/>
            <a:ext cx="4527560" cy="44040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07A5D95-A016-ED55-801D-DB7F3C5B9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3" b="65048"/>
          <a:stretch/>
        </p:blipFill>
        <p:spPr>
          <a:xfrm>
            <a:off x="10593930" y="1866712"/>
            <a:ext cx="1357312" cy="1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III. 	Test de différents modèles : RFM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2932"/>
            <a:ext cx="11029615" cy="661670"/>
          </a:xfrm>
        </p:spPr>
        <p:txBody>
          <a:bodyPr anchor="t" anchorCtr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Segmentation à l’aide d’un KMEANS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07D8C65-A0C1-F6F0-642F-E5EF4168877E}"/>
              </a:ext>
            </a:extLst>
          </p:cNvPr>
          <p:cNvGrpSpPr/>
          <p:nvPr/>
        </p:nvGrpSpPr>
        <p:grpSpPr>
          <a:xfrm>
            <a:off x="1424238" y="2221781"/>
            <a:ext cx="3900320" cy="3100575"/>
            <a:chOff x="581192" y="2409825"/>
            <a:chExt cx="3900320" cy="310057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527AFE8-00C7-9CB4-E279-1F7B2792A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02" t="28261" r="35249" b="11831"/>
            <a:stretch/>
          </p:blipFill>
          <p:spPr>
            <a:xfrm>
              <a:off x="581192" y="2514600"/>
              <a:ext cx="3019425" cy="299580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8056DE6-D982-695F-261B-9729FF206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55" t="18702" b="11831"/>
            <a:stretch/>
          </p:blipFill>
          <p:spPr>
            <a:xfrm>
              <a:off x="3409950" y="2409825"/>
              <a:ext cx="1071562" cy="3100575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8545758-242A-EAD9-CEDF-44ED746CA453}"/>
              </a:ext>
            </a:extLst>
          </p:cNvPr>
          <p:cNvGrpSpPr/>
          <p:nvPr/>
        </p:nvGrpSpPr>
        <p:grpSpPr>
          <a:xfrm>
            <a:off x="6781800" y="1902932"/>
            <a:ext cx="4233861" cy="3239113"/>
            <a:chOff x="6379203" y="2514598"/>
            <a:chExt cx="4233861" cy="323911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37521871-55C6-0B1C-8F84-DAC1B2B89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54" t="29619" r="35250" b="8378"/>
            <a:stretch/>
          </p:blipFill>
          <p:spPr>
            <a:xfrm>
              <a:off x="6379203" y="2628900"/>
              <a:ext cx="3286124" cy="3100575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379A9079-B16F-BD8B-DF9C-FD8A8CDFFA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878" t="17226" b="13809"/>
            <a:stretch/>
          </p:blipFill>
          <p:spPr>
            <a:xfrm>
              <a:off x="9665327" y="2514598"/>
              <a:ext cx="947737" cy="3239113"/>
            </a:xfrm>
            <a:prstGeom prst="rect">
              <a:avLst/>
            </a:prstGeom>
          </p:spPr>
        </p:pic>
      </p:grp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93B184-387B-34ED-5CFD-0F8A5903570F}"/>
              </a:ext>
            </a:extLst>
          </p:cNvPr>
          <p:cNvSpPr txBox="1">
            <a:spLocks/>
          </p:cNvSpPr>
          <p:nvPr/>
        </p:nvSpPr>
        <p:spPr>
          <a:xfrm>
            <a:off x="178803" y="5210559"/>
            <a:ext cx="4476583" cy="16474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0 : clients commandant peu et dont la dernière commande date de plus de 200j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1 : clients commandant peu mais avec une dernière commande récente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2 : clients commandant fréquemment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74FA26FF-841E-8C45-04F6-1FF928CCF1F0}"/>
              </a:ext>
            </a:extLst>
          </p:cNvPr>
          <p:cNvSpPr txBox="1">
            <a:spLocks/>
          </p:cNvSpPr>
          <p:nvPr/>
        </p:nvSpPr>
        <p:spPr>
          <a:xfrm>
            <a:off x="6365331" y="5028724"/>
            <a:ext cx="5538287" cy="18292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0 : clients avec des montants de commandes très faibles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1 : clients avec une faible fréquence de commande et la dernière datant de plus de 200jours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2 : clients commandant peu et dépensant peu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3 : clients commandant peu, mais avec un montant important</a:t>
            </a:r>
          </a:p>
        </p:txBody>
      </p:sp>
    </p:spTree>
    <p:extLst>
      <p:ext uri="{BB962C8B-B14F-4D97-AF65-F5344CB8AC3E}">
        <p14:creationId xmlns:p14="http://schemas.microsoft.com/office/powerpoint/2010/main" val="221597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III. 	Test de différents modèles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2480"/>
            <a:ext cx="11029615" cy="4795520"/>
          </a:xfrm>
        </p:spPr>
        <p:txBody>
          <a:bodyPr anchor="t" anchorCtr="0">
            <a:normAutofit lnSpcReduction="10000"/>
          </a:bodyPr>
          <a:lstStyle/>
          <a:p>
            <a:r>
              <a:rPr lang="fr-FR" dirty="0"/>
              <a:t>Création de nouvelles variables pour caractériser les clients :</a:t>
            </a:r>
          </a:p>
          <a:p>
            <a:pPr lvl="1"/>
            <a:r>
              <a:rPr lang="fr-FR" dirty="0"/>
              <a:t>Nombre de commandes</a:t>
            </a:r>
          </a:p>
          <a:p>
            <a:pPr lvl="1"/>
            <a:r>
              <a:rPr lang="fr-FR" dirty="0"/>
              <a:t>Temps depuis a dernière commande</a:t>
            </a:r>
          </a:p>
          <a:p>
            <a:pPr lvl="1"/>
            <a:r>
              <a:rPr lang="fr-FR" dirty="0"/>
              <a:t>Montant total dépensé</a:t>
            </a:r>
          </a:p>
          <a:p>
            <a:pPr lvl="1"/>
            <a:r>
              <a:rPr lang="fr-FR" dirty="0"/>
              <a:t>Prix moyen des articles</a:t>
            </a:r>
          </a:p>
          <a:p>
            <a:pPr lvl="1"/>
            <a:r>
              <a:rPr lang="fr-FR" dirty="0"/>
              <a:t>Nombre d’articles acheté</a:t>
            </a:r>
          </a:p>
          <a:p>
            <a:pPr lvl="1"/>
            <a:r>
              <a:rPr lang="fr-FR" dirty="0"/>
              <a:t>Prix moyen par commande</a:t>
            </a:r>
          </a:p>
          <a:p>
            <a:pPr lvl="1"/>
            <a:r>
              <a:rPr lang="fr-FR" dirty="0"/>
              <a:t>Nombre d’article moyen par commande</a:t>
            </a:r>
          </a:p>
          <a:p>
            <a:pPr lvl="1"/>
            <a:r>
              <a:rPr lang="fr-FR" dirty="0"/>
              <a:t>Satisfaction moyenne</a:t>
            </a:r>
          </a:p>
          <a:p>
            <a:r>
              <a:rPr lang="fr-FR" dirty="0"/>
              <a:t>ACP pour visualiser les résultats </a:t>
            </a:r>
          </a:p>
          <a:p>
            <a:pPr lvl="1"/>
            <a:r>
              <a:rPr lang="fr-FR" dirty="0"/>
              <a:t>F1 montant dépensé</a:t>
            </a:r>
          </a:p>
          <a:p>
            <a:pPr lvl="1"/>
            <a:r>
              <a:rPr lang="fr-FR" dirty="0"/>
              <a:t>F2 fidélité</a:t>
            </a:r>
          </a:p>
          <a:p>
            <a:pPr lvl="1"/>
            <a:r>
              <a:rPr lang="fr-FR" dirty="0"/>
              <a:t>F3 : nombre de commande et satisfaction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C168679-2FE8-68EE-003E-259CC976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38" y="1802376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46B085C-FB35-49FB-4D9E-9F977654D27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436372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CD238304-C712-8C4E-381B-51B2E47EC27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85" y="436372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8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III. 	Test de différents modèles : </a:t>
            </a:r>
            <a:r>
              <a:rPr lang="fr-FR" dirty="0" err="1"/>
              <a:t>agglomeration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2480"/>
            <a:ext cx="11029615" cy="4795520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Dendrogramme : 4 ou 3 clusters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DB score et le coefficient de silhouettes indique un nombre de clusters optimal à 3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D3DAFFC-4B64-399A-9670-1D8ADDE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10" y="2385209"/>
            <a:ext cx="35337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409B75-DEB4-87F7-AF56-11C91781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93" y="2143162"/>
            <a:ext cx="4412876" cy="352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20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III. 	Test de différents modèles : </a:t>
            </a:r>
            <a:r>
              <a:rPr lang="fr-FR" dirty="0" err="1"/>
              <a:t>agglomeration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2480"/>
            <a:ext cx="8024925" cy="4795520"/>
          </a:xfrm>
        </p:spPr>
        <p:txBody>
          <a:bodyPr anchor="t" anchorCtr="0">
            <a:normAutofit lnSpcReduction="10000"/>
          </a:bodyPr>
          <a:lstStyle/>
          <a:p>
            <a:r>
              <a:rPr lang="fr-FR" dirty="0"/>
              <a:t>4 clusters permet d’obtenir également une segmentation interprétable</a:t>
            </a:r>
          </a:p>
          <a:p>
            <a:r>
              <a:rPr lang="fr-FR" dirty="0"/>
              <a:t>Interprétation :</a:t>
            </a:r>
          </a:p>
          <a:p>
            <a:pPr lvl="1"/>
            <a:r>
              <a:rPr lang="fr-FR" dirty="0"/>
              <a:t>F1 : proportionnel au montant dépensé</a:t>
            </a:r>
          </a:p>
          <a:p>
            <a:pPr lvl="1"/>
            <a:r>
              <a:rPr lang="fr-FR" dirty="0"/>
              <a:t>F2 : inversement proportionnel au nombre de produits / commandes</a:t>
            </a:r>
          </a:p>
          <a:p>
            <a:pPr lvl="1"/>
            <a:r>
              <a:rPr lang="fr-FR" dirty="0"/>
              <a:t>F3 : proportionnel au nombre de commande et à la satisfaction</a:t>
            </a:r>
          </a:p>
          <a:p>
            <a:pPr lvl="1"/>
            <a:r>
              <a:rPr lang="fr-FR" dirty="0"/>
              <a:t>Cluster 0 :  87,5%</a:t>
            </a:r>
          </a:p>
          <a:p>
            <a:pPr marL="324000" lvl="1" indent="0">
              <a:buNone/>
            </a:pPr>
            <a:r>
              <a:rPr lang="fr-FR" dirty="0"/>
              <a:t>Client moyen = proche de 0 selon tous les axes</a:t>
            </a:r>
          </a:p>
          <a:p>
            <a:pPr lvl="1"/>
            <a:r>
              <a:rPr lang="fr-FR" dirty="0"/>
              <a:t>Cluster 1:  3,2%</a:t>
            </a:r>
          </a:p>
          <a:p>
            <a:pPr marL="324000" lvl="1" indent="0">
              <a:buNone/>
            </a:pPr>
            <a:r>
              <a:rPr lang="fr-FR" dirty="0"/>
              <a:t>Client commandant beaucoup de produit mais avec peu de commande ou une faible satisfaction</a:t>
            </a:r>
          </a:p>
          <a:p>
            <a:pPr lvl="1"/>
            <a:r>
              <a:rPr lang="fr-FR" dirty="0"/>
              <a:t>Cluster 2 : 2,0%</a:t>
            </a:r>
          </a:p>
          <a:p>
            <a:pPr marL="324000" lvl="1" indent="0">
              <a:buNone/>
            </a:pPr>
            <a:r>
              <a:rPr lang="fr-FR" dirty="0"/>
              <a:t>Peu de produits commandés, peu de commande ou peu satisfait</a:t>
            </a:r>
          </a:p>
          <a:p>
            <a:pPr lvl="1"/>
            <a:r>
              <a:rPr lang="fr-FR" dirty="0"/>
              <a:t>Cluster 3 : 7,3%</a:t>
            </a:r>
          </a:p>
          <a:p>
            <a:pPr marL="324000" lvl="1" indent="0">
              <a:buNone/>
            </a:pPr>
            <a:r>
              <a:rPr lang="fr-FR" dirty="0"/>
              <a:t>Peu de produits commandés, mais beaucoup de commande ou grande satisfaction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4F25A3-181B-C3DD-DD1A-96E4BE498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4" t="30907" r="30660" b="10650"/>
          <a:stretch/>
        </p:blipFill>
        <p:spPr>
          <a:xfrm>
            <a:off x="7234517" y="1807771"/>
            <a:ext cx="3989295" cy="29224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E9D502F-3B14-8CBD-B006-FA333C523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6" t="19625" b="13698"/>
          <a:stretch/>
        </p:blipFill>
        <p:spPr>
          <a:xfrm>
            <a:off x="11374251" y="1807771"/>
            <a:ext cx="817749" cy="33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4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III. 	Test de différents modèles : KMEANS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2480"/>
            <a:ext cx="11029615" cy="4602480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Calcul du coefficient de silhouette et de l’indice de Davies-</a:t>
            </a:r>
            <a:r>
              <a:rPr lang="fr-FR" dirty="0" err="1"/>
              <a:t>Bouldin</a:t>
            </a:r>
            <a:endParaRPr lang="fr-FR" dirty="0"/>
          </a:p>
          <a:p>
            <a:r>
              <a:rPr lang="fr-FR" dirty="0"/>
              <a:t>Cluster 0 : 3,5%</a:t>
            </a:r>
          </a:p>
          <a:p>
            <a:pPr marL="0" indent="0">
              <a:buNone/>
            </a:pPr>
            <a:r>
              <a:rPr lang="fr-FR" dirty="0"/>
              <a:t>Peu de produit commandé</a:t>
            </a:r>
          </a:p>
          <a:p>
            <a:r>
              <a:rPr lang="fr-FR" dirty="0"/>
              <a:t>Cluster 1: 93,2%</a:t>
            </a:r>
          </a:p>
          <a:p>
            <a:pPr marL="0" indent="0">
              <a:buNone/>
            </a:pPr>
            <a:r>
              <a:rPr lang="fr-FR" dirty="0"/>
              <a:t>Client moyen</a:t>
            </a:r>
          </a:p>
          <a:p>
            <a:r>
              <a:rPr lang="fr-FR" dirty="0"/>
              <a:t>Cluster 2: 3,3%</a:t>
            </a:r>
          </a:p>
          <a:p>
            <a:pPr marL="0" indent="0">
              <a:buNone/>
            </a:pPr>
            <a:r>
              <a:rPr lang="fr-FR" dirty="0"/>
              <a:t>Beaucoup de produit commandé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C12C8D7-FD2C-1EA5-81CE-69F59390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922" y="2015565"/>
            <a:ext cx="4392705" cy="350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5A59145-12AE-ADEF-E72C-4314063ABE95}"/>
              </a:ext>
            </a:extLst>
          </p:cNvPr>
          <p:cNvGrpSpPr/>
          <p:nvPr/>
        </p:nvGrpSpPr>
        <p:grpSpPr>
          <a:xfrm>
            <a:off x="3840059" y="2453738"/>
            <a:ext cx="3796863" cy="3412644"/>
            <a:chOff x="3840059" y="2453738"/>
            <a:chExt cx="3796863" cy="341264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73365FD-80C4-6564-9109-DDDB64980F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24" t="27312" r="17077" b="12990"/>
            <a:stretch/>
          </p:blipFill>
          <p:spPr>
            <a:xfrm>
              <a:off x="3840059" y="2553055"/>
              <a:ext cx="3537137" cy="2985247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BCE3D0E-C5DA-2A2D-430C-643E83F445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81" t="18527" b="13229"/>
            <a:stretch/>
          </p:blipFill>
          <p:spPr>
            <a:xfrm>
              <a:off x="6799282" y="2453738"/>
              <a:ext cx="837640" cy="3412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91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III. 	Test de différents modèles : DBSCAN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2479"/>
            <a:ext cx="11029615" cy="3873099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Effet du epsilon : </a:t>
            </a:r>
          </a:p>
          <a:p>
            <a:pPr lvl="1"/>
            <a:r>
              <a:rPr lang="fr-FR" dirty="0"/>
              <a:t>Plus epsilon est grand, plus le nombre de cluster est faible</a:t>
            </a:r>
          </a:p>
          <a:p>
            <a:pPr lvl="1"/>
            <a:r>
              <a:rPr lang="fr-FR" dirty="0"/>
              <a:t>Variation « anarchique » : difficile de déterminer une valeur optimale</a:t>
            </a:r>
          </a:p>
          <a:p>
            <a:r>
              <a:rPr lang="fr-FR" dirty="0"/>
              <a:t>Faible séparation entre clusters</a:t>
            </a:r>
          </a:p>
          <a:p>
            <a:r>
              <a:rPr lang="fr-FR" dirty="0"/>
              <a:t>Majorité dans le cluster « bruit »</a:t>
            </a:r>
          </a:p>
          <a:p>
            <a:r>
              <a:rPr lang="fr-FR" dirty="0"/>
              <a:t>Méthode non adaptée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904EC4-B2FB-305D-5B44-CB84EE885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26" y="1901374"/>
            <a:ext cx="3882189" cy="305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15D27A7-06E9-6F31-BEA1-E1AF565756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3" t="29645" r="23086" b="23555"/>
          <a:stretch/>
        </p:blipFill>
        <p:spPr>
          <a:xfrm>
            <a:off x="2174918" y="4312024"/>
            <a:ext cx="3216544" cy="24031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0B46EB-7AF0-0904-11B7-0459F14534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1" t="11905" r="1" b="13412"/>
          <a:stretch/>
        </p:blipFill>
        <p:spPr>
          <a:xfrm>
            <a:off x="5402985" y="4068407"/>
            <a:ext cx="693014" cy="27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6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IV. 	Interprétations de la segmentation : </a:t>
            </a:r>
            <a:r>
              <a:rPr lang="fr-FR" dirty="0" err="1"/>
              <a:t>AgglomerativeClustering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292750"/>
            <a:ext cx="11029615" cy="2493532"/>
          </a:xfrm>
        </p:spPr>
        <p:txBody>
          <a:bodyPr anchor="t" anchorCtr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0 : client moyen, dépensant peu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1 : client dépensant beaucoup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2 : client ayant commandé récemment, dépensant beaucoup (quantité + montant)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3 : client commandant régulièrement, un nombre important d’articles et plutôt satisfait.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D17D7AB-9DBD-792F-CF3C-2342DE565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2275"/>
              </p:ext>
            </p:extLst>
          </p:nvPr>
        </p:nvGraphicFramePr>
        <p:xfrm>
          <a:off x="818534" y="1891833"/>
          <a:ext cx="105549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857">
                  <a:extLst>
                    <a:ext uri="{9D8B030D-6E8A-4147-A177-3AD203B41FA5}">
                      <a16:colId xmlns:a16="http://schemas.microsoft.com/office/drawing/2014/main" val="2507538449"/>
                    </a:ext>
                  </a:extLst>
                </a:gridCol>
                <a:gridCol w="1704815">
                  <a:extLst>
                    <a:ext uri="{9D8B030D-6E8A-4147-A177-3AD203B41FA5}">
                      <a16:colId xmlns:a16="http://schemas.microsoft.com/office/drawing/2014/main" val="3431911304"/>
                    </a:ext>
                  </a:extLst>
                </a:gridCol>
                <a:gridCol w="1704815">
                  <a:extLst>
                    <a:ext uri="{9D8B030D-6E8A-4147-A177-3AD203B41FA5}">
                      <a16:colId xmlns:a16="http://schemas.microsoft.com/office/drawing/2014/main" val="758168411"/>
                    </a:ext>
                  </a:extLst>
                </a:gridCol>
                <a:gridCol w="1704815">
                  <a:extLst>
                    <a:ext uri="{9D8B030D-6E8A-4147-A177-3AD203B41FA5}">
                      <a16:colId xmlns:a16="http://schemas.microsoft.com/office/drawing/2014/main" val="88099469"/>
                    </a:ext>
                  </a:extLst>
                </a:gridCol>
                <a:gridCol w="1704815">
                  <a:extLst>
                    <a:ext uri="{9D8B030D-6E8A-4147-A177-3AD203B41FA5}">
                      <a16:colId xmlns:a16="http://schemas.microsoft.com/office/drawing/2014/main" val="2646445051"/>
                    </a:ext>
                  </a:extLst>
                </a:gridCol>
                <a:gridCol w="1704815">
                  <a:extLst>
                    <a:ext uri="{9D8B030D-6E8A-4147-A177-3AD203B41FA5}">
                      <a16:colId xmlns:a16="http://schemas.microsoft.com/office/drawing/2014/main" val="200073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N_orders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6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N_days_last_order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Total_price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N_products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6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Review_score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6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32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Plan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Contexte 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Nettoyage et exploration de la base de données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Tests de segmentation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Interprétation de la meilleure segmentation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Simulation du délai de maintenance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Conclusions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Améliorations à envisager</a:t>
            </a:r>
          </a:p>
        </p:txBody>
      </p:sp>
    </p:spTree>
    <p:extLst>
      <p:ext uri="{BB962C8B-B14F-4D97-AF65-F5344CB8AC3E}">
        <p14:creationId xmlns:p14="http://schemas.microsoft.com/office/powerpoint/2010/main" val="254796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IV. 	Interprétations de la segmentation : KMEANS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292750"/>
            <a:ext cx="11029615" cy="1606026"/>
          </a:xfrm>
        </p:spPr>
        <p:txBody>
          <a:bodyPr anchor="t" anchorCtr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0 : Client dépensant beaucoup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1 : client moyen, dépensant peu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2 : client ayant commandé plus régulièrement, plus de produits, pour un montant plus élevé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D17D7AB-9DBD-792F-CF3C-2342DE565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7688"/>
              </p:ext>
            </p:extLst>
          </p:nvPr>
        </p:nvGraphicFramePr>
        <p:xfrm>
          <a:off x="818534" y="1891833"/>
          <a:ext cx="885011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857">
                  <a:extLst>
                    <a:ext uri="{9D8B030D-6E8A-4147-A177-3AD203B41FA5}">
                      <a16:colId xmlns:a16="http://schemas.microsoft.com/office/drawing/2014/main" val="2507538449"/>
                    </a:ext>
                  </a:extLst>
                </a:gridCol>
                <a:gridCol w="1704815">
                  <a:extLst>
                    <a:ext uri="{9D8B030D-6E8A-4147-A177-3AD203B41FA5}">
                      <a16:colId xmlns:a16="http://schemas.microsoft.com/office/drawing/2014/main" val="3431911304"/>
                    </a:ext>
                  </a:extLst>
                </a:gridCol>
                <a:gridCol w="1704815">
                  <a:extLst>
                    <a:ext uri="{9D8B030D-6E8A-4147-A177-3AD203B41FA5}">
                      <a16:colId xmlns:a16="http://schemas.microsoft.com/office/drawing/2014/main" val="758168411"/>
                    </a:ext>
                  </a:extLst>
                </a:gridCol>
                <a:gridCol w="1704815">
                  <a:extLst>
                    <a:ext uri="{9D8B030D-6E8A-4147-A177-3AD203B41FA5}">
                      <a16:colId xmlns:a16="http://schemas.microsoft.com/office/drawing/2014/main" val="88099469"/>
                    </a:ext>
                  </a:extLst>
                </a:gridCol>
                <a:gridCol w="1704815">
                  <a:extLst>
                    <a:ext uri="{9D8B030D-6E8A-4147-A177-3AD203B41FA5}">
                      <a16:colId xmlns:a16="http://schemas.microsoft.com/office/drawing/2014/main" val="200073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N_orders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6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N_days_last_order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Total_price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N_products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6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Review_score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6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3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IV. 	Mise a jour du </a:t>
            </a:r>
            <a:r>
              <a:rPr lang="fr-FR" dirty="0" err="1"/>
              <a:t>modele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1896"/>
            <a:ext cx="11029615" cy="4677504"/>
          </a:xfrm>
        </p:spPr>
        <p:txBody>
          <a:bodyPr anchor="t" anchorCtr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Démarches :</a:t>
            </a:r>
          </a:p>
          <a:p>
            <a:pPr marL="666900" lvl="1" indent="-342900">
              <a:buFont typeface="+mj-lt"/>
              <a:buAutoNum type="arabicPeriod"/>
            </a:pPr>
            <a:r>
              <a:rPr lang="fr-FR" dirty="0"/>
              <a:t>Sélection d’une période initiale pour construire la base de données </a:t>
            </a:r>
          </a:p>
          <a:p>
            <a:pPr marL="666900" lvl="1" indent="-342900">
              <a:buFont typeface="+mj-lt"/>
              <a:buAutoNum type="arabicPeriod"/>
            </a:pPr>
            <a:r>
              <a:rPr lang="fr-FR" dirty="0"/>
              <a:t>Normalisation des données</a:t>
            </a:r>
          </a:p>
          <a:p>
            <a:pPr marL="666900" lvl="1" indent="-342900">
              <a:buFont typeface="+mj-lt"/>
              <a:buAutoNum type="arabicPeriod"/>
            </a:pPr>
            <a:r>
              <a:rPr lang="fr-FR" dirty="0"/>
              <a:t>Création d’un classifieur</a:t>
            </a:r>
          </a:p>
          <a:p>
            <a:pPr marL="666900" lvl="1" indent="-342900">
              <a:buFont typeface="+mj-lt"/>
              <a:buAutoNum type="arabicPeriod"/>
            </a:pPr>
            <a:r>
              <a:rPr lang="fr-FR" dirty="0"/>
              <a:t>Création d’une nouvelle base de données sur une période de temps incrémentée</a:t>
            </a:r>
          </a:p>
          <a:p>
            <a:pPr marL="666900" lvl="1" indent="-342900">
              <a:buFont typeface="+mj-lt"/>
              <a:buAutoNum type="arabicPeriod"/>
            </a:pPr>
            <a:r>
              <a:rPr lang="fr-FR" dirty="0"/>
              <a:t>Segmentation de ces données avec le classifieur initiale</a:t>
            </a:r>
          </a:p>
          <a:p>
            <a:pPr marL="666900" lvl="1" indent="-342900">
              <a:buFont typeface="+mj-lt"/>
              <a:buAutoNum type="arabicPeriod"/>
            </a:pPr>
            <a:r>
              <a:rPr lang="fr-FR" dirty="0"/>
              <a:t>Création d’un nouveau classifieur </a:t>
            </a:r>
          </a:p>
          <a:p>
            <a:pPr marL="666900" lvl="1" indent="-342900">
              <a:buFont typeface="+mj-lt"/>
              <a:buAutoNum type="arabicPeriod"/>
            </a:pPr>
            <a:r>
              <a:rPr lang="fr-FR" dirty="0"/>
              <a:t>Segmentation des données avec ce nouveau classifieur</a:t>
            </a:r>
          </a:p>
          <a:p>
            <a:pPr marL="666900" lvl="1" indent="-342900">
              <a:buFont typeface="+mj-lt"/>
              <a:buAutoNum type="arabicPeriod"/>
            </a:pPr>
            <a:r>
              <a:rPr lang="fr-FR" dirty="0"/>
              <a:t>Comparaison des segmentations grâce au calcul de l’indice de rang ajusté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072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IV. 	Mise a jour du </a:t>
            </a:r>
            <a:r>
              <a:rPr lang="fr-FR" dirty="0" err="1"/>
              <a:t>modele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1896"/>
            <a:ext cx="5105233" cy="4677504"/>
          </a:xfrm>
        </p:spPr>
        <p:txBody>
          <a:bodyPr anchor="t" anchorCtr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Période initiale : 09/2016 </a:t>
            </a:r>
            <a:r>
              <a:rPr lang="fr-FR" dirty="0">
                <a:sym typeface="Wingdings" panose="05000000000000000000" pitchFamily="2" charset="2"/>
              </a:rPr>
              <a:t>11/2016 (90j)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D7D4BD-34C5-FB01-0C2A-CC38C6FA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562225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B746DE7-CFED-BE9C-088F-196CC7759341}"/>
              </a:ext>
            </a:extLst>
          </p:cNvPr>
          <p:cNvSpPr txBox="1">
            <a:spLocks/>
          </p:cNvSpPr>
          <p:nvPr/>
        </p:nvSpPr>
        <p:spPr>
          <a:xfrm>
            <a:off x="6133933" y="1951896"/>
            <a:ext cx="5105233" cy="46775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Période initiale : 02/2018 </a:t>
            </a:r>
            <a:r>
              <a:rPr lang="fr-FR" dirty="0">
                <a:sym typeface="Wingdings" panose="05000000000000000000" pitchFamily="2" charset="2"/>
              </a:rPr>
              <a:t>05/2018 (90j)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Font typeface="Wingdings 2" panose="05020102010507070707" pitchFamily="18" charset="2"/>
              <a:buNone/>
            </a:pPr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D487231-122D-4CE3-D865-B35D6DE93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562225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D24E924-A7D2-0E77-4D48-54BC6EEDA894}"/>
              </a:ext>
            </a:extLst>
          </p:cNvPr>
          <p:cNvSpPr txBox="1">
            <a:spLocks/>
          </p:cNvSpPr>
          <p:nvPr/>
        </p:nvSpPr>
        <p:spPr>
          <a:xfrm>
            <a:off x="581191" y="5671525"/>
            <a:ext cx="8324684" cy="1013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Il est nécessaire de mettre à jour la segmentation tous les 3 mois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Font typeface="Wingdings 2" panose="05020102010507070707" pitchFamily="18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134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V.  	Conclusions	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6025"/>
            <a:ext cx="8829507" cy="4650050"/>
          </a:xfrm>
        </p:spPr>
        <p:txBody>
          <a:bodyPr anchor="t" anchorCtr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base de données est de qualité et facilement transformable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majorité des clients commandent qu’une seule fois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segmentation RFM permet d’obtenir un segmentation rapide et facilement interprétable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segmentation </a:t>
            </a:r>
            <a:r>
              <a:rPr lang="fr-FR" dirty="0" err="1"/>
              <a:t>AgglomerativeClustering</a:t>
            </a:r>
            <a:r>
              <a:rPr lang="fr-FR" dirty="0"/>
              <a:t> permet de créer 4 clusters interprétables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Mais elle est très couteuse en mémoire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segmentation KMEANS permet de créer 3 groupes de clients interprétables.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Dans tous les cas on arrive à détecter le client moyen et les bon clients.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Une mise à jour de la base de données est nécessaire tous les 3 mois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Une mise à jour plus longue est possible si on accepte de prendre la totalité de la base de données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9C5D20-24CD-3750-25AC-57B0A4C17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99" y="2046025"/>
            <a:ext cx="3171825" cy="208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297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V.  	Améliorations	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Retour vers les experts commerces pour discuter de l’interprétation de la segmentation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Envisager des options de big data pour utiliser l’algorithme </a:t>
            </a:r>
            <a:r>
              <a:rPr lang="fr-FR" dirty="0" err="1"/>
              <a:t>agglomerativeclustering</a:t>
            </a:r>
            <a:r>
              <a:rPr lang="fr-FR" dirty="0"/>
              <a:t> sur toute la base de données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Prendre en compte les préférences des produits pour effectuer un ciblage commercial précis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Identifier les vendeurs les plus performants pour les mettre en avant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418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DE06D56-EF39-7D8E-22C7-27FBA55C2916}"/>
              </a:ext>
            </a:extLst>
          </p:cNvPr>
          <p:cNvSpPr txBox="1"/>
          <p:nvPr/>
        </p:nvSpPr>
        <p:spPr>
          <a:xfrm>
            <a:off x="0" y="26924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1"/>
                </a:solidFill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415456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I. 	Contexte: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4988"/>
            <a:ext cx="11029615" cy="4715436"/>
          </a:xfrm>
        </p:spPr>
        <p:txBody>
          <a:bodyPr anchor="t" anchorCtr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L’entreprise de </a:t>
            </a:r>
            <a:r>
              <a:rPr lang="fr-FR" dirty="0" err="1"/>
              <a:t>e-coomerce</a:t>
            </a:r>
            <a:r>
              <a:rPr lang="fr-FR" dirty="0"/>
              <a:t> </a:t>
            </a:r>
            <a:r>
              <a:rPr lang="fr-FR" dirty="0" err="1"/>
              <a:t>Olist</a:t>
            </a:r>
            <a:r>
              <a:rPr lang="fr-FR" dirty="0"/>
              <a:t> souhaite mieux comprendre sa clientèle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Volonté de segmenter la clientèle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Meilleur 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Identification des meilleurs clients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Ciblage marketing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ym typeface="Wingdings" panose="05000000000000000000" pitchFamily="2" charset="2"/>
              </a:rPr>
              <a:t>Base de données disponible regroupant un historique des commandes pour chaque client</a:t>
            </a:r>
          </a:p>
          <a:p>
            <a:r>
              <a:rPr lang="fr-FR" dirty="0">
                <a:sym typeface="Wingdings" panose="05000000000000000000" pitchFamily="2" charset="2"/>
              </a:rPr>
              <a:t>Démarches :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Explorer les données afin de caractériser la clientèle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Effectuer des tests de segmentation en utilisant différents algorithmes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Caractériser la segmentation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Simuler le délai de mise à jour optimal de la segmentation</a:t>
            </a:r>
          </a:p>
        </p:txBody>
      </p:sp>
    </p:spTree>
    <p:extLst>
      <p:ext uri="{BB962C8B-B14F-4D97-AF65-F5344CB8AC3E}">
        <p14:creationId xmlns:p14="http://schemas.microsoft.com/office/powerpoint/2010/main" val="242021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II. 	Exploration des données disponibles et nettoyage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1421"/>
            <a:ext cx="11029615" cy="3678303"/>
          </a:xfrm>
        </p:spPr>
        <p:txBody>
          <a:bodyPr anchor="t" anchorCtr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base de données est séparée en 8 fichiers joints par une variable : </a:t>
            </a:r>
            <a:r>
              <a:rPr lang="fr-FR"/>
              <a:t>(seules </a:t>
            </a:r>
            <a:r>
              <a:rPr lang="fr-FR" dirty="0"/>
              <a:t>les variables utilisées dans le projet sont présentées ici)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AE43663-7263-4745-AC63-5620F088D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0871"/>
              </p:ext>
            </p:extLst>
          </p:nvPr>
        </p:nvGraphicFramePr>
        <p:xfrm>
          <a:off x="256674" y="3216716"/>
          <a:ext cx="1163500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246">
                  <a:extLst>
                    <a:ext uri="{9D8B030D-6E8A-4147-A177-3AD203B41FA5}">
                      <a16:colId xmlns:a16="http://schemas.microsoft.com/office/drawing/2014/main" val="382392976"/>
                    </a:ext>
                  </a:extLst>
                </a:gridCol>
                <a:gridCol w="3230880">
                  <a:extLst>
                    <a:ext uri="{9D8B030D-6E8A-4147-A177-3AD203B41FA5}">
                      <a16:colId xmlns:a16="http://schemas.microsoft.com/office/drawing/2014/main" val="1460571132"/>
                    </a:ext>
                  </a:extLst>
                </a:gridCol>
                <a:gridCol w="2745441">
                  <a:extLst>
                    <a:ext uri="{9D8B030D-6E8A-4147-A177-3AD203B41FA5}">
                      <a16:colId xmlns:a16="http://schemas.microsoft.com/office/drawing/2014/main" val="739299182"/>
                    </a:ext>
                  </a:extLst>
                </a:gridCol>
                <a:gridCol w="2745441">
                  <a:extLst>
                    <a:ext uri="{9D8B030D-6E8A-4147-A177-3AD203B41FA5}">
                      <a16:colId xmlns:a16="http://schemas.microsoft.com/office/drawing/2014/main" val="59142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fichiers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contenu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nettoyage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75567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olist_customers_dataset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customer_id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 client /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111127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customer_unique_id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 client unique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003278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customer_zip_code_prefix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Code postal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int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30473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olist_geolocation_dataset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geolocation_zip_code_prefix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Code postal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int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975785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geolocation_lat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Laittude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Float</a:t>
                      </a:r>
                      <a:r>
                        <a:rPr lang="fr-FR" dirty="0"/>
                        <a:t> [-90, 90]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91887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geolocation_lng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Longitude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Float</a:t>
                      </a:r>
                      <a:r>
                        <a:rPr lang="fr-FR" dirty="0"/>
                        <a:t> [-180, 180]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67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II. 	 Exploration des données disponibles et nettoyage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AE43663-7263-4745-AC63-5620F088D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47467"/>
              </p:ext>
            </p:extLst>
          </p:nvPr>
        </p:nvGraphicFramePr>
        <p:xfrm>
          <a:off x="300317" y="2608454"/>
          <a:ext cx="11591366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04">
                  <a:extLst>
                    <a:ext uri="{9D8B030D-6E8A-4147-A177-3AD203B41FA5}">
                      <a16:colId xmlns:a16="http://schemas.microsoft.com/office/drawing/2014/main" val="382392976"/>
                    </a:ext>
                  </a:extLst>
                </a:gridCol>
                <a:gridCol w="3230880">
                  <a:extLst>
                    <a:ext uri="{9D8B030D-6E8A-4147-A177-3AD203B41FA5}">
                      <a16:colId xmlns:a16="http://schemas.microsoft.com/office/drawing/2014/main" val="1460571132"/>
                    </a:ext>
                  </a:extLst>
                </a:gridCol>
                <a:gridCol w="2745441">
                  <a:extLst>
                    <a:ext uri="{9D8B030D-6E8A-4147-A177-3AD203B41FA5}">
                      <a16:colId xmlns:a16="http://schemas.microsoft.com/office/drawing/2014/main" val="739299182"/>
                    </a:ext>
                  </a:extLst>
                </a:gridCol>
                <a:gridCol w="2745441">
                  <a:extLst>
                    <a:ext uri="{9D8B030D-6E8A-4147-A177-3AD203B41FA5}">
                      <a16:colId xmlns:a16="http://schemas.microsoft.com/office/drawing/2014/main" val="59142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fichiers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contenu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nettoyage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75567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olist_order_items_dataset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order_id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479330"/>
                  </a:ext>
                </a:extLst>
              </a:tr>
              <a:tr h="25980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product_id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3785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price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Float</a:t>
                      </a:r>
                      <a:r>
                        <a:rPr lang="fr-FR" dirty="0"/>
                        <a:t> &gt;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65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olist_order_payments_dataset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order_id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30458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olist_order_reviews_dataset</a:t>
                      </a:r>
                      <a:endParaRPr lang="fr-FR" sz="1800" dirty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review_id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 de la 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08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order_id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6387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review_score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Int [0,5]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45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II. 	Nettoyage : regroupement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1635"/>
            <a:ext cx="11029615" cy="3678303"/>
          </a:xfrm>
        </p:spPr>
        <p:txBody>
          <a:bodyPr anchor="t" anchorCtr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Détections et suppression des doublons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Création d’une nouvelle base de données pour l’analyse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Info clients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id, unique id, zip code, ville, état, géolocalisation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Info commandes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Id, date, id produit, prix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Info sur la satisfaction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err="1"/>
              <a:t>order</a:t>
            </a:r>
            <a:r>
              <a:rPr lang="fr-FR" dirty="0"/>
              <a:t> id, </a:t>
            </a:r>
            <a:r>
              <a:rPr lang="fr-FR" dirty="0" err="1"/>
              <a:t>review</a:t>
            </a:r>
            <a:r>
              <a:rPr lang="fr-FR" dirty="0"/>
              <a:t> score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Info sur les produits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Id, catégories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30627E-EF39-E919-54AF-B40629B5B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31" y="2775098"/>
            <a:ext cx="6784990" cy="408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59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II. 	Exploration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1635"/>
            <a:ext cx="11029615" cy="4645612"/>
          </a:xfrm>
        </p:spPr>
        <p:txBody>
          <a:bodyPr anchor="t" anchorCtr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Nombre de commandes par client :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3% des clients ont commandé plus de 1 fois.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05E86F-55AD-8153-B87E-0B086324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93" y="2526598"/>
            <a:ext cx="6781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86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II. 	Exploration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1635"/>
            <a:ext cx="11029615" cy="4645612"/>
          </a:xfrm>
        </p:spPr>
        <p:txBody>
          <a:bodyPr anchor="t" anchorCtr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Montant dépensé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E87745-13EF-44F1-1ABF-039A2459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23" y="2691588"/>
            <a:ext cx="39433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5FD3217-F77D-1530-B003-F6EBFD98E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15" y="2691588"/>
            <a:ext cx="39433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3639F55-972E-539B-1398-CC7F556BFC99}"/>
              </a:ext>
            </a:extLst>
          </p:cNvPr>
          <p:cNvSpPr txBox="1"/>
          <p:nvPr/>
        </p:nvSpPr>
        <p:spPr>
          <a:xfrm>
            <a:off x="3189767" y="3009014"/>
            <a:ext cx="13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Total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3E8279-066F-F5A6-7064-BF500E6259F8}"/>
              </a:ext>
            </a:extLst>
          </p:cNvPr>
          <p:cNvSpPr txBox="1"/>
          <p:nvPr/>
        </p:nvSpPr>
        <p:spPr>
          <a:xfrm>
            <a:off x="8537944" y="2976748"/>
            <a:ext cx="168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 commande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EA02B93-C304-DB7C-D6A5-599AAA40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40958"/>
              </p:ext>
            </p:extLst>
          </p:nvPr>
        </p:nvGraphicFramePr>
        <p:xfrm>
          <a:off x="955823" y="5288137"/>
          <a:ext cx="3943350" cy="1529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74525109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53254284"/>
                    </a:ext>
                  </a:extLst>
                </a:gridCol>
              </a:tblGrid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95393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21565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142,17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840469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Médiane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89,8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77532"/>
                  </a:ext>
                </a:extLst>
              </a:tr>
            </a:tbl>
          </a:graphicData>
        </a:graphic>
      </p:graphicFrame>
      <p:graphicFrame>
        <p:nvGraphicFramePr>
          <p:cNvPr id="10" name="Tableau 5">
            <a:extLst>
              <a:ext uri="{FF2B5EF4-FFF2-40B4-BE49-F238E27FC236}">
                <a16:creationId xmlns:a16="http://schemas.microsoft.com/office/drawing/2014/main" id="{BF132340-CD6C-DB4A-3DEA-F66A8F9E2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52975"/>
              </p:ext>
            </p:extLst>
          </p:nvPr>
        </p:nvGraphicFramePr>
        <p:xfrm>
          <a:off x="6456399" y="5230670"/>
          <a:ext cx="3943350" cy="1529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74525109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53254284"/>
                    </a:ext>
                  </a:extLst>
                </a:gridCol>
              </a:tblGrid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95393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21565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137,53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840469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Médiane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7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96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168D-E691-4813-8F84-F457053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fr-FR" dirty="0"/>
              <a:t>II. 	Exploration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A7AD1-82AD-4993-B6BB-9C0937A5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1635"/>
            <a:ext cx="11029615" cy="4645612"/>
          </a:xfrm>
        </p:spPr>
        <p:txBody>
          <a:bodyPr anchor="t" anchorCtr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Nombre d’articles par commande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EA02B93-C304-DB7C-D6A5-599AAA40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93403"/>
              </p:ext>
            </p:extLst>
          </p:nvPr>
        </p:nvGraphicFramePr>
        <p:xfrm>
          <a:off x="7952046" y="3434269"/>
          <a:ext cx="3943350" cy="1529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74525109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53254284"/>
                    </a:ext>
                  </a:extLst>
                </a:gridCol>
              </a:tblGrid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95393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21565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840469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r>
                        <a:rPr lang="fr-FR" dirty="0"/>
                        <a:t>Médiane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77532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A31587BA-38A3-05DF-0A7A-820B6CE1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23" y="2678041"/>
            <a:ext cx="6781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087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907</TotalTime>
  <Words>1605</Words>
  <Application>Microsoft Office PowerPoint</Application>
  <PresentationFormat>Grand écran</PresentationFormat>
  <Paragraphs>370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Calibri</vt:lpstr>
      <vt:lpstr>Gill Sans MT</vt:lpstr>
      <vt:lpstr>Wingdings</vt:lpstr>
      <vt:lpstr>Wingdings 2</vt:lpstr>
      <vt:lpstr>Dividende</vt:lpstr>
      <vt:lpstr>Projet 4 : Segmentez des clients d’un site de e-commerce</vt:lpstr>
      <vt:lpstr>Plan : </vt:lpstr>
      <vt:lpstr>I.  Contexte: </vt:lpstr>
      <vt:lpstr>II.  Exploration des données disponibles et nettoyage</vt:lpstr>
      <vt:lpstr>II.   Exploration des données disponibles et nettoyage</vt:lpstr>
      <vt:lpstr>II.  Nettoyage : regroupement des données</vt:lpstr>
      <vt:lpstr>II.  Exploration : </vt:lpstr>
      <vt:lpstr>II.  Exploration : </vt:lpstr>
      <vt:lpstr>II.  Exploration : </vt:lpstr>
      <vt:lpstr>II.  Exploration : </vt:lpstr>
      <vt:lpstr>III.  Test de différents modèles : RFM</vt:lpstr>
      <vt:lpstr>III.  Test de différents modèles : RFM</vt:lpstr>
      <vt:lpstr>III.  Test de différents modèles : RFM</vt:lpstr>
      <vt:lpstr>III.  Test de différents modèles :</vt:lpstr>
      <vt:lpstr>III.  Test de différents modèles : agglomeration</vt:lpstr>
      <vt:lpstr>III.  Test de différents modèles : agglomeration</vt:lpstr>
      <vt:lpstr>III.  Test de différents modèles : KMEANS</vt:lpstr>
      <vt:lpstr>III.  Test de différents modèles : DBSCAN</vt:lpstr>
      <vt:lpstr>IV.  Interprétations de la segmentation : AgglomerativeClustering</vt:lpstr>
      <vt:lpstr>IV.  Interprétations de la segmentation : KMEANS</vt:lpstr>
      <vt:lpstr>IV.  Mise a jour du modele </vt:lpstr>
      <vt:lpstr>IV.  Mise a jour du modele </vt:lpstr>
      <vt:lpstr>V.   Conclusions  </vt:lpstr>
      <vt:lpstr>V.   Améliorations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: anticipez les besoins en consommation électrique de batiments</dc:title>
  <dc:creator>Erwan Chesneau</dc:creator>
  <cp:lastModifiedBy>Erwan Chesneau</cp:lastModifiedBy>
  <cp:revision>38</cp:revision>
  <dcterms:created xsi:type="dcterms:W3CDTF">2022-04-20T13:56:08Z</dcterms:created>
  <dcterms:modified xsi:type="dcterms:W3CDTF">2022-05-18T20:33:32Z</dcterms:modified>
</cp:coreProperties>
</file>