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502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8" r:id="rId4"/>
    <p:sldId id="263" r:id="rId5"/>
    <p:sldId id="261" r:id="rId6"/>
    <p:sldId id="265" r:id="rId7"/>
    <p:sldId id="266" r:id="rId8"/>
    <p:sldId id="271" r:id="rId9"/>
    <p:sldId id="270" r:id="rId10"/>
    <p:sldId id="279" r:id="rId11"/>
    <p:sldId id="259" r:id="rId12"/>
    <p:sldId id="278" r:id="rId13"/>
    <p:sldId id="280" r:id="rId14"/>
    <p:sldId id="268" r:id="rId15"/>
    <p:sldId id="282" r:id="rId16"/>
    <p:sldId id="264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7339" autoAdjust="0"/>
  </p:normalViewPr>
  <p:slideViewPr>
    <p:cSldViewPr snapToGrid="0" snapToObjects="1">
      <p:cViewPr>
        <p:scale>
          <a:sx n="100" d="100"/>
          <a:sy n="100" d="100"/>
        </p:scale>
        <p:origin x="-984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C57EE-E003-DC42-8F50-A7622C292CF7}" type="datetimeFigureOut">
              <a:rPr lang="en-US" smtClean="0"/>
              <a:pPr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77DF-CF7C-B741-BCC5-D1CAD8E79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F02A9-EF2F-0E4D-BEB1-1E64445F8A65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62CC1-8B57-594B-BBFA-62CD0D52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62CC1-8B57-594B-BBFA-62CD0D52CC8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62CC1-8B57-594B-BBFA-62CD0D52CC8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62CC1-8B57-594B-BBFA-62CD0D52CC8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96F663E-5ED1-47B2-8DFB-BADDA486BF96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42D2-6EC0-47EE-B633-BA0A345679BF}" type="slidenum">
              <a:rPr/>
              <a:pPr/>
              <a:t>‹#›</a:t>
            </a:fld>
            <a:endParaRPr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96F663E-5ED1-47B2-8DFB-BADDA486BF96}" type="datetimeFigureOut">
              <a:rPr lang="en-US" smtClean="0"/>
              <a:pPr/>
              <a:t>12/9/16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6BD0BA7-2C53-CF40-95D5-8B94DDC1664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3CC6EB9-13B3-1846-ABBC-DFC7309043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028" r:id="rId1"/>
    <p:sldLayoutId id="2147485029" r:id="rId2"/>
    <p:sldLayoutId id="2147485030" r:id="rId3"/>
    <p:sldLayoutId id="2147485031" r:id="rId4"/>
    <p:sldLayoutId id="2147485032" r:id="rId5"/>
    <p:sldLayoutId id="2147485033" r:id="rId6"/>
    <p:sldLayoutId id="2147485034" r:id="rId7"/>
    <p:sldLayoutId id="2147485035" r:id="rId8"/>
    <p:sldLayoutId id="2147485036" r:id="rId9"/>
    <p:sldLayoutId id="2147485037" r:id="rId10"/>
    <p:sldLayoutId id="2147485038" r:id="rId11"/>
    <p:sldLayoutId id="2147485039" r:id="rId12"/>
    <p:sldLayoutId id="2147485040" r:id="rId13"/>
    <p:sldLayoutId id="214748504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4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echin6@gmail.com" TargetMode="External"/><Relationship Id="rId4" Type="http://schemas.openxmlformats.org/officeDocument/2006/relationships/hyperlink" Target="https://www.linkedin.com/in/edwin-chin-62392b1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8.png"/><Relationship Id="rId1" Type="http://schemas.openxmlformats.org/officeDocument/2006/relationships/video" Target="file://localhost/Users/lemakikuchi/Downloads/output_PazBsn%20(1).gif" TargetMode="Externa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88761"/>
            <a:ext cx="5867400" cy="1470025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Neural Reconstruction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Applying A.I. to Art Restoration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17435"/>
            <a:ext cx="5867400" cy="7530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Presentation by Ed Chin</a:t>
            </a:r>
          </a:p>
          <a:p>
            <a:r>
              <a:rPr lang="en-US" sz="1730" dirty="0" smtClean="0"/>
              <a:t>December 13, 2016</a:t>
            </a:r>
            <a:endParaRPr lang="en-US" sz="1730" dirty="0"/>
          </a:p>
        </p:txBody>
      </p:sp>
      <p:pic>
        <p:nvPicPr>
          <p:cNvPr id="4" name="Picture 3" descr="the-creation-of-ad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5" y="0"/>
            <a:ext cx="7550369" cy="33496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1923" y="3600830"/>
            <a:ext cx="113584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10000" b="1" spc="300" dirty="0" smtClean="0">
                <a:ln w="11430" cmpd="sng">
                  <a:solidFill>
                    <a:schemeClr val="accent1"/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</a:t>
            </a:r>
            <a:endParaRPr lang="x-none" sz="10000" b="1" cap="none" spc="50" dirty="0">
              <a:ln w="11430" cmpd="sng">
                <a:solidFill>
                  <a:schemeClr val="accent1"/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469" y="3818643"/>
            <a:ext cx="1778000" cy="1784298"/>
            <a:chOff x="388469" y="3818643"/>
            <a:chExt cx="1778000" cy="1784298"/>
          </a:xfrm>
        </p:grpSpPr>
        <p:sp>
          <p:nvSpPr>
            <p:cNvPr id="5" name="Oval 4"/>
            <p:cNvSpPr/>
            <p:nvPr/>
          </p:nvSpPr>
          <p:spPr>
            <a:xfrm>
              <a:off x="388469" y="3818643"/>
              <a:ext cx="1778000" cy="1784298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/>
            <p:cNvSpPr/>
            <p:nvPr/>
          </p:nvSpPr>
          <p:spPr>
            <a:xfrm rot="1200000">
              <a:off x="814555" y="3842801"/>
              <a:ext cx="174338" cy="1333731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/>
            <p:cNvSpPr/>
            <p:nvPr/>
          </p:nvSpPr>
          <p:spPr>
            <a:xfrm rot="20220000">
              <a:off x="1557989" y="3843339"/>
              <a:ext cx="174338" cy="1333731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947" y="5049688"/>
              <a:ext cx="128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venir Black"/>
                  <a:cs typeface="Avenir Black"/>
                </a:rPr>
                <a:t>ARTWORLD</a:t>
              </a:r>
              <a:endParaRPr lang="en-US" sz="1400" dirty="0"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6-12-09 at 12.02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96" y="2640329"/>
            <a:ext cx="2418080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Outputs from Test Set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4279900" y="3911600"/>
            <a:ext cx="6477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55796" y="2180609"/>
            <a:ext cx="234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Damaged Image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8324" y="2212988"/>
            <a:ext cx="19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Restored Image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29147" y="2627629"/>
            <a:ext cx="2418080" cy="3022600"/>
            <a:chOff x="5229147" y="2627629"/>
            <a:chExt cx="2418080" cy="3022600"/>
          </a:xfrm>
        </p:grpSpPr>
        <p:pic>
          <p:nvPicPr>
            <p:cNvPr id="10" name="Picture 9" descr="Screen Shot 2016-12-09 at 12.02.45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9147" y="2627629"/>
              <a:ext cx="2418080" cy="3022600"/>
            </a:xfrm>
            <a:prstGeom prst="rect">
              <a:avLst/>
            </a:prstGeom>
          </p:spPr>
        </p:pic>
        <p:pic>
          <p:nvPicPr>
            <p:cNvPr id="11" name="Picture 10" descr="Screen Shot 2016-12-09 at 12.03.10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1024" y="3644900"/>
              <a:ext cx="635000" cy="8636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Outputs from Test Set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5796" y="2180609"/>
            <a:ext cx="234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Damaged Image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28324" y="2212988"/>
            <a:ext cx="19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Restored Image</a:t>
            </a:r>
            <a:endParaRPr lang="en-US" b="1" dirty="0"/>
          </a:p>
        </p:txBody>
      </p:sp>
      <p:pic>
        <p:nvPicPr>
          <p:cNvPr id="17" name="Picture 16" descr="Screen Shot 2016-12-09 at 11.49.1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58" y="2634608"/>
            <a:ext cx="2425700" cy="30226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247319" y="2627629"/>
            <a:ext cx="2425700" cy="3022600"/>
            <a:chOff x="5260019" y="2627629"/>
            <a:chExt cx="2425700" cy="3022600"/>
          </a:xfrm>
        </p:grpSpPr>
        <p:pic>
          <p:nvPicPr>
            <p:cNvPr id="18" name="Picture 17" descr="Screen Shot 2016-12-09 at 11.49.10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0019" y="2627629"/>
              <a:ext cx="2425700" cy="3022600"/>
            </a:xfrm>
            <a:prstGeom prst="rect">
              <a:avLst/>
            </a:prstGeom>
          </p:spPr>
        </p:pic>
        <p:pic>
          <p:nvPicPr>
            <p:cNvPr id="19" name="Picture 18" descr="Screen Shot 2016-12-09 at 11.49.20 A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7413" y="3214648"/>
              <a:ext cx="247424" cy="569076"/>
            </a:xfrm>
            <a:prstGeom prst="rect">
              <a:avLst/>
            </a:prstGeom>
          </p:spPr>
        </p:pic>
        <p:pic>
          <p:nvPicPr>
            <p:cNvPr id="20" name="Picture 19" descr="Screen Shot 2016-12-09 at 11.51.18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1537" y="3213621"/>
              <a:ext cx="97261" cy="355600"/>
            </a:xfrm>
            <a:prstGeom prst="rect">
              <a:avLst/>
            </a:prstGeom>
          </p:spPr>
        </p:pic>
        <p:pic>
          <p:nvPicPr>
            <p:cNvPr id="21" name="Picture 20" descr="Screen Shot 2016-12-09 at 11.51.18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1537" y="3428124"/>
              <a:ext cx="97261" cy="355600"/>
            </a:xfrm>
            <a:prstGeom prst="rect">
              <a:avLst/>
            </a:prstGeom>
          </p:spPr>
        </p:pic>
      </p:grpSp>
      <p:sp>
        <p:nvSpPr>
          <p:cNvPr id="24" name="Right Arrow 23"/>
          <p:cNvSpPr/>
          <p:nvPr/>
        </p:nvSpPr>
        <p:spPr>
          <a:xfrm>
            <a:off x="4279900" y="3911600"/>
            <a:ext cx="6477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12-09 at 11.56.3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58" y="2627629"/>
            <a:ext cx="2447504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Outputs from Test Set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4279900" y="3911600"/>
            <a:ext cx="6477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creen Shot 2016-12-09 at 12.00.2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424" y="2602229"/>
            <a:ext cx="2447503" cy="30656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55796" y="2180609"/>
            <a:ext cx="234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Damaged Image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8324" y="2212988"/>
            <a:ext cx="19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Restored Image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6-12-09 at 12.05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27629"/>
            <a:ext cx="2527092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Outputs from Test Set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4279900" y="3911600"/>
            <a:ext cx="6477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55796" y="2180609"/>
            <a:ext cx="234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Damaged Image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8324" y="2212988"/>
            <a:ext cx="19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Restored Image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99724" y="2627629"/>
            <a:ext cx="2527092" cy="3022600"/>
            <a:chOff x="5199724" y="2627629"/>
            <a:chExt cx="2527092" cy="3022600"/>
          </a:xfrm>
        </p:grpSpPr>
        <p:pic>
          <p:nvPicPr>
            <p:cNvPr id="11" name="Picture 10" descr="Screen Shot 2016-12-09 at 12.05.47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9724" y="2627629"/>
              <a:ext cx="2527092" cy="3022600"/>
            </a:xfrm>
            <a:prstGeom prst="rect">
              <a:avLst/>
            </a:prstGeom>
          </p:spPr>
        </p:pic>
        <p:pic>
          <p:nvPicPr>
            <p:cNvPr id="13" name="Picture 12" descr="Screen Shot 2016-12-09 at 12.06.21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579812"/>
              <a:ext cx="508000" cy="86677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creen Shot 2016-12-09 at 12.18.3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319" y="2374394"/>
            <a:ext cx="2095500" cy="28448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859520" y="2389388"/>
            <a:ext cx="2201399" cy="2839688"/>
          </a:xfrm>
          <a:prstGeom prst="roundRect">
            <a:avLst/>
          </a:prstGeom>
          <a:noFill/>
          <a:ln w="635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Screen Shot 2016-12-07 at 3.19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065" y="2377718"/>
            <a:ext cx="2201399" cy="2863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ArtWorld – Image Restoration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1469" y="1824585"/>
            <a:ext cx="158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venir Black"/>
                <a:cs typeface="Avenir Black"/>
              </a:rPr>
              <a:t>Step 1</a:t>
            </a:r>
            <a:endParaRPr lang="en-US" sz="1400" b="1" dirty="0">
              <a:latin typeface="Avenir Black"/>
              <a:cs typeface="Aveni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3928" y="1824585"/>
            <a:ext cx="158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venir Black"/>
                <a:cs typeface="Avenir Black"/>
              </a:rPr>
              <a:t>Step 2</a:t>
            </a:r>
            <a:endParaRPr lang="en-US" sz="1400" b="1" dirty="0">
              <a:latin typeface="Avenir Black"/>
              <a:cs typeface="Avenir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554" y="1824585"/>
            <a:ext cx="158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venir Black"/>
                <a:cs typeface="Avenir Black"/>
              </a:rPr>
              <a:t>Step 3</a:t>
            </a:r>
          </a:p>
        </p:txBody>
      </p:sp>
      <p:pic>
        <p:nvPicPr>
          <p:cNvPr id="11" name="Picture 10" descr="Screen Shot 2016-12-06 at 3.39.10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60" y="3194373"/>
            <a:ext cx="2194732" cy="1138009"/>
          </a:xfrm>
          <a:prstGeom prst="rect">
            <a:avLst/>
          </a:prstGeom>
        </p:spPr>
      </p:pic>
      <p:sp>
        <p:nvSpPr>
          <p:cNvPr id="12" name="Bent Arrow 11"/>
          <p:cNvSpPr/>
          <p:nvPr/>
        </p:nvSpPr>
        <p:spPr>
          <a:xfrm rot="5400000">
            <a:off x="1546690" y="2649396"/>
            <a:ext cx="519822" cy="56889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4236" y="2393947"/>
            <a:ext cx="2201399" cy="2839688"/>
          </a:xfrm>
          <a:prstGeom prst="roundRect">
            <a:avLst/>
          </a:prstGeom>
          <a:noFill/>
          <a:ln w="635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082706" y="2403657"/>
            <a:ext cx="2201399" cy="2839688"/>
          </a:xfrm>
          <a:prstGeom prst="roundRect">
            <a:avLst/>
          </a:prstGeom>
          <a:noFill/>
          <a:ln w="635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6-12-06 at 3.36.41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5922" y="2683143"/>
            <a:ext cx="495657" cy="520440"/>
          </a:xfrm>
          <a:prstGeom prst="rect">
            <a:avLst/>
          </a:prstGeom>
        </p:spPr>
      </p:pic>
      <p:pic>
        <p:nvPicPr>
          <p:cNvPr id="23" name="Picture 22" descr="hand-pointer.svg cop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3222" y="2930663"/>
            <a:ext cx="620660" cy="730511"/>
          </a:xfrm>
          <a:prstGeom prst="rect">
            <a:avLst/>
          </a:prstGeom>
        </p:spPr>
      </p:pic>
      <p:sp>
        <p:nvSpPr>
          <p:cNvPr id="27" name="Left Arrow 26"/>
          <p:cNvSpPr/>
          <p:nvPr/>
        </p:nvSpPr>
        <p:spPr>
          <a:xfrm rot="18940380">
            <a:off x="4995226" y="2411393"/>
            <a:ext cx="492593" cy="293846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57301" y="5369860"/>
            <a:ext cx="186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Drag or Upload flawed image to website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9448" y="5365301"/>
            <a:ext cx="204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Place user defined mask on damaged area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61423" y="5360742"/>
            <a:ext cx="2158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Hit repair button.  Receive repaired image instantly</a:t>
            </a:r>
            <a:endParaRPr lang="en-US" dirty="0">
              <a:latin typeface="Avenir Black"/>
              <a:cs typeface="Avenir Black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4392" y="1866026"/>
            <a:ext cx="985817" cy="1328347"/>
            <a:chOff x="564392" y="1866026"/>
            <a:chExt cx="985817" cy="1328347"/>
          </a:xfrm>
        </p:grpSpPr>
        <p:pic>
          <p:nvPicPr>
            <p:cNvPr id="40" name="Picture 39" descr="Screen Shot 2016-12-07 at 3.22.56 PM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4392" y="1866026"/>
              <a:ext cx="985817" cy="1328347"/>
            </a:xfrm>
            <a:prstGeom prst="rect">
              <a:avLst/>
            </a:prstGeom>
          </p:spPr>
        </p:pic>
        <p:pic>
          <p:nvPicPr>
            <p:cNvPr id="41" name="Picture 40" descr="Screen Shot 2016-12-07 at 3.27.07 PM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4941" y="2031378"/>
              <a:ext cx="198204" cy="272531"/>
            </a:xfrm>
            <a:prstGeom prst="rect">
              <a:avLst/>
            </a:prstGeom>
          </p:spPr>
        </p:pic>
        <p:pic>
          <p:nvPicPr>
            <p:cNvPr id="43" name="Picture 42" descr="Screen Shot 2016-12-07 at 3.31.10 PM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8916" y="2865153"/>
              <a:ext cx="743559" cy="272638"/>
            </a:xfrm>
            <a:prstGeom prst="rect">
              <a:avLst/>
            </a:prstGeom>
          </p:spPr>
        </p:pic>
      </p:grpSp>
      <p:pic>
        <p:nvPicPr>
          <p:cNvPr id="26" name="Picture 25" descr="hand-pointer.svg cop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520" y="2616207"/>
            <a:ext cx="620660" cy="73051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6-12-07 at 3.19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01" y="2729229"/>
            <a:ext cx="1904787" cy="2477772"/>
          </a:xfrm>
          <a:prstGeom prst="rect">
            <a:avLst/>
          </a:prstGeom>
        </p:spPr>
      </p:pic>
      <p:pic>
        <p:nvPicPr>
          <p:cNvPr id="14" name="Picture 13" descr="Screen Shot 2016-12-09 at 10.00.37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2760121"/>
            <a:ext cx="1849344" cy="243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</a:t>
            </a:r>
            <a:r>
              <a:rPr lang="en-US" dirty="0" smtClean="0"/>
              <a:t>would you prefer?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692400" y="3708400"/>
            <a:ext cx="647700" cy="4064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0396" y="2180609"/>
            <a:ext cx="234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Damaged Image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96324" y="1920888"/>
            <a:ext cx="238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A.I. </a:t>
            </a:r>
            <a:br>
              <a:rPr lang="en-US" b="1" dirty="0" smtClean="0"/>
            </a:br>
            <a:r>
              <a:rPr lang="en-US" b="1" dirty="0" smtClean="0"/>
              <a:t>Restored Image</a:t>
            </a:r>
            <a:endParaRPr lang="en-US" b="1" dirty="0"/>
          </a:p>
        </p:txBody>
      </p:sp>
      <p:pic>
        <p:nvPicPr>
          <p:cNvPr id="16" name="Picture 15" descr="Screen Shot 2016-12-09 at 12.38.0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833" y="2696621"/>
            <a:ext cx="2004102" cy="24595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68126" y="1928096"/>
            <a:ext cx="238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Human</a:t>
            </a:r>
            <a:br>
              <a:rPr lang="en-US" b="1" dirty="0" smtClean="0"/>
            </a:br>
            <a:r>
              <a:rPr lang="en-US" b="1" dirty="0" smtClean="0"/>
              <a:t> Restored Image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627206" y="3538835"/>
            <a:ext cx="8135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3600" b="1" dirty="0" smtClean="0">
                <a:ln w="10541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</a:rPr>
              <a:t>OR</a:t>
            </a:r>
            <a:endParaRPr lang="x-none" sz="3600" b="1" cap="none" spc="0" dirty="0">
              <a:ln w="10541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Commercial Applications </a:t>
            </a:r>
            <a:br>
              <a:rPr lang="en-US" dirty="0" smtClean="0"/>
            </a:br>
            <a:r>
              <a:rPr lang="en-US" dirty="0" smtClean="0"/>
              <a:t>of the DCGANs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78" y="1878479"/>
            <a:ext cx="7854357" cy="4007224"/>
          </a:xfrm>
        </p:spPr>
        <p:txBody>
          <a:bodyPr/>
          <a:lstStyle/>
          <a:p>
            <a:r>
              <a:rPr lang="en-US" dirty="0" smtClean="0"/>
              <a:t>Learn high-order functions like </a:t>
            </a:r>
            <a:r>
              <a:rPr lang="en-US" b="1" u="sng" dirty="0" smtClean="0"/>
              <a:t>reasoning, planning and prediction</a:t>
            </a:r>
            <a:endParaRPr lang="en-US" dirty="0" smtClean="0"/>
          </a:p>
          <a:p>
            <a:r>
              <a:rPr lang="en-US" dirty="0" smtClean="0"/>
              <a:t>Dimension reduction/ Latent Feature Extraction</a:t>
            </a:r>
            <a:br>
              <a:rPr lang="en-US" dirty="0" smtClean="0"/>
            </a:br>
            <a:r>
              <a:rPr lang="en-US" dirty="0" smtClean="0"/>
              <a:t> (more powerful than PCA)</a:t>
            </a:r>
          </a:p>
          <a:p>
            <a:r>
              <a:rPr lang="en-US" dirty="0" smtClean="0"/>
              <a:t>Generate super resolution or up-sampled images</a:t>
            </a:r>
          </a:p>
          <a:p>
            <a:r>
              <a:rPr lang="en-US" dirty="0" smtClean="0"/>
              <a:t>Forward video prediction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169953"/>
            <a:ext cx="7583488" cy="4007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             Ed Chin</a:t>
            </a:r>
            <a:endParaRPr lang="en-US" sz="2800" dirty="0" smtClean="0"/>
          </a:p>
          <a:p>
            <a:endParaRPr lang="en-US" sz="100" dirty="0" smtClean="0"/>
          </a:p>
          <a:p>
            <a:r>
              <a:rPr lang="en-US" sz="2800" dirty="0" smtClean="0"/>
              <a:t>Email: </a:t>
            </a:r>
            <a:r>
              <a:rPr lang="en-US" sz="2400" dirty="0" smtClean="0">
                <a:hlinkClick r:id="rId3"/>
              </a:rPr>
              <a:t>echin6@gmail.com</a:t>
            </a:r>
            <a:endParaRPr lang="en-US" sz="2400" dirty="0" smtClean="0">
              <a:hlinkClick r:id="rId4"/>
            </a:endParaRPr>
          </a:p>
          <a:p>
            <a:r>
              <a:rPr lang="en-US" sz="2800" dirty="0" smtClean="0"/>
              <a:t>Linkedin: </a:t>
            </a:r>
          </a:p>
          <a:p>
            <a:pPr lvl="1"/>
            <a:r>
              <a:rPr lang="en-US" sz="2400" dirty="0" smtClean="0">
                <a:hlinkClick r:id="rId4"/>
              </a:rPr>
              <a:t>https://www.linkedin.com/in/edwin-chin-62392b1</a:t>
            </a:r>
            <a:endParaRPr lang="en-US" sz="2400" dirty="0" smtClean="0"/>
          </a:p>
          <a:p>
            <a:r>
              <a:rPr lang="en-US" sz="2800" dirty="0" smtClean="0"/>
              <a:t>Repo: </a:t>
            </a:r>
            <a:r>
              <a:rPr lang="en-US" sz="2400" dirty="0" smtClean="0">
                <a:hlinkClick r:id="rId4"/>
              </a:rPr>
              <a:t>github.com/echin6/my_recent_projects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pic>
        <p:nvPicPr>
          <p:cNvPr id="10" name="output_PazBsn (1).gif">
            <a:hlinkClick r:id="" action="ppaction://media"/>
          </p:cNvPr>
          <p:cNvPicPr/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920583" y="1816814"/>
            <a:ext cx="1080502" cy="1323312"/>
          </a:xfrm>
          <a:prstGeom prst="rect">
            <a:avLst/>
          </a:prstGeom>
        </p:spPr>
      </p:pic>
    </p:spTree>
  </p:cSld>
  <p:clrMapOvr>
    <a:masterClrMapping/>
  </p:clrMapOvr>
  <mc:AlternateContent>
    <mc:Choice xmlns:mp="http://schemas.microsoft.com/office/mac/powerpoint/2008/main" Requires="mp">
      <mc:AlternateContent>
        <mc:Choice Requires="mp">
          <mp:transition>
            <mp:flip/>
          </mp:transition>
        </mc:Choice>
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<p:transition>
            <p:newsflash/>
          </p:transition>
        </mc:Fallback>
      </mc:AlternateContent>
    </mc:Choice>
    <mc:Fallback>
      <mc:AlternateContent>
        <mc:Choice Requires="mp">
          <p:transition>
            <p:newsflash/>
          </p:transition>
        </mc:Choice>
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<p:transition>
            <p:newsflash/>
          </p:transition>
        </mc:Fallback>
      </mc:AlternateContent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4christ-span-jumb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14" y="2168768"/>
            <a:ext cx="6764895" cy="346833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9463" y="5756974"/>
            <a:ext cx="7583488" cy="7398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Restore unseen damaged images/photographs with a </a:t>
            </a:r>
            <a:r>
              <a:rPr lang="en-US" b="1" u="sng" dirty="0" smtClean="0"/>
              <a:t>content-aware</a:t>
            </a:r>
            <a:r>
              <a:rPr lang="en-US" dirty="0" smtClean="0"/>
              <a:t> neural net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Artificial Intelligence rival humans </a:t>
            </a:r>
            <a:br>
              <a:rPr lang="en-US" dirty="0" smtClean="0"/>
            </a:br>
            <a:r>
              <a:rPr lang="en-US" dirty="0" smtClean="0"/>
              <a:t>in Semantic Image Reconstruction?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2020" y="1795217"/>
            <a:ext cx="245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Original Image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302" y="1782356"/>
            <a:ext cx="158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Damaged Image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73050" y="1795217"/>
            <a:ext cx="158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Restored Image</a:t>
            </a:r>
            <a:endParaRPr lang="en-US" sz="1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 Restoration with Deep Learning</a:t>
            </a:r>
            <a:endParaRPr lang="en-US" dirty="0"/>
          </a:p>
        </p:txBody>
      </p:sp>
      <p:pic>
        <p:nvPicPr>
          <p:cNvPr id="5" name="Picture 4" descr="damagedartwo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" y="2085561"/>
            <a:ext cx="3803730" cy="3109475"/>
          </a:xfrm>
          <a:prstGeom prst="rect">
            <a:avLst/>
          </a:prstGeom>
        </p:spPr>
      </p:pic>
      <p:pic>
        <p:nvPicPr>
          <p:cNvPr id="8" name="Picture 7" descr="artwork-restoration-geary-galle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16" y="2085561"/>
            <a:ext cx="3963658" cy="310947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93268" y="5254238"/>
            <a:ext cx="7583488" cy="12171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would you fill in the missing information?  </a:t>
            </a:r>
          </a:p>
          <a:p>
            <a:r>
              <a:rPr lang="en-US" dirty="0" smtClean="0"/>
              <a:t>Can one train a computer to have the necessary cognition to fill in the missing </a:t>
            </a:r>
            <a:r>
              <a:rPr lang="en-US" b="1" u="sng" dirty="0" smtClean="0"/>
              <a:t>structural, textual and content </a:t>
            </a:r>
            <a:r>
              <a:rPr lang="en-US" dirty="0" smtClean="0"/>
              <a:t>information?</a:t>
            </a:r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Weighing Various Architectures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5604" y="1852331"/>
          <a:ext cx="8168123" cy="4627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03"/>
                <a:gridCol w="1793002"/>
                <a:gridCol w="1569301"/>
                <a:gridCol w="1622769"/>
                <a:gridCol w="1390048"/>
              </a:tblGrid>
              <a:tr h="5925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Non-Parametric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Image Matching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Variational</a:t>
                      </a:r>
                      <a:r>
                        <a:rPr lang="en-US" baseline="0" dirty="0" smtClean="0"/>
                        <a:t> Sampling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Convolutional Neural</a:t>
                      </a:r>
                      <a:r>
                        <a:rPr lang="en-US" baseline="0" dirty="0" smtClean="0"/>
                        <a:t> 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Adversarial</a:t>
                      </a:r>
                      <a:r>
                        <a:rPr lang="en-US" baseline="0" dirty="0" smtClean="0"/>
                        <a:t> Networks</a:t>
                      </a:r>
                      <a:endParaRPr lang="en-US" dirty="0"/>
                    </a:p>
                  </a:txBody>
                  <a:tcPr anchor="ctr"/>
                </a:tc>
              </a:tr>
              <a:tr h="719478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Contextual Awareness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/>
                    </a:p>
                  </a:txBody>
                  <a:tcPr/>
                </a:tc>
              </a:tr>
              <a:tr h="719478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Perceptual Awareness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sz="4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/>
                    </a:p>
                  </a:txBody>
                  <a:tcPr/>
                </a:tc>
              </a:tr>
              <a:tr h="71947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High Resolution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sz="4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sz="4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/>
                    </a:p>
                  </a:txBody>
                  <a:tcPr/>
                </a:tc>
              </a:tr>
              <a:tr h="87839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Large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Missing Patches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sz="4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sz="4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</a:tr>
              <a:tr h="71947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Easy to Train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sz="4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sz="4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5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sz="4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316580" y="1852331"/>
            <a:ext cx="1281927" cy="4627437"/>
          </a:xfrm>
          <a:prstGeom prst="roundRect">
            <a:avLst/>
          </a:prstGeom>
          <a:noFill/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 and Image Augmentation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2076806" y="2181412"/>
            <a:ext cx="2450354" cy="1479176"/>
          </a:xfrm>
          <a:prstGeom prst="flowChartAlternateProcess">
            <a:avLst/>
          </a:prstGeom>
          <a:noFill/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Scrape and augment 200k </a:t>
            </a:r>
            <a:r>
              <a:rPr lang="en-US" dirty="0" err="1" smtClean="0"/>
              <a:t>artsy.net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2807" y="1987176"/>
            <a:ext cx="508000" cy="5229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3" name="Alternate Process 12"/>
          <p:cNvSpPr/>
          <p:nvPr/>
        </p:nvSpPr>
        <p:spPr>
          <a:xfrm>
            <a:off x="4918623" y="2199343"/>
            <a:ext cx="2450354" cy="1479176"/>
          </a:xfrm>
          <a:prstGeom prst="flowChartAlternateProcess">
            <a:avLst/>
          </a:prstGeom>
          <a:noFill/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Retrieve and </a:t>
            </a:r>
            <a:br>
              <a:rPr lang="en-US" dirty="0" smtClean="0"/>
            </a:br>
            <a:r>
              <a:rPr lang="en-US" dirty="0" smtClean="0"/>
              <a:t>pre-process  images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64624" y="2005107"/>
            <a:ext cx="508000" cy="52294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Alternate Process 15"/>
          <p:cNvSpPr/>
          <p:nvPr/>
        </p:nvSpPr>
        <p:spPr>
          <a:xfrm>
            <a:off x="537883" y="4150663"/>
            <a:ext cx="2450354" cy="1479176"/>
          </a:xfrm>
          <a:prstGeom prst="flowChartAlternateProcess">
            <a:avLst/>
          </a:prstGeom>
          <a:noFill/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Train autoencoder as image generator &amp; extract latent features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83884" y="3956427"/>
            <a:ext cx="508000" cy="52294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" name="Alternate Process 18"/>
          <p:cNvSpPr/>
          <p:nvPr/>
        </p:nvSpPr>
        <p:spPr>
          <a:xfrm>
            <a:off x="3424518" y="4180545"/>
            <a:ext cx="2450354" cy="1479176"/>
          </a:xfrm>
          <a:prstGeom prst="flowChartAlternateProcess">
            <a:avLst/>
          </a:prstGeom>
          <a:noFill/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Simultaneously train  an “adversarial” neural net to discriminate </a:t>
            </a:r>
            <a:br>
              <a:rPr lang="en-US" dirty="0" smtClean="0"/>
            </a:br>
            <a:r>
              <a:rPr lang="en-US" dirty="0" smtClean="0"/>
              <a:t>real vs. “fake” images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70519" y="3986309"/>
            <a:ext cx="508000" cy="52294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Alternate Process 21"/>
          <p:cNvSpPr/>
          <p:nvPr/>
        </p:nvSpPr>
        <p:spPr>
          <a:xfrm>
            <a:off x="6308168" y="4195486"/>
            <a:ext cx="2450354" cy="1479176"/>
          </a:xfrm>
          <a:prstGeom prst="flowChartAlternateProcess">
            <a:avLst/>
          </a:prstGeom>
          <a:noFill/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Image Restoration Application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054169" y="4001250"/>
            <a:ext cx="508000" cy="52294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/>
                <a:cs typeface="Arial Black"/>
              </a:rPr>
              <a:t>5</a:t>
            </a:r>
            <a:endParaRPr lang="en-US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pic>
        <p:nvPicPr>
          <p:cNvPr id="26" name="Picture 25" descr="Screen Shot 2016-12-05 at 11.53.3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65" y="5172764"/>
            <a:ext cx="1029804" cy="284244"/>
          </a:xfrm>
          <a:prstGeom prst="rect">
            <a:avLst/>
          </a:prstGeom>
        </p:spPr>
      </p:pic>
      <p:pic>
        <p:nvPicPr>
          <p:cNvPr id="27" name="Picture 26" descr="Screen Shot 2016-11-10 at 10.20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44" y="3015707"/>
            <a:ext cx="962506" cy="4231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53" y="2911120"/>
            <a:ext cx="657430" cy="5949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978" y="3015933"/>
            <a:ext cx="926586" cy="3706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9210" y="3057577"/>
            <a:ext cx="1073681" cy="29165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353" y="4820804"/>
            <a:ext cx="809035" cy="80903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6167" y="4948743"/>
            <a:ext cx="610722" cy="5462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Retrieval and Pre-Processing Pipeline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pic>
        <p:nvPicPr>
          <p:cNvPr id="7" name="Picture 6" descr="Screen Shot 2016-12-05 at 3.36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07" y="3361234"/>
            <a:ext cx="2648895" cy="3128896"/>
          </a:xfrm>
          <a:prstGeom prst="rect">
            <a:avLst/>
          </a:prstGeom>
        </p:spPr>
      </p:pic>
      <p:pic>
        <p:nvPicPr>
          <p:cNvPr id="8" name="Picture 7" descr="Screen Shot 2016-12-05 at 3.36.1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67" y="3361234"/>
            <a:ext cx="2635324" cy="312889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9463" y="1830266"/>
            <a:ext cx="7583488" cy="1312908"/>
          </a:xfrm>
        </p:spPr>
        <p:txBody>
          <a:bodyPr>
            <a:normAutofit/>
          </a:bodyPr>
          <a:lstStyle/>
          <a:p>
            <a:r>
              <a:rPr lang="en-US" sz="2100" dirty="0" smtClean="0"/>
              <a:t>Images are resized and normalized for zero mean/unit variance</a:t>
            </a:r>
          </a:p>
          <a:p>
            <a:r>
              <a:rPr lang="en-US" sz="2100" dirty="0" smtClean="0"/>
              <a:t>1,000 images are set aside each for </a:t>
            </a:r>
            <a:r>
              <a:rPr lang="en-US" sz="2100" u="sng" dirty="0" smtClean="0"/>
              <a:t>validation</a:t>
            </a:r>
            <a:r>
              <a:rPr lang="en-US" sz="2100" dirty="0" smtClean="0"/>
              <a:t> and </a:t>
            </a:r>
            <a:r>
              <a:rPr lang="en-US" sz="2100" u="sng" dirty="0" smtClean="0"/>
              <a:t>test</a:t>
            </a:r>
            <a:r>
              <a:rPr lang="en-US" sz="2100" dirty="0" smtClean="0"/>
              <a:t>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8846" y="3020470"/>
            <a:ext cx="20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Image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1725" y="3020470"/>
            <a:ext cx="20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Image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575846" y="3389801"/>
            <a:ext cx="1362984" cy="6839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71041" y="3143174"/>
            <a:ext cx="201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Arbitrarily sized mask is placed randomly to “corrupt” the training image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Generator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8" name="Cube 7"/>
          <p:cNvSpPr/>
          <p:nvPr/>
        </p:nvSpPr>
        <p:spPr>
          <a:xfrm>
            <a:off x="593610" y="2167498"/>
            <a:ext cx="1366681" cy="3456174"/>
          </a:xfrm>
          <a:prstGeom prst="cube">
            <a:avLst>
              <a:gd name="adj" fmla="val 89898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987588" y="2839442"/>
            <a:ext cx="972703" cy="2213661"/>
          </a:xfrm>
          <a:prstGeom prst="cube">
            <a:avLst>
              <a:gd name="adj" fmla="val 57360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1533426" y="3299564"/>
            <a:ext cx="1227548" cy="1316270"/>
          </a:xfrm>
          <a:prstGeom prst="cube">
            <a:avLst>
              <a:gd name="adj" fmla="val 30469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4276699" y="2167498"/>
            <a:ext cx="1366681" cy="3456174"/>
          </a:xfrm>
          <a:prstGeom prst="cube">
            <a:avLst>
              <a:gd name="adj" fmla="val 89898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2526839" y="3741350"/>
            <a:ext cx="1200476" cy="377473"/>
          </a:xfrm>
          <a:prstGeom prst="cube">
            <a:avLst>
              <a:gd name="adj" fmla="val 22452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3410887" y="3299564"/>
            <a:ext cx="1227548" cy="1316270"/>
          </a:xfrm>
          <a:prstGeom prst="cube">
            <a:avLst>
              <a:gd name="adj" fmla="val 30469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4152083" y="2839442"/>
            <a:ext cx="972703" cy="2213661"/>
          </a:xfrm>
          <a:prstGeom prst="cube">
            <a:avLst>
              <a:gd name="adj" fmla="val 57360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1573749" y="4804595"/>
            <a:ext cx="400889" cy="12109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3802" y="5623672"/>
            <a:ext cx="226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4 hidden convolution layers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3739649" y="4804595"/>
            <a:ext cx="400889" cy="12109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5362" y="5623672"/>
            <a:ext cx="243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4 hidden deconvolution layers</a:t>
            </a:r>
            <a:endParaRPr lang="en-US" dirty="0">
              <a:latin typeface="Avenir Black"/>
              <a:cs typeface="Avenir Black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2785670" y="3095769"/>
            <a:ext cx="901908" cy="389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04137" y="2167498"/>
            <a:ext cx="20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1024 8 x 10 feature maps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27" name="Picture 26" descr="Screen Shot 2016-12-06 at 12.1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820" y="1952878"/>
            <a:ext cx="681546" cy="886564"/>
          </a:xfrm>
          <a:prstGeom prst="rect">
            <a:avLst/>
          </a:prstGeom>
        </p:spPr>
      </p:pic>
      <p:pic>
        <p:nvPicPr>
          <p:cNvPr id="28" name="Picture 27" descr="Screen Shot 2016-12-06 at 12.10.5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63" y="1939965"/>
            <a:ext cx="669225" cy="87386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669389" y="2847814"/>
            <a:ext cx="220147" cy="203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5695401" y="2899587"/>
            <a:ext cx="248510" cy="154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72185" y="2222723"/>
            <a:ext cx="186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MSE only</a:t>
            </a:r>
            <a:endParaRPr lang="en-US" dirty="0">
              <a:latin typeface="Avenir Black"/>
              <a:cs typeface="Avenir Black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684797" y="3244340"/>
            <a:ext cx="63924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Screen Shot 2016-12-06 at 12.11.01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305" y="4326903"/>
            <a:ext cx="1600200" cy="19431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5378227" y="4837218"/>
            <a:ext cx="518593" cy="43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68819" y="2921529"/>
            <a:ext cx="2607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Replace final dense layers. Connect output units to input units as </a:t>
            </a:r>
            <a:r>
              <a:rPr lang="en-US" i="1" u="sng" dirty="0" smtClean="0">
                <a:latin typeface="Avenir Black"/>
                <a:cs typeface="Avenir Black"/>
              </a:rPr>
              <a:t>autoencoder</a:t>
            </a:r>
            <a:endParaRPr lang="en-US" i="1" u="sng" dirty="0">
              <a:latin typeface="Avenir Black"/>
              <a:cs typeface="Avenir Black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71174" y="4982492"/>
            <a:ext cx="186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venir Black"/>
                <a:cs typeface="Avenir Black"/>
              </a:rPr>
              <a:t>Not good!</a:t>
            </a:r>
            <a:endParaRPr lang="en-US" dirty="0">
              <a:solidFill>
                <a:srgbClr val="FF0000"/>
              </a:solidFill>
              <a:latin typeface="Avenir Black"/>
              <a:cs typeface="Avenir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Convolutional Generative Adversarial Networks (DCGANs)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  <p:sp>
        <p:nvSpPr>
          <p:cNvPr id="8" name="Cube 7"/>
          <p:cNvSpPr/>
          <p:nvPr/>
        </p:nvSpPr>
        <p:spPr>
          <a:xfrm>
            <a:off x="483171" y="3073394"/>
            <a:ext cx="1013920" cy="2564083"/>
          </a:xfrm>
          <a:prstGeom prst="cube">
            <a:avLst>
              <a:gd name="adj" fmla="val 89898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794319" y="3548881"/>
            <a:ext cx="721634" cy="1642282"/>
          </a:xfrm>
          <a:prstGeom prst="cube">
            <a:avLst>
              <a:gd name="adj" fmla="val 57360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1257326" y="3777372"/>
            <a:ext cx="910700" cy="976521"/>
          </a:xfrm>
          <a:prstGeom prst="cube">
            <a:avLst>
              <a:gd name="adj" fmla="val 30469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3351765" y="3073394"/>
            <a:ext cx="1013920" cy="2564083"/>
          </a:xfrm>
          <a:prstGeom prst="cube">
            <a:avLst>
              <a:gd name="adj" fmla="val 89898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1988445" y="4114901"/>
            <a:ext cx="890614" cy="280041"/>
          </a:xfrm>
          <a:prstGeom prst="cube">
            <a:avLst>
              <a:gd name="adj" fmla="val 22452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2706832" y="3749760"/>
            <a:ext cx="910700" cy="976521"/>
          </a:xfrm>
          <a:prstGeom prst="cube">
            <a:avLst>
              <a:gd name="adj" fmla="val 30469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3309979" y="3424627"/>
            <a:ext cx="721634" cy="1642282"/>
          </a:xfrm>
          <a:prstGeom prst="cube">
            <a:avLst>
              <a:gd name="adj" fmla="val 57360"/>
            </a:avLst>
          </a:prstGeom>
          <a:solidFill>
            <a:schemeClr val="accent1">
              <a:shade val="80000"/>
              <a:lumMod val="9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Screen Shot 2016-12-06 at 12.10.4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150" y="1939072"/>
            <a:ext cx="681546" cy="886564"/>
          </a:xfrm>
          <a:prstGeom prst="rect">
            <a:avLst/>
          </a:prstGeom>
        </p:spPr>
      </p:pic>
      <p:pic>
        <p:nvPicPr>
          <p:cNvPr id="28" name="Picture 27" descr="Screen Shot 2016-12-06 at 12.10.5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63" y="1939965"/>
            <a:ext cx="669225" cy="87386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1045551" y="2737740"/>
            <a:ext cx="220147" cy="203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360010" y="2791888"/>
            <a:ext cx="248510" cy="154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9468" y="4064865"/>
            <a:ext cx="186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G(MSE) </a:t>
            </a:r>
            <a:r>
              <a:rPr lang="en-US" dirty="0" smtClean="0">
                <a:solidFill>
                  <a:srgbClr val="FF0000"/>
                </a:solidFill>
                <a:latin typeface="Avenir Black"/>
                <a:cs typeface="Avenir Black"/>
              </a:rPr>
              <a:t>+ D(Fake_BCE)</a:t>
            </a:r>
            <a:endParaRPr lang="en-US" dirty="0">
              <a:solidFill>
                <a:srgbClr val="FF0000"/>
              </a:solidFill>
              <a:latin typeface="Avenir Black"/>
              <a:cs typeface="Avenir Black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4746615" y="3073394"/>
            <a:ext cx="1013920" cy="2564083"/>
          </a:xfrm>
          <a:prstGeom prst="cube">
            <a:avLst>
              <a:gd name="adj" fmla="val 89898"/>
            </a:avLst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ube 40"/>
          <p:cNvSpPr/>
          <p:nvPr/>
        </p:nvSpPr>
        <p:spPr>
          <a:xfrm>
            <a:off x="5121399" y="3548881"/>
            <a:ext cx="721634" cy="1642282"/>
          </a:xfrm>
          <a:prstGeom prst="cube">
            <a:avLst>
              <a:gd name="adj" fmla="val 57360"/>
            </a:avLst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5584406" y="3777372"/>
            <a:ext cx="910700" cy="976521"/>
          </a:xfrm>
          <a:prstGeom prst="cube">
            <a:avLst>
              <a:gd name="adj" fmla="val 30469"/>
            </a:avLst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6284948" y="3963035"/>
            <a:ext cx="1224904" cy="638992"/>
          </a:xfrm>
          <a:prstGeom prst="cube">
            <a:avLst>
              <a:gd name="adj" fmla="val 28797"/>
            </a:avLst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ube 46"/>
          <p:cNvSpPr/>
          <p:nvPr/>
        </p:nvSpPr>
        <p:spPr>
          <a:xfrm>
            <a:off x="7376743" y="4114901"/>
            <a:ext cx="890614" cy="280041"/>
          </a:xfrm>
          <a:prstGeom prst="cube">
            <a:avLst>
              <a:gd name="adj" fmla="val 22452"/>
            </a:avLst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Screen Shot 2016-12-06 at 12.11.01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174" y="5618941"/>
            <a:ext cx="716416" cy="86993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rot="5400000" flipH="1" flipV="1">
            <a:off x="4457190" y="5348491"/>
            <a:ext cx="248510" cy="154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5272324" y="2779158"/>
            <a:ext cx="220147" cy="203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3921539" y="5337384"/>
            <a:ext cx="220147" cy="203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04716" y="2195111"/>
            <a:ext cx="186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Real Image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05575" y="5843423"/>
            <a:ext cx="186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venir Black"/>
                <a:cs typeface="Avenir Black"/>
              </a:rPr>
              <a:t>Fake Image</a:t>
            </a:r>
            <a:endParaRPr lang="en-US" dirty="0">
              <a:solidFill>
                <a:schemeClr val="accent1"/>
              </a:solidFill>
              <a:latin typeface="Avenir Black"/>
              <a:cs typeface="Avenir Black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7762228" y="3761615"/>
            <a:ext cx="248510" cy="154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7787141" y="4569730"/>
            <a:ext cx="220147" cy="203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33124" y="3317609"/>
            <a:ext cx="186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D(Real_BCE)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48962" y="4757989"/>
            <a:ext cx="186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7F01"/>
                </a:solidFill>
                <a:latin typeface="Avenir Black"/>
                <a:cs typeface="Avenir Black"/>
              </a:rPr>
              <a:t>D(Fake_BCE)</a:t>
            </a:r>
            <a:endParaRPr lang="en-US" dirty="0">
              <a:solidFill>
                <a:srgbClr val="FF7F01"/>
              </a:solidFill>
              <a:latin typeface="Avenir Black"/>
              <a:cs typeface="Avenir Black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57326" y="5375163"/>
            <a:ext cx="186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Generator, G()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46053" y="5370641"/>
            <a:ext cx="24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Discriminator, D()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7190378" y="2854370"/>
            <a:ext cx="1741040" cy="283360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rot="16200000" flipH="1">
            <a:off x="7853574" y="2572815"/>
            <a:ext cx="220147" cy="203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24717" y="1682530"/>
            <a:ext cx="186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venir Black"/>
                <a:cs typeface="Avenir Black"/>
              </a:rPr>
              <a:t>No heuristic cost functions needed!!! </a:t>
            </a:r>
            <a:endParaRPr lang="en-US" dirty="0">
              <a:solidFill>
                <a:srgbClr val="FF0000"/>
              </a:solidFill>
              <a:latin typeface="Avenir Black"/>
              <a:cs typeface="Avenir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Model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Generative Adversarial Networks</a:t>
            </a:r>
            <a:r>
              <a:rPr lang="en-US" dirty="0" smtClean="0"/>
              <a:t>, since its introduction by Ian </a:t>
            </a:r>
            <a:r>
              <a:rPr lang="en-US" dirty="0" err="1" smtClean="0"/>
              <a:t>Goodfellow</a:t>
            </a:r>
            <a:r>
              <a:rPr lang="en-US" dirty="0" smtClean="0"/>
              <a:t> in 2014, is known to be very tricky to train</a:t>
            </a:r>
          </a:p>
          <a:p>
            <a:r>
              <a:rPr lang="en-US" dirty="0" smtClean="0"/>
              <a:t>A number of stabilizing measures were introduced, based on the groundbreaking paper </a:t>
            </a:r>
            <a:r>
              <a:rPr lang="en-US" u="sng" dirty="0" smtClean="0"/>
              <a:t>“Unsupervised Representation Learning with Deep Convolutional Generative Adversarial Networks”</a:t>
            </a:r>
            <a:r>
              <a:rPr lang="en-US" dirty="0" smtClean="0"/>
              <a:t> by  Alec Radford, Luke Metz and </a:t>
            </a:r>
            <a:r>
              <a:rPr lang="en-US" dirty="0" err="1" smtClean="0"/>
              <a:t>Soumith</a:t>
            </a:r>
            <a:r>
              <a:rPr lang="en-US" dirty="0" smtClean="0"/>
              <a:t> </a:t>
            </a:r>
            <a:r>
              <a:rPr lang="en-US" dirty="0" err="1" smtClean="0"/>
              <a:t>Chintala</a:t>
            </a:r>
            <a:endParaRPr lang="en-US" dirty="0" smtClean="0"/>
          </a:p>
          <a:p>
            <a:r>
              <a:rPr lang="en-US" dirty="0" smtClean="0"/>
              <a:t>The main benefit for using adversarial networks is the model’s ability to </a:t>
            </a:r>
            <a:r>
              <a:rPr lang="en-US" b="1" u="sng" dirty="0" smtClean="0">
                <a:solidFill>
                  <a:srgbClr val="FF7F01"/>
                </a:solidFill>
              </a:rPr>
              <a:t>learn its own cost function</a:t>
            </a:r>
            <a:r>
              <a:rPr lang="en-US" dirty="0" smtClean="0">
                <a:solidFill>
                  <a:srgbClr val="FF7F01"/>
                </a:solidFill>
              </a:rPr>
              <a:t> </a:t>
            </a:r>
            <a:r>
              <a:rPr lang="en-US" dirty="0" smtClean="0"/>
              <a:t>in an unsupervised fashion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647" y="236069"/>
            <a:ext cx="926355" cy="10265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FFFFFF"/>
      </a:dk1>
      <a:lt1>
        <a:srgbClr val="103154"/>
      </a:lt1>
      <a:dk2>
        <a:srgbClr val="0096FF"/>
      </a:dk2>
      <a:lt2>
        <a:srgbClr val="87FD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13085</TotalTime>
  <Words>559</Words>
  <Application>Microsoft Macintosh PowerPoint</Application>
  <PresentationFormat>On-screen Show (4:3)</PresentationFormat>
  <Paragraphs>119</Paragraphs>
  <Slides>17</Slides>
  <Notes>3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Pixel</vt:lpstr>
      <vt:lpstr>Neural Reconstruction Applying A.I. to Art Restoration</vt:lpstr>
      <vt:lpstr>Can Artificial Intelligence rival humans  in Semantic Image Reconstruction?</vt:lpstr>
      <vt:lpstr>Art Restoration with Deep Learning</vt:lpstr>
      <vt:lpstr>Weighing Various Architectures</vt:lpstr>
      <vt:lpstr>Data Mining and Image Augmentation</vt:lpstr>
      <vt:lpstr>Retrieval and Pre-Processing Pipeline</vt:lpstr>
      <vt:lpstr>Image Generator Architecture</vt:lpstr>
      <vt:lpstr>Deep Convolutional Generative Adversarial Networks (DCGANs)</vt:lpstr>
      <vt:lpstr>Key Model Insights</vt:lpstr>
      <vt:lpstr>Sample Outputs from Test Set</vt:lpstr>
      <vt:lpstr>Sample Outputs from Test Set</vt:lpstr>
      <vt:lpstr>Sample Outputs from Test Set</vt:lpstr>
      <vt:lpstr>Sample Outputs from Test Set</vt:lpstr>
      <vt:lpstr>ArtWorld – Image Restoration App</vt:lpstr>
      <vt:lpstr>Which one would you prefer?</vt:lpstr>
      <vt:lpstr>Other Commercial Applications  of the DCGANs Architecture</vt:lpstr>
      <vt:lpstr>Contact Information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ArtResto – Intelligent Image Completion</dc:title>
  <dc:creator>Lema Kikuchi</dc:creator>
  <cp:lastModifiedBy>Lema Kikuchi</cp:lastModifiedBy>
  <cp:revision>122</cp:revision>
  <cp:lastPrinted>2016-12-06T21:53:07Z</cp:lastPrinted>
  <dcterms:created xsi:type="dcterms:W3CDTF">2016-12-09T15:24:19Z</dcterms:created>
  <dcterms:modified xsi:type="dcterms:W3CDTF">2016-12-12T20:34:12Z</dcterms:modified>
</cp:coreProperties>
</file>