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87" r:id="rId2"/>
    <p:sldId id="388" r:id="rId3"/>
    <p:sldId id="389" r:id="rId4"/>
    <p:sldId id="390" r:id="rId5"/>
    <p:sldId id="393" r:id="rId6"/>
    <p:sldId id="395" r:id="rId7"/>
    <p:sldId id="3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image" Target="../media/image1.e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17.emf"/><Relationship Id="rId4" Type="http://schemas.openxmlformats.org/officeDocument/2006/relationships/image" Target="../media/image2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40F4-B874-174B-80F5-26577FE60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09D70-669D-A640-A888-5BC0EE491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8F5F2-E0F4-DC4B-B549-C44B3C1B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1084D-2FCC-EE4F-8A22-DB215022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A0A6-22D5-8249-B0F2-0E94ED8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9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1F7F-E8A2-6D44-A30C-9CAF5156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574E8-C308-3544-AF7F-FD90E3E3F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BEAC5-EF16-9B4F-90E4-3CD1CEF9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60C1-F860-9B43-B471-E270F216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8569-CDD7-EE4C-9406-264CA2CE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1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93BF8-D5E6-8B4F-B5C2-0E2BB60EA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48A78-DBCC-4F4E-828F-D716B7C0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63D83-9A97-8640-9C30-BC1D38C0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BAFF0-1254-D34E-AA03-60F2EEC7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C76EF-64F4-5748-B3D5-5424DDF8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0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B025-31AA-BF4E-98CA-11CAFF64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FA4A-F166-DC4A-8E40-15065106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C408E-69E0-E045-B833-C12472AF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364F8-1BCF-EE4D-AFF6-3356462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A75C-C0A4-6048-B867-721176C0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BC78-1F58-A944-8FE7-EFD3B718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CBD55-C615-6E49-A60D-1BAFB542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89FED-E0F4-5847-BBA8-567C980A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561B-33E8-EA46-BD17-728C03E7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FAEB2-007E-024D-AA12-D53FA21C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A9AA-698B-DB4E-B256-6062BAB3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EFE7-41EF-174F-ACC7-73512ABFB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2C3DF-865F-F145-B31B-8EBBB140A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9F930-4DA4-4E4D-AEE2-9E3DD6E1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7494F-C863-C74F-9EB3-8FB63145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225EA-6683-4240-B172-DFB3D8B4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0800-AFA0-7840-A0A9-9422FBF9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D5BCF-6609-424C-90E4-93C21D3B7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C5EFB-ACF6-854A-AD62-A9EFE040B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3A31A-8313-4D43-9FD0-7C5A0A840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D8461-05A9-234A-8413-E04A3D4AC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A72ED-A32C-1749-870A-F758C7E2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6FBC0-8854-9845-893B-09EB9577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6A172-E320-2340-B0A1-90E14F23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1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75D9-0E5E-4C4C-9B27-78BE8855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A6D96-D23A-0346-A5C8-4BFCB78B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672E1-0287-3745-94CA-4B38B807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6CD4D-4380-EC46-B744-DC011605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2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230B5-E39B-3C43-A3DD-A51DE44F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C8B7E-11EE-D741-847C-3F6E5615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247C6-18EC-904B-857B-AF1BE32B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67A1-C48D-9B4D-A310-943D8AE0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927F-8E01-9F45-9232-B69B9939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5A311-616E-6644-80EF-2E2FAA705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A5570-55F8-A246-B5A1-79A676BB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F7017-0262-1542-8A2F-E79467CF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BCD67-88B6-8D41-AAA4-CF40AFA2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7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1251-97D5-C349-ADFB-3E429A47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4CCFD-0B81-0248-AFB9-5EAC4A131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2440E-774F-9848-94BE-F914D1AD5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5DB09-CF8B-3A45-95C0-F55F9E22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6123E-B76E-DD4F-8206-AD725592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C87C1-5645-6548-9501-2E189881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6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4C2AF-B750-3F44-BDCE-9FEB79F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59948-AAFB-B043-8FC2-0C87A42E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99DB-6AD8-A340-A139-207AC872E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6004-C7C7-704C-99AC-256FB31B7A1D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D4937-EA05-3049-A714-094274AA3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C341-C8FA-3D47-BB7E-1022C1CA3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8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6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7.emf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877164" y="937163"/>
            <a:ext cx="3525255" cy="2510544"/>
            <a:chOff x="5353163" y="937163"/>
            <a:chExt cx="3525255" cy="2510544"/>
          </a:xfrm>
        </p:grpSpPr>
        <p:sp>
          <p:nvSpPr>
            <p:cNvPr id="36" name="Rectangle 35"/>
            <p:cNvSpPr/>
            <p:nvPr/>
          </p:nvSpPr>
          <p:spPr>
            <a:xfrm>
              <a:off x="5353163" y="937163"/>
              <a:ext cx="3525255" cy="251054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765658" y="1880839"/>
              <a:ext cx="112761" cy="1127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6" idx="0"/>
              <a:endCxn id="36" idx="2"/>
            </p:cNvCxnSpPr>
            <p:nvPr/>
          </p:nvCxnSpPr>
          <p:spPr>
            <a:xfrm>
              <a:off x="7115791" y="937163"/>
              <a:ext cx="0" cy="251054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1"/>
              <a:endCxn id="36" idx="3"/>
            </p:cNvCxnSpPr>
            <p:nvPr/>
          </p:nvCxnSpPr>
          <p:spPr>
            <a:xfrm>
              <a:off x="5353163" y="2192435"/>
              <a:ext cx="3525255" cy="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6860596" y="1982321"/>
              <a:ext cx="249560" cy="2063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773260" y="462940"/>
            <a:ext cx="86291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there is only a column of ones, the vector of coefficients is the mean vector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When there are additional columns of dummy variables, the first row vector of coefficients is the group 1 mean; the rest are change vectors to describe other group means.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682855" y="1704082"/>
          <a:ext cx="732806" cy="93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698500" imgH="889000" progId="Equation.3">
                  <p:embed/>
                </p:oleObj>
              </mc:Choice>
              <mc:Fallback>
                <p:oleObj name="Equation" r:id="rId3" imgW="698500" imgH="8890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2855" y="1704082"/>
                        <a:ext cx="732806" cy="93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8B8AC6-F2A8-7444-B421-A6FF3B5CAF8A}"/>
                  </a:ext>
                </a:extLst>
              </p:cNvPr>
              <p:cNvSpPr/>
              <p:nvPr/>
            </p:nvSpPr>
            <p:spPr>
              <a:xfrm>
                <a:off x="3896733" y="1880839"/>
                <a:ext cx="2861744" cy="459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8B8AC6-F2A8-7444-B421-A6FF3B5CA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33" y="1880839"/>
                <a:ext cx="2861744" cy="459100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26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73260" y="462940"/>
            <a:ext cx="86291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there is only a column of ones, the vector of coefficients is the mean vector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When there are additional columns of dummy variables, the first row vector of coefficients is the group 1 mean; the rest are change vectors to describe other group means.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682855" y="1704082"/>
          <a:ext cx="732806" cy="93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698500" imgH="889000" progId="Equation.3">
                  <p:embed/>
                </p:oleObj>
              </mc:Choice>
              <mc:Fallback>
                <p:oleObj name="Equation" r:id="rId3" imgW="698500" imgH="8890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2855" y="1704082"/>
                        <a:ext cx="732806" cy="93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883399" y="4237542"/>
            <a:ext cx="3525255" cy="2510544"/>
            <a:chOff x="1068858" y="2184115"/>
            <a:chExt cx="7050509" cy="5021088"/>
          </a:xfrm>
        </p:grpSpPr>
        <p:sp>
          <p:nvSpPr>
            <p:cNvPr id="19" name="Rectangle 18"/>
            <p:cNvSpPr/>
            <p:nvPr/>
          </p:nvSpPr>
          <p:spPr>
            <a:xfrm>
              <a:off x="1068858" y="2184115"/>
              <a:ext cx="7050509" cy="502108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73028" y="3620407"/>
              <a:ext cx="225522" cy="2255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19" idx="0"/>
              <a:endCxn id="19" idx="2"/>
            </p:cNvCxnSpPr>
            <p:nvPr/>
          </p:nvCxnSpPr>
          <p:spPr>
            <a:xfrm>
              <a:off x="4594113" y="2184115"/>
              <a:ext cx="0" cy="50210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1"/>
              <a:endCxn id="19" idx="3"/>
            </p:cNvCxnSpPr>
            <p:nvPr/>
          </p:nvCxnSpPr>
          <p:spPr>
            <a:xfrm>
              <a:off x="1068858" y="4694659"/>
              <a:ext cx="7050509" cy="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0" idx="5"/>
            </p:cNvCxnSpPr>
            <p:nvPr/>
          </p:nvCxnSpPr>
          <p:spPr>
            <a:xfrm flipH="1" flipV="1">
              <a:off x="3065523" y="3812912"/>
              <a:ext cx="1517319" cy="8742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6479465" y="2573918"/>
              <a:ext cx="225522" cy="225534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3098550" y="2730813"/>
              <a:ext cx="3413942" cy="966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952762" y="6004874"/>
              <a:ext cx="225522" cy="2255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0" idx="4"/>
              <a:endCxn id="27" idx="0"/>
            </p:cNvCxnSpPr>
            <p:nvPr/>
          </p:nvCxnSpPr>
          <p:spPr>
            <a:xfrm>
              <a:off x="2985789" y="3845941"/>
              <a:ext cx="79734" cy="21589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2343288" y="4510892"/>
          <a:ext cx="1016234" cy="223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1130300" imgH="2489200" progId="Equation.3">
                  <p:embed/>
                </p:oleObj>
              </mc:Choice>
              <mc:Fallback>
                <p:oleObj name="Equation" r:id="rId5" imgW="1130300" imgH="2489200" progId="Equation.3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3288" y="4510892"/>
                        <a:ext cx="1016234" cy="2237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6877164" y="937163"/>
            <a:ext cx="3525255" cy="2510544"/>
            <a:chOff x="5353163" y="937163"/>
            <a:chExt cx="3525255" cy="2510544"/>
          </a:xfrm>
        </p:grpSpPr>
        <p:sp>
          <p:nvSpPr>
            <p:cNvPr id="37" name="Rectangle 36"/>
            <p:cNvSpPr/>
            <p:nvPr/>
          </p:nvSpPr>
          <p:spPr>
            <a:xfrm>
              <a:off x="5353163" y="937163"/>
              <a:ext cx="3525255" cy="251054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765658" y="1880839"/>
              <a:ext cx="112761" cy="1127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7" idx="0"/>
              <a:endCxn id="37" idx="2"/>
            </p:cNvCxnSpPr>
            <p:nvPr/>
          </p:nvCxnSpPr>
          <p:spPr>
            <a:xfrm>
              <a:off x="7115791" y="937163"/>
              <a:ext cx="0" cy="251054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7" idx="1"/>
              <a:endCxn id="37" idx="3"/>
            </p:cNvCxnSpPr>
            <p:nvPr/>
          </p:nvCxnSpPr>
          <p:spPr>
            <a:xfrm>
              <a:off x="5353163" y="2192435"/>
              <a:ext cx="3525255" cy="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6860596" y="1982321"/>
              <a:ext cx="249560" cy="2063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985BBD-8C5D-2643-8534-BDEEF767CCEA}"/>
                  </a:ext>
                </a:extLst>
              </p:cNvPr>
              <p:cNvSpPr/>
              <p:nvPr/>
            </p:nvSpPr>
            <p:spPr>
              <a:xfrm>
                <a:off x="3492768" y="5051941"/>
                <a:ext cx="3190617" cy="1330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985BBD-8C5D-2643-8534-BDEEF767C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768" y="5051941"/>
                <a:ext cx="3190617" cy="13309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DEFCBBE-1435-CA48-8A92-925C3D198208}"/>
                  </a:ext>
                </a:extLst>
              </p:cNvPr>
              <p:cNvSpPr/>
              <p:nvPr/>
            </p:nvSpPr>
            <p:spPr>
              <a:xfrm>
                <a:off x="3896733" y="1880839"/>
                <a:ext cx="2861744" cy="459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DEFCBBE-1435-CA48-8A92-925C3D198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33" y="1880839"/>
                <a:ext cx="2861744" cy="459100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10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73260" y="462940"/>
            <a:ext cx="8629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Predicted values are group means, whether there is one group or more.</a:t>
            </a:r>
          </a:p>
          <a:p>
            <a:endParaRPr lang="en-US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654859" y="1152439"/>
          <a:ext cx="732806" cy="93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698500" imgH="889000" progId="Equation.3">
                  <p:embed/>
                </p:oleObj>
              </mc:Choice>
              <mc:Fallback>
                <p:oleObj name="Equation" r:id="rId3" imgW="698500" imgH="8890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4859" y="1152439"/>
                        <a:ext cx="732806" cy="93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883399" y="4237542"/>
            <a:ext cx="3525255" cy="2510544"/>
            <a:chOff x="1068858" y="2184115"/>
            <a:chExt cx="7050509" cy="5021088"/>
          </a:xfrm>
        </p:grpSpPr>
        <p:sp>
          <p:nvSpPr>
            <p:cNvPr id="19" name="Rectangle 18"/>
            <p:cNvSpPr/>
            <p:nvPr/>
          </p:nvSpPr>
          <p:spPr>
            <a:xfrm>
              <a:off x="1068858" y="2184115"/>
              <a:ext cx="7050509" cy="502108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73028" y="3620407"/>
              <a:ext cx="225522" cy="2255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19" idx="0"/>
              <a:endCxn id="19" idx="2"/>
            </p:cNvCxnSpPr>
            <p:nvPr/>
          </p:nvCxnSpPr>
          <p:spPr>
            <a:xfrm>
              <a:off x="4594113" y="2184115"/>
              <a:ext cx="0" cy="50210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1"/>
              <a:endCxn id="19" idx="3"/>
            </p:cNvCxnSpPr>
            <p:nvPr/>
          </p:nvCxnSpPr>
          <p:spPr>
            <a:xfrm>
              <a:off x="1068858" y="4694659"/>
              <a:ext cx="7050509" cy="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0" idx="5"/>
            </p:cNvCxnSpPr>
            <p:nvPr/>
          </p:nvCxnSpPr>
          <p:spPr>
            <a:xfrm flipH="1" flipV="1">
              <a:off x="3065523" y="3812912"/>
              <a:ext cx="1517319" cy="8742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6479465" y="2573918"/>
              <a:ext cx="225522" cy="225534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3098550" y="2730813"/>
              <a:ext cx="3413942" cy="966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952762" y="6004874"/>
              <a:ext cx="225522" cy="2255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0" idx="4"/>
              <a:endCxn id="27" idx="0"/>
            </p:cNvCxnSpPr>
            <p:nvPr/>
          </p:nvCxnSpPr>
          <p:spPr>
            <a:xfrm>
              <a:off x="2985789" y="3845941"/>
              <a:ext cx="79734" cy="21589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1835171" y="3585018"/>
          <a:ext cx="1016234" cy="223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1130300" imgH="2489200" progId="Equation.3">
                  <p:embed/>
                </p:oleObj>
              </mc:Choice>
              <mc:Fallback>
                <p:oleObj name="Equation" r:id="rId5" imgW="1130300" imgH="2489200" progId="Equation.3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171" y="3585018"/>
                        <a:ext cx="1016234" cy="2237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/>
          </p:nvPr>
        </p:nvGraphicFramePr>
        <p:xfrm>
          <a:off x="3694837" y="1795981"/>
          <a:ext cx="1462088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7" imgW="990600" imgH="1041400" progId="Equation.3">
                  <p:embed/>
                </p:oleObj>
              </mc:Choice>
              <mc:Fallback>
                <p:oleObj name="Equation" r:id="rId7" imgW="990600" imgH="1041400" progId="Equation.3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4837" y="1795981"/>
                        <a:ext cx="1462088" cy="153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/>
          </p:nvPr>
        </p:nvGraphicFramePr>
        <p:xfrm>
          <a:off x="3732939" y="4623175"/>
          <a:ext cx="1423987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9" imgW="965200" imgH="1473200" progId="Equation.3">
                  <p:embed/>
                </p:oleObj>
              </mc:Choice>
              <mc:Fallback>
                <p:oleObj name="Equation" r:id="rId9" imgW="965200" imgH="1473200" progId="Equation.3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32939" y="4623175"/>
                        <a:ext cx="1423987" cy="2173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6877164" y="937163"/>
            <a:ext cx="3525255" cy="2510544"/>
            <a:chOff x="5353163" y="937163"/>
            <a:chExt cx="3525255" cy="2510544"/>
          </a:xfrm>
        </p:grpSpPr>
        <p:sp>
          <p:nvSpPr>
            <p:cNvPr id="39" name="Rectangle 38"/>
            <p:cNvSpPr/>
            <p:nvPr/>
          </p:nvSpPr>
          <p:spPr>
            <a:xfrm>
              <a:off x="5353163" y="937163"/>
              <a:ext cx="3525255" cy="251054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765658" y="1880839"/>
              <a:ext cx="112761" cy="1127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0"/>
              <a:endCxn id="39" idx="2"/>
            </p:cNvCxnSpPr>
            <p:nvPr/>
          </p:nvCxnSpPr>
          <p:spPr>
            <a:xfrm>
              <a:off x="7115791" y="937163"/>
              <a:ext cx="0" cy="251054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1"/>
              <a:endCxn id="39" idx="3"/>
            </p:cNvCxnSpPr>
            <p:nvPr/>
          </p:nvCxnSpPr>
          <p:spPr>
            <a:xfrm>
              <a:off x="5353163" y="2192435"/>
              <a:ext cx="3525255" cy="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6860596" y="1982321"/>
              <a:ext cx="249560" cy="2063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CF4169-DC8E-A34A-909C-AEBACD0D3AB5}"/>
                  </a:ext>
                </a:extLst>
              </p:cNvPr>
              <p:cNvSpPr/>
              <p:nvPr/>
            </p:nvSpPr>
            <p:spPr>
              <a:xfrm>
                <a:off x="3160444" y="3681129"/>
                <a:ext cx="3190617" cy="1330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CF4169-DC8E-A34A-909C-AEBACD0D3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444" y="3681129"/>
                <a:ext cx="3190617" cy="13309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4199D2F-7396-7043-A9A3-B35CD258BCEB}"/>
                  </a:ext>
                </a:extLst>
              </p:cNvPr>
              <p:cNvSpPr/>
              <p:nvPr/>
            </p:nvSpPr>
            <p:spPr>
              <a:xfrm>
                <a:off x="3739669" y="1061762"/>
                <a:ext cx="2861744" cy="459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4199D2F-7396-7043-A9A3-B35CD258B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669" y="1061762"/>
                <a:ext cx="2861744" cy="4591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3B0B0-20E6-7445-9481-D2A00636AF2C}"/>
                  </a:ext>
                </a:extLst>
              </p:cNvPr>
              <p:cNvSpPr txBox="1"/>
              <p:nvPr/>
            </p:nvSpPr>
            <p:spPr>
              <a:xfrm>
                <a:off x="5464098" y="2243634"/>
                <a:ext cx="886963" cy="52322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1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3B0B0-20E6-7445-9481-D2A00636A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098" y="2243634"/>
                <a:ext cx="886963" cy="523220"/>
              </a:xfrm>
              <a:prstGeom prst="rect">
                <a:avLst/>
              </a:prstGeom>
              <a:blipFill>
                <a:blip r:embed="rId13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28FB51-2A85-624B-8226-9A650018D219}"/>
                  </a:ext>
                </a:extLst>
              </p:cNvPr>
              <p:cNvSpPr txBox="1"/>
              <p:nvPr/>
            </p:nvSpPr>
            <p:spPr>
              <a:xfrm>
                <a:off x="5476270" y="5277157"/>
                <a:ext cx="886963" cy="52322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800" b="1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28FB51-2A85-624B-8226-9A650018D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70" y="5277157"/>
                <a:ext cx="88696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23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73260" y="462941"/>
            <a:ext cx="5103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 describe within-group dispersion.</a:t>
            </a:r>
          </a:p>
          <a:p>
            <a:r>
              <a:rPr lang="en-US" sz="2000" dirty="0"/>
              <a:t>Diagonal of outer-product of error represents distances from mean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83399" y="4237542"/>
            <a:ext cx="3525255" cy="25105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85484" y="4955689"/>
            <a:ext cx="112761" cy="1127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0"/>
            <a:endCxn id="19" idx="2"/>
          </p:cNvCxnSpPr>
          <p:nvPr/>
        </p:nvCxnSpPr>
        <p:spPr>
          <a:xfrm>
            <a:off x="8646026" y="4237542"/>
            <a:ext cx="0" cy="251054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1"/>
            <a:endCxn id="19" idx="3"/>
          </p:cNvCxnSpPr>
          <p:nvPr/>
        </p:nvCxnSpPr>
        <p:spPr>
          <a:xfrm>
            <a:off x="6883399" y="5492814"/>
            <a:ext cx="3525255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588703" y="4432445"/>
            <a:ext cx="112761" cy="112767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25351" y="6147923"/>
            <a:ext cx="112761" cy="1127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77164" y="937163"/>
            <a:ext cx="3525255" cy="25105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289659" y="1880840"/>
            <a:ext cx="112761" cy="1127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0"/>
            <a:endCxn id="39" idx="2"/>
          </p:cNvCxnSpPr>
          <p:nvPr/>
        </p:nvCxnSpPr>
        <p:spPr>
          <a:xfrm>
            <a:off x="8639791" y="937163"/>
            <a:ext cx="0" cy="251054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9" idx="1"/>
            <a:endCxn id="39" idx="3"/>
          </p:cNvCxnSpPr>
          <p:nvPr/>
        </p:nvCxnSpPr>
        <p:spPr>
          <a:xfrm>
            <a:off x="6877164" y="2192435"/>
            <a:ext cx="3525255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589342" y="61123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169062" y="62647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858532" y="62034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741742" y="48165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41384" y="50772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10932" y="49077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544072" y="48977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076312" y="43023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314722" y="42766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575562" y="28224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155282" y="29748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844752" y="29135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727962" y="15266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627604" y="17873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997152" y="16178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530292" y="16078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0062532" y="10124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300942" y="9867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8" idx="0"/>
            <a:endCxn id="40" idx="3"/>
          </p:cNvCxnSpPr>
          <p:nvPr/>
        </p:nvCxnSpPr>
        <p:spPr>
          <a:xfrm flipV="1">
            <a:off x="7598421" y="1977092"/>
            <a:ext cx="707750" cy="845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7"/>
            <a:endCxn id="40" idx="4"/>
          </p:cNvCxnSpPr>
          <p:nvPr/>
        </p:nvCxnSpPr>
        <p:spPr>
          <a:xfrm flipV="1">
            <a:off x="7883775" y="1993607"/>
            <a:ext cx="462264" cy="92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0"/>
            <a:endCxn id="40" idx="4"/>
          </p:cNvCxnSpPr>
          <p:nvPr/>
        </p:nvCxnSpPr>
        <p:spPr>
          <a:xfrm flipV="1">
            <a:off x="8178141" y="1993606"/>
            <a:ext cx="167898" cy="9812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0" idx="7"/>
            <a:endCxn id="66" idx="3"/>
          </p:cNvCxnSpPr>
          <p:nvPr/>
        </p:nvCxnSpPr>
        <p:spPr>
          <a:xfrm flipV="1">
            <a:off x="8385906" y="1025817"/>
            <a:ext cx="921730" cy="8715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0" idx="6"/>
            <a:endCxn id="65" idx="3"/>
          </p:cNvCxnSpPr>
          <p:nvPr/>
        </p:nvCxnSpPr>
        <p:spPr>
          <a:xfrm flipV="1">
            <a:off x="8402420" y="1051467"/>
            <a:ext cx="1666807" cy="8857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0" idx="6"/>
            <a:endCxn id="64" idx="3"/>
          </p:cNvCxnSpPr>
          <p:nvPr/>
        </p:nvCxnSpPr>
        <p:spPr>
          <a:xfrm flipV="1">
            <a:off x="8402420" y="1646877"/>
            <a:ext cx="1134567" cy="2903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6"/>
            <a:endCxn id="40" idx="2"/>
          </p:cNvCxnSpPr>
          <p:nvPr/>
        </p:nvCxnSpPr>
        <p:spPr>
          <a:xfrm>
            <a:off x="7673322" y="1810205"/>
            <a:ext cx="616336" cy="1270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1" idx="5"/>
            <a:endCxn id="40" idx="1"/>
          </p:cNvCxnSpPr>
          <p:nvPr/>
        </p:nvCxnSpPr>
        <p:spPr>
          <a:xfrm>
            <a:off x="7766985" y="1565697"/>
            <a:ext cx="539186" cy="3316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5"/>
            <a:endCxn id="40" idx="1"/>
          </p:cNvCxnSpPr>
          <p:nvPr/>
        </p:nvCxnSpPr>
        <p:spPr>
          <a:xfrm>
            <a:off x="8036175" y="1656837"/>
            <a:ext cx="269996" cy="2405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" idx="6"/>
            <a:endCxn id="27" idx="2"/>
          </p:cNvCxnSpPr>
          <p:nvPr/>
        </p:nvCxnSpPr>
        <p:spPr>
          <a:xfrm>
            <a:off x="7635060" y="6135172"/>
            <a:ext cx="190290" cy="69134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31" idx="6"/>
          </p:cNvCxnSpPr>
          <p:nvPr/>
        </p:nvCxnSpPr>
        <p:spPr>
          <a:xfrm>
            <a:off x="7938112" y="6207720"/>
            <a:ext cx="276669" cy="79853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25" idx="1"/>
          </p:cNvCxnSpPr>
          <p:nvPr/>
        </p:nvCxnSpPr>
        <p:spPr>
          <a:xfrm>
            <a:off x="9342657" y="4302342"/>
            <a:ext cx="262558" cy="146616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5" idx="0"/>
            <a:endCxn id="25" idx="4"/>
          </p:cNvCxnSpPr>
          <p:nvPr/>
        </p:nvCxnSpPr>
        <p:spPr>
          <a:xfrm flipV="1">
            <a:off x="9566931" y="4545212"/>
            <a:ext cx="78152" cy="352541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5" idx="6"/>
            <a:endCxn id="56" idx="3"/>
          </p:cNvCxnSpPr>
          <p:nvPr/>
        </p:nvCxnSpPr>
        <p:spPr>
          <a:xfrm flipV="1">
            <a:off x="9701464" y="4341366"/>
            <a:ext cx="381543" cy="147462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0" idx="1"/>
          </p:cNvCxnSpPr>
          <p:nvPr/>
        </p:nvCxnSpPr>
        <p:spPr>
          <a:xfrm flipH="1" flipV="1">
            <a:off x="7765254" y="4834722"/>
            <a:ext cx="36742" cy="137481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0" idx="3"/>
          </p:cNvCxnSpPr>
          <p:nvPr/>
        </p:nvCxnSpPr>
        <p:spPr>
          <a:xfrm flipH="1">
            <a:off x="7668356" y="5051942"/>
            <a:ext cx="133641" cy="41869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7889175" y="4943472"/>
            <a:ext cx="133641" cy="41869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0A94B1-4185-E44D-A0E0-56FDE639C25A}"/>
                  </a:ext>
                </a:extLst>
              </p:cNvPr>
              <p:cNvSpPr/>
              <p:nvPr/>
            </p:nvSpPr>
            <p:spPr>
              <a:xfrm>
                <a:off x="2152042" y="4175879"/>
                <a:ext cx="1773114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0A94B1-4185-E44D-A0E0-56FDE639C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042" y="4175879"/>
                <a:ext cx="1773114" cy="369332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CDB127A-A32C-794E-B64F-79FE19A42AEC}"/>
                  </a:ext>
                </a:extLst>
              </p:cNvPr>
              <p:cNvSpPr/>
              <p:nvPr/>
            </p:nvSpPr>
            <p:spPr>
              <a:xfrm>
                <a:off x="2152043" y="1981355"/>
                <a:ext cx="1821203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CDB127A-A32C-794E-B64F-79FE19A42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043" y="1981355"/>
                <a:ext cx="1821203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499C150-D39A-4745-958E-8ACCB49B20D9}"/>
                  </a:ext>
                </a:extLst>
              </p:cNvPr>
              <p:cNvSpPr/>
              <p:nvPr/>
            </p:nvSpPr>
            <p:spPr>
              <a:xfrm>
                <a:off x="8305404" y="5854617"/>
                <a:ext cx="2434036" cy="406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𝑭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𝑭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499C150-D39A-4745-958E-8ACCB49B2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404" y="5854617"/>
                <a:ext cx="2434036" cy="40607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1F3A56-F89A-5B48-B55C-F79B2B750616}"/>
                  </a:ext>
                </a:extLst>
              </p:cNvPr>
              <p:cNvSpPr/>
              <p:nvPr/>
            </p:nvSpPr>
            <p:spPr>
              <a:xfrm>
                <a:off x="8456157" y="2598005"/>
                <a:ext cx="2078197" cy="406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1F3A56-F89A-5B48-B55C-F79B2B750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157" y="2598005"/>
                <a:ext cx="2078197" cy="40607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734E0C3-1DDE-B840-95A5-6AB2D1EED1BE}"/>
                  </a:ext>
                </a:extLst>
              </p:cNvPr>
              <p:cNvSpPr/>
              <p:nvPr/>
            </p:nvSpPr>
            <p:spPr>
              <a:xfrm>
                <a:off x="1375964" y="5006578"/>
                <a:ext cx="4572000" cy="11598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734E0C3-1DDE-B840-95A5-6AB2D1EED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964" y="5006578"/>
                <a:ext cx="4572000" cy="1159869"/>
              </a:xfrm>
              <a:prstGeom prst="rect">
                <a:avLst/>
              </a:prstGeom>
              <a:blipFill>
                <a:blip r:embed="rId6"/>
                <a:stretch>
                  <a:fillRect t="-46237" b="-10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4E5D15F-54CD-8B46-84BD-132DC2D41826}"/>
                  </a:ext>
                </a:extLst>
              </p:cNvPr>
              <p:cNvSpPr/>
              <p:nvPr/>
            </p:nvSpPr>
            <p:spPr>
              <a:xfrm>
                <a:off x="1819174" y="2723861"/>
                <a:ext cx="3706568" cy="1159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4E5D15F-54CD-8B46-84BD-132DC2D41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174" y="2723861"/>
                <a:ext cx="3706568" cy="1159869"/>
              </a:xfrm>
              <a:prstGeom prst="rect">
                <a:avLst/>
              </a:prstGeom>
              <a:blipFill>
                <a:blip r:embed="rId7"/>
                <a:stretch>
                  <a:fillRect t="-46237" b="-110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26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883399" y="4237542"/>
            <a:ext cx="3525255" cy="25105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85484" y="4955689"/>
            <a:ext cx="112761" cy="1127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0"/>
            <a:endCxn id="19" idx="2"/>
          </p:cNvCxnSpPr>
          <p:nvPr/>
        </p:nvCxnSpPr>
        <p:spPr>
          <a:xfrm>
            <a:off x="8646026" y="4237542"/>
            <a:ext cx="0" cy="251054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1"/>
            <a:endCxn id="19" idx="3"/>
          </p:cNvCxnSpPr>
          <p:nvPr/>
        </p:nvCxnSpPr>
        <p:spPr>
          <a:xfrm>
            <a:off x="6883399" y="5492814"/>
            <a:ext cx="3525255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588703" y="4432445"/>
            <a:ext cx="112761" cy="112767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25351" y="6147923"/>
            <a:ext cx="112761" cy="1127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589342" y="61123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169062" y="62647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858532" y="62034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741742" y="48165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41384" y="50772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10932" y="49077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544072" y="48977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076312" y="43023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314722" y="42766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4" idx="6"/>
            <a:endCxn id="27" idx="2"/>
          </p:cNvCxnSpPr>
          <p:nvPr/>
        </p:nvCxnSpPr>
        <p:spPr>
          <a:xfrm>
            <a:off x="7635060" y="6135172"/>
            <a:ext cx="190290" cy="69134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31" idx="6"/>
          </p:cNvCxnSpPr>
          <p:nvPr/>
        </p:nvCxnSpPr>
        <p:spPr>
          <a:xfrm>
            <a:off x="7938112" y="6207720"/>
            <a:ext cx="276669" cy="79853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25" idx="1"/>
          </p:cNvCxnSpPr>
          <p:nvPr/>
        </p:nvCxnSpPr>
        <p:spPr>
          <a:xfrm>
            <a:off x="9342657" y="4302342"/>
            <a:ext cx="262558" cy="146616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5" idx="0"/>
            <a:endCxn id="25" idx="4"/>
          </p:cNvCxnSpPr>
          <p:nvPr/>
        </p:nvCxnSpPr>
        <p:spPr>
          <a:xfrm flipV="1">
            <a:off x="9566931" y="4545212"/>
            <a:ext cx="78152" cy="352541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5" idx="6"/>
            <a:endCxn id="56" idx="3"/>
          </p:cNvCxnSpPr>
          <p:nvPr/>
        </p:nvCxnSpPr>
        <p:spPr>
          <a:xfrm flipV="1">
            <a:off x="9701464" y="4341366"/>
            <a:ext cx="381543" cy="147462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0" idx="1"/>
          </p:cNvCxnSpPr>
          <p:nvPr/>
        </p:nvCxnSpPr>
        <p:spPr>
          <a:xfrm flipH="1" flipV="1">
            <a:off x="7765254" y="4834722"/>
            <a:ext cx="36742" cy="137481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0" idx="3"/>
          </p:cNvCxnSpPr>
          <p:nvPr/>
        </p:nvCxnSpPr>
        <p:spPr>
          <a:xfrm flipH="1">
            <a:off x="7668356" y="5051942"/>
            <a:ext cx="133641" cy="41869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7889175" y="4943472"/>
            <a:ext cx="133641" cy="41869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877164" y="937163"/>
            <a:ext cx="3525255" cy="25105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289659" y="1880840"/>
            <a:ext cx="112761" cy="1127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9" idx="0"/>
            <a:endCxn id="79" idx="2"/>
          </p:cNvCxnSpPr>
          <p:nvPr/>
        </p:nvCxnSpPr>
        <p:spPr>
          <a:xfrm>
            <a:off x="8639791" y="937163"/>
            <a:ext cx="0" cy="251054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9" idx="1"/>
            <a:endCxn id="79" idx="3"/>
          </p:cNvCxnSpPr>
          <p:nvPr/>
        </p:nvCxnSpPr>
        <p:spPr>
          <a:xfrm>
            <a:off x="6877164" y="2192435"/>
            <a:ext cx="3525255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575562" y="28224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155282" y="29748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844752" y="29135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727962" y="15266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27604" y="17873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997152" y="16178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530292" y="16078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0062532" y="10124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300942" y="9867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84" idx="0"/>
            <a:endCxn id="80" idx="3"/>
          </p:cNvCxnSpPr>
          <p:nvPr/>
        </p:nvCxnSpPr>
        <p:spPr>
          <a:xfrm flipV="1">
            <a:off x="7598421" y="1977092"/>
            <a:ext cx="707750" cy="845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7"/>
            <a:endCxn id="80" idx="4"/>
          </p:cNvCxnSpPr>
          <p:nvPr/>
        </p:nvCxnSpPr>
        <p:spPr>
          <a:xfrm flipV="1">
            <a:off x="7883775" y="1993607"/>
            <a:ext cx="462264" cy="92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0"/>
            <a:endCxn id="80" idx="4"/>
          </p:cNvCxnSpPr>
          <p:nvPr/>
        </p:nvCxnSpPr>
        <p:spPr>
          <a:xfrm flipV="1">
            <a:off x="8178141" y="1993606"/>
            <a:ext cx="167898" cy="9812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0" idx="7"/>
            <a:endCxn id="95" idx="3"/>
          </p:cNvCxnSpPr>
          <p:nvPr/>
        </p:nvCxnSpPr>
        <p:spPr>
          <a:xfrm flipV="1">
            <a:off x="8385906" y="1025817"/>
            <a:ext cx="921730" cy="8715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0" idx="6"/>
            <a:endCxn id="93" idx="3"/>
          </p:cNvCxnSpPr>
          <p:nvPr/>
        </p:nvCxnSpPr>
        <p:spPr>
          <a:xfrm flipV="1">
            <a:off x="8402420" y="1051467"/>
            <a:ext cx="1666807" cy="8857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0" idx="6"/>
            <a:endCxn id="92" idx="3"/>
          </p:cNvCxnSpPr>
          <p:nvPr/>
        </p:nvCxnSpPr>
        <p:spPr>
          <a:xfrm flipV="1">
            <a:off x="8402420" y="1646877"/>
            <a:ext cx="1134567" cy="2903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9" idx="6"/>
            <a:endCxn id="80" idx="2"/>
          </p:cNvCxnSpPr>
          <p:nvPr/>
        </p:nvCxnSpPr>
        <p:spPr>
          <a:xfrm>
            <a:off x="7673322" y="1810205"/>
            <a:ext cx="616336" cy="1270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8" idx="5"/>
            <a:endCxn id="80" idx="1"/>
          </p:cNvCxnSpPr>
          <p:nvPr/>
        </p:nvCxnSpPr>
        <p:spPr>
          <a:xfrm>
            <a:off x="7766985" y="1565697"/>
            <a:ext cx="539186" cy="3316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0" idx="5"/>
            <a:endCxn id="80" idx="1"/>
          </p:cNvCxnSpPr>
          <p:nvPr/>
        </p:nvCxnSpPr>
        <p:spPr>
          <a:xfrm>
            <a:off x="8036175" y="1656837"/>
            <a:ext cx="269996" cy="2405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299619" y="5190660"/>
            <a:ext cx="112761" cy="11276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>
            <a:off x="7873193" y="5051941"/>
            <a:ext cx="442938" cy="155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909445" y="5327730"/>
            <a:ext cx="434401" cy="8088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5" idx="3"/>
          </p:cNvCxnSpPr>
          <p:nvPr/>
        </p:nvCxnSpPr>
        <p:spPr>
          <a:xfrm flipV="1">
            <a:off x="8412889" y="4528697"/>
            <a:ext cx="1192326" cy="692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7" name="Object 66"/>
          <p:cNvGraphicFramePr>
            <a:graphicFrameLocks noChangeAspect="1"/>
          </p:cNvGraphicFramePr>
          <p:nvPr>
            <p:extLst/>
          </p:nvPr>
        </p:nvGraphicFramePr>
        <p:xfrm>
          <a:off x="8929689" y="5949950"/>
          <a:ext cx="12731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863600" imgH="457200" progId="Equation.3">
                  <p:embed/>
                </p:oleObj>
              </mc:Choice>
              <mc:Fallback>
                <p:oleObj name="Equation" r:id="rId3" imgW="863600" imgH="457200" progId="Equation.3">
                  <p:embed/>
                  <p:pic>
                    <p:nvPicPr>
                      <p:cNvPr id="67" name="Object 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29689" y="5949950"/>
                        <a:ext cx="1273175" cy="67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1773260" y="462941"/>
            <a:ext cx="5103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 describe within-group dispersion.</a:t>
            </a:r>
          </a:p>
          <a:p>
            <a:r>
              <a:rPr lang="en-US" sz="2000" dirty="0"/>
              <a:t>Diagonal of outer-product of error represents distances from mean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876425" y="6409062"/>
            <a:ext cx="5582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Anderson MJ (2001). </a:t>
            </a:r>
            <a:r>
              <a:rPr lang="en-US" sz="1600" i="1" dirty="0"/>
              <a:t>Austral Ecology</a:t>
            </a:r>
            <a:r>
              <a:rPr lang="en-US" sz="1600" dirty="0"/>
              <a:t> 26</a:t>
            </a:r>
            <a:r>
              <a:rPr lang="en-US" sz="1600" b="1" dirty="0"/>
              <a:t>:</a:t>
            </a:r>
            <a:r>
              <a:rPr lang="en-US" sz="1600" dirty="0"/>
              <a:t> 32-46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BB7EFC3-A30B-144F-97F8-CD7B1A7505F2}"/>
                  </a:ext>
                </a:extLst>
              </p:cNvPr>
              <p:cNvSpPr txBox="1"/>
              <p:nvPr/>
            </p:nvSpPr>
            <p:spPr>
              <a:xfrm>
                <a:off x="2786373" y="1920996"/>
                <a:ext cx="2737201" cy="313932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Is one model better than the other?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 is the same as the difference in summed squared distances</a:t>
                </a:r>
              </a:p>
              <a:p>
                <a:r>
                  <a:rPr lang="en-US" dirty="0"/>
                  <a:t>Between model predictions and model observations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BB7EFC3-A30B-144F-97F8-CD7B1A750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73" y="1920996"/>
                <a:ext cx="2737201" cy="3139321"/>
              </a:xfrm>
              <a:prstGeom prst="rect">
                <a:avLst/>
              </a:prstGeom>
              <a:blipFill>
                <a:blip r:embed="rId5"/>
                <a:stretch>
                  <a:fillRect l="-1376" t="-402" b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224A74F-AB49-5B49-96DF-76A3894D4C8D}"/>
                  </a:ext>
                </a:extLst>
              </p:cNvPr>
              <p:cNvSpPr/>
              <p:nvPr/>
            </p:nvSpPr>
            <p:spPr>
              <a:xfrm>
                <a:off x="6997129" y="4344031"/>
                <a:ext cx="111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224A74F-AB49-5B49-96DF-76A3894D4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29" y="4344031"/>
                <a:ext cx="1116331" cy="369332"/>
              </a:xfrm>
              <a:prstGeom prst="rect">
                <a:avLst/>
              </a:prstGeom>
              <a:blipFill>
                <a:blip r:embed="rId6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61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883399" y="4237542"/>
            <a:ext cx="3525255" cy="25105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85484" y="4955689"/>
            <a:ext cx="112761" cy="1127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0"/>
            <a:endCxn id="19" idx="2"/>
          </p:cNvCxnSpPr>
          <p:nvPr/>
        </p:nvCxnSpPr>
        <p:spPr>
          <a:xfrm>
            <a:off x="8646026" y="4237542"/>
            <a:ext cx="0" cy="251054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1"/>
            <a:endCxn id="19" idx="3"/>
          </p:cNvCxnSpPr>
          <p:nvPr/>
        </p:nvCxnSpPr>
        <p:spPr>
          <a:xfrm>
            <a:off x="6883399" y="5492814"/>
            <a:ext cx="3525255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588703" y="4432445"/>
            <a:ext cx="112761" cy="112767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25351" y="6147923"/>
            <a:ext cx="112761" cy="1127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589342" y="61123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169062" y="62647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858532" y="62034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741742" y="48165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41384" y="50772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10932" y="49077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544072" y="48977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076312" y="43023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314722" y="42766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4" idx="6"/>
            <a:endCxn id="27" idx="2"/>
          </p:cNvCxnSpPr>
          <p:nvPr/>
        </p:nvCxnSpPr>
        <p:spPr>
          <a:xfrm>
            <a:off x="7635060" y="6135172"/>
            <a:ext cx="190290" cy="69134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31" idx="6"/>
          </p:cNvCxnSpPr>
          <p:nvPr/>
        </p:nvCxnSpPr>
        <p:spPr>
          <a:xfrm>
            <a:off x="7938112" y="6207720"/>
            <a:ext cx="276669" cy="79853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25" idx="1"/>
          </p:cNvCxnSpPr>
          <p:nvPr/>
        </p:nvCxnSpPr>
        <p:spPr>
          <a:xfrm>
            <a:off x="9342657" y="4302342"/>
            <a:ext cx="262558" cy="146616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5" idx="0"/>
            <a:endCxn id="25" idx="4"/>
          </p:cNvCxnSpPr>
          <p:nvPr/>
        </p:nvCxnSpPr>
        <p:spPr>
          <a:xfrm flipV="1">
            <a:off x="9566931" y="4545212"/>
            <a:ext cx="78152" cy="352541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5" idx="6"/>
            <a:endCxn id="56" idx="3"/>
          </p:cNvCxnSpPr>
          <p:nvPr/>
        </p:nvCxnSpPr>
        <p:spPr>
          <a:xfrm flipV="1">
            <a:off x="9701464" y="4341366"/>
            <a:ext cx="381543" cy="147462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0" idx="1"/>
          </p:cNvCxnSpPr>
          <p:nvPr/>
        </p:nvCxnSpPr>
        <p:spPr>
          <a:xfrm flipH="1" flipV="1">
            <a:off x="7765254" y="4834722"/>
            <a:ext cx="36742" cy="137481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0" idx="3"/>
          </p:cNvCxnSpPr>
          <p:nvPr/>
        </p:nvCxnSpPr>
        <p:spPr>
          <a:xfrm flipH="1">
            <a:off x="7668356" y="5051942"/>
            <a:ext cx="133641" cy="41869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7889175" y="4943472"/>
            <a:ext cx="133641" cy="41869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877164" y="937163"/>
            <a:ext cx="3525255" cy="25105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289659" y="1880840"/>
            <a:ext cx="112761" cy="1127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9" idx="0"/>
            <a:endCxn id="79" idx="2"/>
          </p:cNvCxnSpPr>
          <p:nvPr/>
        </p:nvCxnSpPr>
        <p:spPr>
          <a:xfrm>
            <a:off x="8639791" y="937163"/>
            <a:ext cx="0" cy="251054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9" idx="1"/>
            <a:endCxn id="79" idx="3"/>
          </p:cNvCxnSpPr>
          <p:nvPr/>
        </p:nvCxnSpPr>
        <p:spPr>
          <a:xfrm>
            <a:off x="6877164" y="2192435"/>
            <a:ext cx="3525255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575562" y="28224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155282" y="29748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844752" y="29135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727962" y="15266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27604" y="17873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997152" y="16178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530292" y="16078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0062532" y="10124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300942" y="9867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84" idx="0"/>
            <a:endCxn id="80" idx="3"/>
          </p:cNvCxnSpPr>
          <p:nvPr/>
        </p:nvCxnSpPr>
        <p:spPr>
          <a:xfrm flipV="1">
            <a:off x="7598421" y="1977092"/>
            <a:ext cx="707750" cy="845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7"/>
            <a:endCxn id="80" idx="4"/>
          </p:cNvCxnSpPr>
          <p:nvPr/>
        </p:nvCxnSpPr>
        <p:spPr>
          <a:xfrm flipV="1">
            <a:off x="7883775" y="1993607"/>
            <a:ext cx="462264" cy="92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0"/>
            <a:endCxn id="80" idx="4"/>
          </p:cNvCxnSpPr>
          <p:nvPr/>
        </p:nvCxnSpPr>
        <p:spPr>
          <a:xfrm flipV="1">
            <a:off x="8178141" y="1993606"/>
            <a:ext cx="167898" cy="9812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0" idx="7"/>
            <a:endCxn id="95" idx="3"/>
          </p:cNvCxnSpPr>
          <p:nvPr/>
        </p:nvCxnSpPr>
        <p:spPr>
          <a:xfrm flipV="1">
            <a:off x="8385906" y="1025817"/>
            <a:ext cx="921730" cy="8715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0" idx="6"/>
            <a:endCxn id="93" idx="3"/>
          </p:cNvCxnSpPr>
          <p:nvPr/>
        </p:nvCxnSpPr>
        <p:spPr>
          <a:xfrm flipV="1">
            <a:off x="8402420" y="1051467"/>
            <a:ext cx="1666807" cy="8857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0" idx="6"/>
            <a:endCxn id="92" idx="3"/>
          </p:cNvCxnSpPr>
          <p:nvPr/>
        </p:nvCxnSpPr>
        <p:spPr>
          <a:xfrm flipV="1">
            <a:off x="8402420" y="1646877"/>
            <a:ext cx="1134567" cy="2903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9" idx="6"/>
            <a:endCxn id="80" idx="2"/>
          </p:cNvCxnSpPr>
          <p:nvPr/>
        </p:nvCxnSpPr>
        <p:spPr>
          <a:xfrm>
            <a:off x="7673322" y="1810205"/>
            <a:ext cx="616336" cy="1270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8" idx="5"/>
            <a:endCxn id="80" idx="1"/>
          </p:cNvCxnSpPr>
          <p:nvPr/>
        </p:nvCxnSpPr>
        <p:spPr>
          <a:xfrm>
            <a:off x="7766985" y="1565697"/>
            <a:ext cx="539186" cy="3316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0" idx="5"/>
            <a:endCxn id="80" idx="1"/>
          </p:cNvCxnSpPr>
          <p:nvPr/>
        </p:nvCxnSpPr>
        <p:spPr>
          <a:xfrm>
            <a:off x="8036175" y="1656837"/>
            <a:ext cx="269996" cy="2405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299619" y="5190660"/>
            <a:ext cx="112761" cy="11276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>
            <a:off x="7873193" y="5051941"/>
            <a:ext cx="442938" cy="155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909445" y="5327730"/>
            <a:ext cx="434401" cy="8088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5" idx="3"/>
          </p:cNvCxnSpPr>
          <p:nvPr/>
        </p:nvCxnSpPr>
        <p:spPr>
          <a:xfrm flipV="1">
            <a:off x="8412889" y="4528697"/>
            <a:ext cx="1192326" cy="692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7" name="Object 66"/>
          <p:cNvGraphicFramePr>
            <a:graphicFrameLocks noChangeAspect="1"/>
          </p:cNvGraphicFramePr>
          <p:nvPr>
            <p:extLst/>
          </p:nvPr>
        </p:nvGraphicFramePr>
        <p:xfrm>
          <a:off x="8929689" y="5949950"/>
          <a:ext cx="12731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863600" imgH="457200" progId="Equation.3">
                  <p:embed/>
                </p:oleObj>
              </mc:Choice>
              <mc:Fallback>
                <p:oleObj name="Equation" r:id="rId3" imgW="863600" imgH="457200" progId="Equation.3">
                  <p:embed/>
                  <p:pic>
                    <p:nvPicPr>
                      <p:cNvPr id="67" name="Object 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29689" y="5949950"/>
                        <a:ext cx="1273175" cy="67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224A74F-AB49-5B49-96DF-76A3894D4C8D}"/>
                  </a:ext>
                </a:extLst>
              </p:cNvPr>
              <p:cNvSpPr/>
              <p:nvPr/>
            </p:nvSpPr>
            <p:spPr>
              <a:xfrm>
                <a:off x="6997129" y="4344031"/>
                <a:ext cx="111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224A74F-AB49-5B49-96DF-76A3894D4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29" y="4344031"/>
                <a:ext cx="1116331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2F7B20D-CE77-CC4B-B09F-BEC6B62C4BC3}"/>
              </a:ext>
            </a:extLst>
          </p:cNvPr>
          <p:cNvSpPr txBox="1"/>
          <p:nvPr/>
        </p:nvSpPr>
        <p:spPr>
          <a:xfrm>
            <a:off x="215271" y="42499"/>
            <a:ext cx="5103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 describe within-group dispersion.</a:t>
            </a:r>
          </a:p>
          <a:p>
            <a:r>
              <a:rPr lang="en-US" sz="2000" dirty="0"/>
              <a:t>Diagonal of outer-product of error represents distances from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1CD4D2-9566-AB4A-B9AE-C6B46501524B}"/>
                  </a:ext>
                </a:extLst>
              </p:cNvPr>
              <p:cNvSpPr/>
              <p:nvPr/>
            </p:nvSpPr>
            <p:spPr>
              <a:xfrm>
                <a:off x="603848" y="3947082"/>
                <a:ext cx="1773114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1CD4D2-9566-AB4A-B9AE-C6B465015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48" y="3947082"/>
                <a:ext cx="1773114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71EDCD9-206B-5943-99D7-059C22798DC8}"/>
                  </a:ext>
                </a:extLst>
              </p:cNvPr>
              <p:cNvSpPr/>
              <p:nvPr/>
            </p:nvSpPr>
            <p:spPr>
              <a:xfrm>
                <a:off x="603849" y="1752558"/>
                <a:ext cx="1821203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71EDCD9-206B-5943-99D7-059C22798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49" y="1752558"/>
                <a:ext cx="1821203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DAF84A-9501-CE40-B43A-ADAA15781E53}"/>
                  </a:ext>
                </a:extLst>
              </p:cNvPr>
              <p:cNvSpPr/>
              <p:nvPr/>
            </p:nvSpPr>
            <p:spPr>
              <a:xfrm>
                <a:off x="-172230" y="4777781"/>
                <a:ext cx="4572000" cy="11598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DAF84A-9501-CE40-B43A-ADAA15781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230" y="4777781"/>
                <a:ext cx="4572000" cy="1159869"/>
              </a:xfrm>
              <a:prstGeom prst="rect">
                <a:avLst/>
              </a:prstGeom>
              <a:blipFill>
                <a:blip r:embed="rId8"/>
                <a:stretch>
                  <a:fillRect t="-46237" b="-110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40E962-1EDB-1E42-B24F-62C48BCB33CE}"/>
                  </a:ext>
                </a:extLst>
              </p:cNvPr>
              <p:cNvSpPr/>
              <p:nvPr/>
            </p:nvSpPr>
            <p:spPr>
              <a:xfrm>
                <a:off x="270980" y="2495064"/>
                <a:ext cx="3706568" cy="1159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40E962-1EDB-1E42-B24F-62C48BCB3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0" y="2495064"/>
                <a:ext cx="3706568" cy="1159869"/>
              </a:xfrm>
              <a:prstGeom prst="rect">
                <a:avLst/>
              </a:prstGeom>
              <a:blipFill>
                <a:blip r:embed="rId9"/>
                <a:stretch>
                  <a:fillRect t="-46237" b="-110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13B4EE1-1D95-554A-A766-D4F00BD172FD}"/>
                  </a:ext>
                </a:extLst>
              </p:cNvPr>
              <p:cNvSpPr/>
              <p:nvPr/>
            </p:nvSpPr>
            <p:spPr>
              <a:xfrm>
                <a:off x="4180266" y="3502535"/>
                <a:ext cx="2128403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𝝙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𝐇</m:t>
                    </m:r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𝐘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4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𝝙</a:t>
                </a:r>
                <a14:m>
                  <m:oMath xmlns:m="http://schemas.openxmlformats.org/officeDocument/2006/math">
                    <m:r>
                      <a:rPr lang="en-US" sz="2400" b="1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13B4EE1-1D95-554A-A766-D4F00BD17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266" y="3502535"/>
                <a:ext cx="2128403" cy="830997"/>
              </a:xfrm>
              <a:prstGeom prst="rect">
                <a:avLst/>
              </a:prstGeom>
              <a:blipFill>
                <a:blip r:embed="rId10"/>
                <a:stretch>
                  <a:fillRect l="-4118" t="-757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18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3226" y="265120"/>
            <a:ext cx="5103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Null Hypothesis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Viable test statistics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83399" y="4237542"/>
            <a:ext cx="3525255" cy="25105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85484" y="4955689"/>
            <a:ext cx="112761" cy="1127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0"/>
            <a:endCxn id="19" idx="2"/>
          </p:cNvCxnSpPr>
          <p:nvPr/>
        </p:nvCxnSpPr>
        <p:spPr>
          <a:xfrm>
            <a:off x="8646026" y="4237542"/>
            <a:ext cx="0" cy="251054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1"/>
            <a:endCxn id="19" idx="3"/>
          </p:cNvCxnSpPr>
          <p:nvPr/>
        </p:nvCxnSpPr>
        <p:spPr>
          <a:xfrm>
            <a:off x="6883399" y="5492814"/>
            <a:ext cx="3525255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588703" y="4432445"/>
            <a:ext cx="112761" cy="112767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25351" y="6147923"/>
            <a:ext cx="112761" cy="1127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589342" y="61123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169062" y="62647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858532" y="62034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741742" y="48165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41384" y="50772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10932" y="49077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544072" y="48977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076312" y="43023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314722" y="42766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4" idx="6"/>
            <a:endCxn id="27" idx="2"/>
          </p:cNvCxnSpPr>
          <p:nvPr/>
        </p:nvCxnSpPr>
        <p:spPr>
          <a:xfrm>
            <a:off x="7635060" y="6135172"/>
            <a:ext cx="190290" cy="69134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31" idx="6"/>
          </p:cNvCxnSpPr>
          <p:nvPr/>
        </p:nvCxnSpPr>
        <p:spPr>
          <a:xfrm>
            <a:off x="7938112" y="6207720"/>
            <a:ext cx="276669" cy="79853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25" idx="1"/>
          </p:cNvCxnSpPr>
          <p:nvPr/>
        </p:nvCxnSpPr>
        <p:spPr>
          <a:xfrm>
            <a:off x="9342657" y="4302342"/>
            <a:ext cx="262558" cy="146616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5" idx="0"/>
            <a:endCxn id="25" idx="4"/>
          </p:cNvCxnSpPr>
          <p:nvPr/>
        </p:nvCxnSpPr>
        <p:spPr>
          <a:xfrm flipV="1">
            <a:off x="9566931" y="4545212"/>
            <a:ext cx="78152" cy="352541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5" idx="6"/>
            <a:endCxn id="56" idx="3"/>
          </p:cNvCxnSpPr>
          <p:nvPr/>
        </p:nvCxnSpPr>
        <p:spPr>
          <a:xfrm flipV="1">
            <a:off x="9701464" y="4341366"/>
            <a:ext cx="381543" cy="147462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0" idx="1"/>
          </p:cNvCxnSpPr>
          <p:nvPr/>
        </p:nvCxnSpPr>
        <p:spPr>
          <a:xfrm flipH="1" flipV="1">
            <a:off x="7765254" y="4834722"/>
            <a:ext cx="36742" cy="137481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0" idx="3"/>
          </p:cNvCxnSpPr>
          <p:nvPr/>
        </p:nvCxnSpPr>
        <p:spPr>
          <a:xfrm flipH="1">
            <a:off x="7668356" y="5051942"/>
            <a:ext cx="133641" cy="41869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7889175" y="4943472"/>
            <a:ext cx="133641" cy="41869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877164" y="937163"/>
            <a:ext cx="3525255" cy="25105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289659" y="1880840"/>
            <a:ext cx="112761" cy="1127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9" idx="0"/>
            <a:endCxn id="79" idx="2"/>
          </p:cNvCxnSpPr>
          <p:nvPr/>
        </p:nvCxnSpPr>
        <p:spPr>
          <a:xfrm>
            <a:off x="8639791" y="937163"/>
            <a:ext cx="0" cy="251054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9" idx="1"/>
            <a:endCxn id="79" idx="3"/>
          </p:cNvCxnSpPr>
          <p:nvPr/>
        </p:nvCxnSpPr>
        <p:spPr>
          <a:xfrm>
            <a:off x="6877164" y="2192435"/>
            <a:ext cx="3525255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575562" y="28224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155282" y="29748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844752" y="29135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727962" y="15266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27604" y="17873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997152" y="16178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530292" y="16078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0062532" y="10124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300942" y="9867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84" idx="0"/>
            <a:endCxn id="80" idx="3"/>
          </p:cNvCxnSpPr>
          <p:nvPr/>
        </p:nvCxnSpPr>
        <p:spPr>
          <a:xfrm flipV="1">
            <a:off x="7598421" y="1977092"/>
            <a:ext cx="707750" cy="845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7"/>
            <a:endCxn id="80" idx="4"/>
          </p:cNvCxnSpPr>
          <p:nvPr/>
        </p:nvCxnSpPr>
        <p:spPr>
          <a:xfrm flipV="1">
            <a:off x="7883775" y="1993607"/>
            <a:ext cx="462264" cy="92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0"/>
            <a:endCxn id="80" idx="4"/>
          </p:cNvCxnSpPr>
          <p:nvPr/>
        </p:nvCxnSpPr>
        <p:spPr>
          <a:xfrm flipV="1">
            <a:off x="8178141" y="1993606"/>
            <a:ext cx="167898" cy="9812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0" idx="7"/>
            <a:endCxn id="95" idx="3"/>
          </p:cNvCxnSpPr>
          <p:nvPr/>
        </p:nvCxnSpPr>
        <p:spPr>
          <a:xfrm flipV="1">
            <a:off x="8385906" y="1025817"/>
            <a:ext cx="921730" cy="8715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0" idx="6"/>
            <a:endCxn id="93" idx="3"/>
          </p:cNvCxnSpPr>
          <p:nvPr/>
        </p:nvCxnSpPr>
        <p:spPr>
          <a:xfrm flipV="1">
            <a:off x="8402420" y="1051467"/>
            <a:ext cx="1666807" cy="8857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0" idx="6"/>
            <a:endCxn id="92" idx="3"/>
          </p:cNvCxnSpPr>
          <p:nvPr/>
        </p:nvCxnSpPr>
        <p:spPr>
          <a:xfrm flipV="1">
            <a:off x="8402420" y="1646877"/>
            <a:ext cx="1134567" cy="2903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9" idx="6"/>
            <a:endCxn id="80" idx="2"/>
          </p:cNvCxnSpPr>
          <p:nvPr/>
        </p:nvCxnSpPr>
        <p:spPr>
          <a:xfrm>
            <a:off x="7673322" y="1810205"/>
            <a:ext cx="616336" cy="1270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8" idx="5"/>
            <a:endCxn id="80" idx="1"/>
          </p:cNvCxnSpPr>
          <p:nvPr/>
        </p:nvCxnSpPr>
        <p:spPr>
          <a:xfrm>
            <a:off x="7766985" y="1565697"/>
            <a:ext cx="539186" cy="3316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0" idx="5"/>
            <a:endCxn id="80" idx="1"/>
          </p:cNvCxnSpPr>
          <p:nvPr/>
        </p:nvCxnSpPr>
        <p:spPr>
          <a:xfrm>
            <a:off x="8036175" y="1656837"/>
            <a:ext cx="269996" cy="2405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299619" y="5190660"/>
            <a:ext cx="112761" cy="11276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>
            <a:off x="7873193" y="5051941"/>
            <a:ext cx="442938" cy="155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909445" y="5327730"/>
            <a:ext cx="434401" cy="8088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436916"/>
              </p:ext>
            </p:extLst>
          </p:nvPr>
        </p:nvGraphicFramePr>
        <p:xfrm>
          <a:off x="536915" y="832127"/>
          <a:ext cx="2586735" cy="780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3" imgW="965200" imgH="292100" progId="Equation.3">
                  <p:embed/>
                </p:oleObj>
              </mc:Choice>
              <mc:Fallback>
                <p:oleObj name="Equation" r:id="rId3" imgW="965200" imgH="292100" progId="Equation.3">
                  <p:embed/>
                  <p:pic>
                    <p:nvPicPr>
                      <p:cNvPr id="69" name="Object 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915" y="832127"/>
                        <a:ext cx="2586735" cy="780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418597"/>
              </p:ext>
            </p:extLst>
          </p:nvPr>
        </p:nvGraphicFramePr>
        <p:xfrm>
          <a:off x="3299264" y="1202063"/>
          <a:ext cx="1790232" cy="608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1155700" imgH="393700" progId="Equation.3">
                  <p:embed/>
                </p:oleObj>
              </mc:Choice>
              <mc:Fallback>
                <p:oleObj name="Equation" r:id="rId5" imgW="1155700" imgH="393700" progId="Equation.3">
                  <p:embed/>
                  <p:pic>
                    <p:nvPicPr>
                      <p:cNvPr id="70" name="Object 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9264" y="1202063"/>
                        <a:ext cx="1790232" cy="608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924654"/>
              </p:ext>
            </p:extLst>
          </p:nvPr>
        </p:nvGraphicFramePr>
        <p:xfrm>
          <a:off x="520085" y="1490110"/>
          <a:ext cx="262096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7" imgW="977900" imgH="292100" progId="Equation.3">
                  <p:embed/>
                </p:oleObj>
              </mc:Choice>
              <mc:Fallback>
                <p:oleObj name="Equation" r:id="rId7" imgW="977900" imgH="292100" progId="Equation.3">
                  <p:embed/>
                  <p:pic>
                    <p:nvPicPr>
                      <p:cNvPr id="71" name="Object 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0085" y="1490110"/>
                        <a:ext cx="2620963" cy="77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146362"/>
              </p:ext>
            </p:extLst>
          </p:nvPr>
        </p:nvGraphicFramePr>
        <p:xfrm>
          <a:off x="731066" y="3191313"/>
          <a:ext cx="2084387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9" imgW="1346200" imgH="1892300" progId="Equation.3">
                  <p:embed/>
                </p:oleObj>
              </mc:Choice>
              <mc:Fallback>
                <p:oleObj name="Equation" r:id="rId9" imgW="1346200" imgH="1892300" progId="Equation.3">
                  <p:embed/>
                  <p:pic>
                    <p:nvPicPr>
                      <p:cNvPr id="73" name="Object 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1066" y="3191313"/>
                        <a:ext cx="2084387" cy="29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63"/>
          <p:cNvSpPr/>
          <p:nvPr/>
        </p:nvSpPr>
        <p:spPr>
          <a:xfrm>
            <a:off x="403007" y="6313473"/>
            <a:ext cx="5582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Anderson MJ (2001). </a:t>
            </a:r>
            <a:r>
              <a:rPr lang="en-US" sz="1600" i="1" dirty="0"/>
              <a:t>Austral Ecology</a:t>
            </a:r>
            <a:r>
              <a:rPr lang="en-US" sz="1600" dirty="0"/>
              <a:t> 26</a:t>
            </a:r>
            <a:r>
              <a:rPr lang="en-US" sz="1600" b="1" dirty="0"/>
              <a:t>:</a:t>
            </a:r>
            <a:r>
              <a:rPr lang="en-US" sz="1600" dirty="0"/>
              <a:t> 32-46 </a:t>
            </a:r>
          </a:p>
        </p:txBody>
      </p:sp>
      <p:graphicFrame>
        <p:nvGraphicFramePr>
          <p:cNvPr id="61" name="Object 60"/>
          <p:cNvGraphicFramePr>
            <a:graphicFrameLocks noChangeAspect="1"/>
          </p:cNvGraphicFramePr>
          <p:nvPr>
            <p:extLst/>
          </p:nvPr>
        </p:nvGraphicFramePr>
        <p:xfrm>
          <a:off x="8929689" y="5949950"/>
          <a:ext cx="12731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1" imgW="863600" imgH="457200" progId="Equation.3">
                  <p:embed/>
                </p:oleObj>
              </mc:Choice>
              <mc:Fallback>
                <p:oleObj name="Equation" r:id="rId11" imgW="863600" imgH="457200" progId="Equation.3">
                  <p:embed/>
                  <p:pic>
                    <p:nvPicPr>
                      <p:cNvPr id="61" name="Object 6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29689" y="5949950"/>
                        <a:ext cx="1273175" cy="67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Straight Arrow Connector 62"/>
          <p:cNvCxnSpPr/>
          <p:nvPr/>
        </p:nvCxnSpPr>
        <p:spPr>
          <a:xfrm flipV="1">
            <a:off x="8412889" y="4528697"/>
            <a:ext cx="1192326" cy="692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2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349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Collyer, Michael</dc:creator>
  <cp:lastModifiedBy>Collyer, Michael</cp:lastModifiedBy>
  <cp:revision>1</cp:revision>
  <dcterms:created xsi:type="dcterms:W3CDTF">2019-03-28T17:03:13Z</dcterms:created>
  <dcterms:modified xsi:type="dcterms:W3CDTF">2019-03-28T17:13:07Z</dcterms:modified>
</cp:coreProperties>
</file>