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294" r:id="rId41"/>
    <p:sldId id="295" r:id="rId42"/>
    <p:sldId id="296" r:id="rId43"/>
    <p:sldId id="298" r:id="rId44"/>
    <p:sldId id="299" r:id="rId45"/>
  </p:sldIdLst>
  <p:sldSz cx="9144000" cy="5143500" type="screen16x9"/>
  <p:notesSz cx="6858000" cy="9144000"/>
  <p:embeddedFontLst>
    <p:embeddedFont>
      <p:font typeface="Maven Pro" panose="020B0604020202020204" charset="0"/>
      <p:regular r:id="rId47"/>
      <p:bold r:id="rId48"/>
    </p:embeddedFont>
    <p:embeddedFont>
      <p:font typeface="Nunit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515CCB-3406-4834-B8E6-DE27D99D920A}">
  <a:tblStyle styleId="{BE515CCB-3406-4834-B8E6-DE27D99D92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1" d="100"/>
          <a:sy n="81" d="100"/>
        </p:scale>
        <p:origin x="79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5461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Programming</a:t>
            </a: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67950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User-defined Variables</a:t>
            </a: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70800" y="789500"/>
            <a:ext cx="8462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variable length can be of any reasonable length and may constitute alphabets, digits and underscore.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first character must be an alphabet or an underscore.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$ causes the value of a to get displayed.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Omitting the $ would simply treat a as a character to be echoed.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335" name="Shape 335"/>
          <p:cNvGraphicFramePr/>
          <p:nvPr/>
        </p:nvGraphicFramePr>
        <p:xfrm>
          <a:off x="952500" y="2381250"/>
          <a:ext cx="7239000" cy="100581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a=20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1800"/>
                        <a:t> $a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1800"/>
                        <a:t> a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Variable</a:t>
            </a: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303800" y="1836125"/>
            <a:ext cx="7030500" cy="26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Array_name[indexnumber] = value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Array_name=(value1 value2 ... valueN)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Variable(Cont..)</a:t>
            </a:r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for((i=0;i&lt;=5;i++))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a[i]=$(expr $i + 1)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echo "${a[@]}"          // Display all the array value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echo "${!a[@]}"         // Display all the array 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echo "${#a[@]}"        // Display total number of element.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Traps</a:t>
            </a: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423725" y="871900"/>
            <a:ext cx="8462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shell variables are string variables. In the statement a=20, the ‘20’ stored in a is treated not as a number, but as a string of characters 2 and 0.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variable may contain more than one word. In such cases, the assignment must be made using double quotes.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C=“two words”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carry out more than one assignment in a line. We can echo more than one variable’s value at a time.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Name=Jony age=10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FF0000"/>
                </a:solidFill>
              </a:rPr>
              <a:t>echo </a:t>
            </a:r>
            <a:r>
              <a:rPr lang="en" sz="1800"/>
              <a:t>$name $age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variables defined inside a shell script die the moment the execution of the script is over.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1199650" y="7532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in Shell Script</a:t>
            </a:r>
            <a:endParaRPr/>
          </a:p>
        </p:txBody>
      </p:sp>
      <p:graphicFrame>
        <p:nvGraphicFramePr>
          <p:cNvPr id="359" name="Shape 359"/>
          <p:cNvGraphicFramePr/>
          <p:nvPr>
            <p:extLst>
              <p:ext uri="{D42A27DB-BD31-4B8C-83A1-F6EECF244321}">
                <p14:modId xmlns:p14="http://schemas.microsoft.com/office/powerpoint/2010/main" val="1739852789"/>
              </p:ext>
            </p:extLst>
          </p:nvPr>
        </p:nvGraphicFramePr>
        <p:xfrm>
          <a:off x="609600" y="1809750"/>
          <a:ext cx="3207775" cy="274317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320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a=20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b=10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$(( a + b ))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$(( a - b ))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$(( a * b ))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$(( a / b ))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$(( a % b ))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0" name="Shape 360"/>
          <p:cNvGraphicFramePr/>
          <p:nvPr>
            <p:extLst>
              <p:ext uri="{D42A27DB-BD31-4B8C-83A1-F6EECF244321}">
                <p14:modId xmlns:p14="http://schemas.microsoft.com/office/powerpoint/2010/main" val="2657076724"/>
              </p:ext>
            </p:extLst>
          </p:nvPr>
        </p:nvGraphicFramePr>
        <p:xfrm>
          <a:off x="4953000" y="1809750"/>
          <a:ext cx="3207775" cy="274317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320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a=20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b=10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$( expr $a + $b)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$( expr $a - $b)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$( expr $a \* $b)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 </a:t>
                      </a:r>
                      <a:r>
                        <a:rPr lang="en" sz="2400" dirty="0"/>
                        <a:t>$( expr $a / $b)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$( expr $a % $b)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in Shell Script (cont.)</a:t>
            </a:r>
            <a:endParaRPr/>
          </a:p>
        </p:txBody>
      </p:sp>
      <p:graphicFrame>
        <p:nvGraphicFramePr>
          <p:cNvPr id="366" name="Shape 366"/>
          <p:cNvGraphicFramePr/>
          <p:nvPr>
            <p:extLst>
              <p:ext uri="{D42A27DB-BD31-4B8C-83A1-F6EECF244321}">
                <p14:modId xmlns:p14="http://schemas.microsoft.com/office/powerpoint/2010/main" val="2234634798"/>
              </p:ext>
            </p:extLst>
          </p:nvPr>
        </p:nvGraphicFramePr>
        <p:xfrm>
          <a:off x="533400" y="1504950"/>
          <a:ext cx="3352800" cy="323085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a=20.5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b=3.25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“$a + $b” | bc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“$a - $b” | bc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“$a * $b” | bc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“$a / $b” | bc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“$a % $b” | bc</a:t>
                      </a:r>
                      <a:endParaRPr sz="2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" name="Shape 367"/>
          <p:cNvGraphicFramePr/>
          <p:nvPr>
            <p:extLst>
              <p:ext uri="{D42A27DB-BD31-4B8C-83A1-F6EECF244321}">
                <p14:modId xmlns:p14="http://schemas.microsoft.com/office/powerpoint/2010/main" val="2721566621"/>
              </p:ext>
            </p:extLst>
          </p:nvPr>
        </p:nvGraphicFramePr>
        <p:xfrm>
          <a:off x="4648200" y="1504950"/>
          <a:ext cx="3886200" cy="323085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a=20.5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b=3.25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“$a + $b” | bc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“$a - $b” | bc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“$a * $b” | bc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“scale=2; $a / $b” | bc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2400" dirty="0"/>
                        <a:t> “$a % $b” | bc</a:t>
                      </a:r>
                      <a:endParaRPr sz="2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Decisions</a:t>
            </a:r>
            <a:endParaRPr/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1150775" y="14839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Bourne shell offers four decision making instructions. They are: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if-then-fi statement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if-then-else-fi statement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if-then-elif-then-fi statement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case-esac statement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79700" y="70425"/>
            <a:ext cx="70305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</a:t>
            </a:r>
            <a:endParaRPr/>
          </a:p>
        </p:txBody>
      </p:sp>
      <p:graphicFrame>
        <p:nvGraphicFramePr>
          <p:cNvPr id="379" name="Shape 379"/>
          <p:cNvGraphicFramePr/>
          <p:nvPr/>
        </p:nvGraphicFramePr>
        <p:xfrm>
          <a:off x="275725" y="1530130"/>
          <a:ext cx="4084625" cy="228585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5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7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-eq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is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-ne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not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-gt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greater than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-ge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greater than or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-lt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less than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0" name="Shape 380"/>
          <p:cNvSpPr txBox="1"/>
          <p:nvPr/>
        </p:nvSpPr>
        <p:spPr>
          <a:xfrm>
            <a:off x="1259400" y="800275"/>
            <a:ext cx="5343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Integer Comparison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81" name="Shape 381"/>
          <p:cNvGraphicFramePr/>
          <p:nvPr/>
        </p:nvGraphicFramePr>
        <p:xfrm>
          <a:off x="4524100" y="1530117"/>
          <a:ext cx="4225850" cy="228585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7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7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-le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less than or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&lt;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less than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&lt;=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less than or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&gt;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greater than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&gt;=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greater than or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303800" y="575025"/>
            <a:ext cx="7030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Comparison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7" name="Shape 387"/>
          <p:cNvGraphicFramePr/>
          <p:nvPr/>
        </p:nvGraphicFramePr>
        <p:xfrm>
          <a:off x="952500" y="1593525"/>
          <a:ext cx="7239000" cy="274302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10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==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!=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not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&lt;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less than, in ASCII alphabetical order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&gt;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is greater than, in ASCII alphabetical order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-z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string is null.That is, has zero length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if-then-fi statement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891850" y="1872350"/>
            <a:ext cx="24273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 [ &lt;some test&gt; ]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then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&lt;commands&gt;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5081375" y="1872350"/>
            <a:ext cx="3016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 [ $count -eq 10 ]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then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echo Count is equal to 10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</a:t>
            </a:r>
            <a:endParaRPr sz="1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 Program</a:t>
            </a:r>
            <a:endParaRPr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31325" y="1990050"/>
            <a:ext cx="8074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shell program is nothing but a series of commands.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Instead of specifying one job at a time, we give the shell a to-do list – a program – that carries out an entire procedure.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Such programs are known as ‘Shell Script’.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shell scripts offer new horizons to computing process, combining the collective power of various commands and the versatility of programming language.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if-then-else-fi statement</a:t>
            </a: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9125" y="1660475"/>
            <a:ext cx="2624700" cy="29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 [ &lt;some test&gt; ]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then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&lt;commands&gt;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&lt;commands&gt;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5555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</a:t>
            </a:r>
            <a:endParaRPr sz="1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control Structure</a:t>
            </a: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1174450" y="691600"/>
            <a:ext cx="7030500" cy="30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expr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first_case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	body of first case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;;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Second_case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	body of first case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;;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 )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      body of first case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;;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esac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79725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control Structure(Cont..)</a:t>
            </a:r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62475" y="1119075"/>
            <a:ext cx="3133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count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$count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8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Greater than 10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;;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Less than 10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;;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)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This is default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;;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esac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5131725" y="1225000"/>
            <a:ext cx="3013200" cy="30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read</a:t>
            </a:r>
            <a:r>
              <a:rPr lang="en" sz="1800"/>
              <a:t> count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case</a:t>
            </a:r>
            <a:r>
              <a:rPr lang="en" sz="1800"/>
              <a:t> $count </a:t>
            </a:r>
            <a:r>
              <a:rPr lang="en" sz="1800">
                <a:solidFill>
                  <a:srgbClr val="FF0000"/>
                </a:solidFill>
              </a:rPr>
              <a:t>in</a:t>
            </a:r>
            <a:endParaRPr sz="18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yes | y</a:t>
            </a:r>
            <a:r>
              <a:rPr lang="en" sz="1800">
                <a:solidFill>
                  <a:srgbClr val="FF0000"/>
                </a:solidFill>
              </a:rPr>
              <a:t>) </a:t>
            </a:r>
            <a:endParaRPr sz="18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echo</a:t>
            </a:r>
            <a:r>
              <a:rPr lang="en" sz="1800"/>
              <a:t> This is yes;;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| n</a:t>
            </a:r>
            <a:r>
              <a:rPr lang="en" sz="1800">
                <a:solidFill>
                  <a:srgbClr val="FF0000"/>
                </a:solidFill>
              </a:rPr>
              <a:t>)</a:t>
            </a:r>
            <a:endParaRPr sz="18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echo</a:t>
            </a:r>
            <a:r>
              <a:rPr lang="en" sz="1800"/>
              <a:t> This is no;;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* )</a:t>
            </a:r>
            <a:r>
              <a:rPr lang="en" sz="1800"/>
              <a:t> 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echo</a:t>
            </a:r>
            <a:r>
              <a:rPr lang="en" sz="1800"/>
              <a:t> This is default;;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esac</a:t>
            </a:r>
            <a:endParaRPr sz="18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command</a:t>
            </a:r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count=10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$count -eq 10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echo Count is equal to 10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1209650" y="706200"/>
            <a:ext cx="70305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logical operators</a:t>
            </a:r>
            <a:endParaRPr/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859200" y="1825250"/>
            <a:ext cx="7556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Shell allows usage of three logical operators while performing a test. These are: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-a (read as AND)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-o (read as OR)  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! (read as NOT)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logical operators(Cont..)</a:t>
            </a: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1033075" y="16567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balance=25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 [ $balance -gt 20  -a  $balance -lt 30 ]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echo valid balance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else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echo invalid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logical operators(Cont..)</a:t>
            </a:r>
            <a:endParaRPr/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1056750" y="1845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read -p "Enter Your Number:"  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 [  $i -ge 10  -a  $i -le 20   -o   $i -ge 100  -a  $i -le 200  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     echo "OK"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else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	    echo "Not OK"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Operators</a:t>
            </a:r>
            <a:endParaRPr/>
          </a:p>
        </p:txBody>
      </p:sp>
      <p:graphicFrame>
        <p:nvGraphicFramePr>
          <p:cNvPr id="443" name="Shape 443"/>
          <p:cNvGraphicFramePr/>
          <p:nvPr/>
        </p:nvGraphicFramePr>
        <p:xfrm>
          <a:off x="952500" y="1779075"/>
          <a:ext cx="7239000" cy="228585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6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Operators 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Type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!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Logical Not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-lt, -gt, -le, -ge, -eq, -ne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Relational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Logical AND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-o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Logical OR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Loop Control Structure</a:t>
            </a:r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06300" y="1990050"/>
            <a:ext cx="7428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There are three methods by way of which we can repeat a part of a program. They are: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for statement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while statement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until statement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while Loop</a:t>
            </a:r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706200" y="1506575"/>
            <a:ext cx="76281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Syntax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control command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statement 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statement 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Program (cont.)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21150" y="1597875"/>
            <a:ext cx="8298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shell programming language incorporates most of the features that most modern day programming language offer.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example, it has local and global variables, control instructions, functions etc.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are to execute a shell program we don’t need a separate compiler.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shell itself interprets the commands in the shell program and executes them.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while Loop (cont..)</a:t>
            </a:r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1303800" y="18723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a=0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while [ $a -lt 10 ]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echo $a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a=$(expr $a + 1)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until Loop</a:t>
            </a:r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1303800" y="1424175"/>
            <a:ext cx="7030500" cy="31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Syntax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control command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Statement 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Statement 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until Loop(Cont..)</a:t>
            </a:r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a=0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until [ $a -gt 10 ]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echo $a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a=$(expr $a + 1)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 Loop</a:t>
            </a:r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1303800" y="1518325"/>
            <a:ext cx="70305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Syntax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(( ___;____;____ ))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statement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statement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 Loop(Cont..)</a:t>
            </a:r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max=10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(( i=2; i &lt;= $max; ++i ))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 echo "$i"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Test Operator</a:t>
            </a:r>
            <a:endParaRPr/>
          </a:p>
        </p:txBody>
      </p:sp>
      <p:graphicFrame>
        <p:nvGraphicFramePr>
          <p:cNvPr id="491" name="Shape 491"/>
          <p:cNvGraphicFramePr/>
          <p:nvPr/>
        </p:nvGraphicFramePr>
        <p:xfrm>
          <a:off x="952500" y="1597875"/>
          <a:ext cx="7239000" cy="320019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107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File exists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File is a regular file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-h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File is a symbolic link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file has read permission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-w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file has write permission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file has execute permission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file is a directory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Test Operator(Cont..)</a:t>
            </a:r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echo -e "Enter the name of the file: \c "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read file_name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[ -r $file_name ]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then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echo "$file_name found"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else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echo "$file_name not found"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303800" y="420875"/>
            <a:ext cx="7030500" cy="7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 a bash script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303800" y="1774725"/>
            <a:ext cx="7030500" cy="27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command line: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bash -x ./filename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script:</a:t>
            </a:r>
            <a:endParaRPr sz="18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#! /bin/bash -x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Wiping Out Variables</a:t>
            </a: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1056750" y="1597875"/>
            <a:ext cx="70305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Variables can be made to cease existing. If we want the shell to forget about a variable altogether, we can use the unset command.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Syntax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unset</a:t>
            </a:r>
            <a:r>
              <a:rPr lang="en" sz="1800"/>
              <a:t> variable_name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1303800" y="332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Pass Arguments to a Bash-Script</a:t>
            </a:r>
            <a:endParaRPr dirty="0">
              <a:solidFill>
                <a:srgbClr val="00000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740425" y="1498300"/>
            <a:ext cx="8154600" cy="30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many occasions we need to convey information to a program.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very convenient way of doing this is by specifying arguments at the command line.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this the shell uses something called ‘positional parameter’. These can be thought of as variables defined by the shell.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are nine in numbers, named $1 through $9.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word is automatically stored serially in the positional parameter.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         </a:t>
            </a:r>
            <a:r>
              <a:rPr lang="en" sz="1800">
                <a:solidFill>
                  <a:srgbClr val="FF0000"/>
                </a:solidFill>
              </a:rPr>
              <a:t>echo</a:t>
            </a:r>
            <a:r>
              <a:rPr lang="en" sz="1800"/>
              <a:t> $1 $2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78245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Shell Scripts?</a:t>
            </a: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814600" y="1443550"/>
            <a:ext cx="7962900" cy="30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Executing important system procedures.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example, shutting down the system, formatting a disk, creating a file system on it, mounting the file system, letting the users use the floppy and finally unmounting the disk.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Performing same operation on many files.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For example, you may want to replace a string printf with a string myprintf in all the C programs present in a directory.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Syntax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function</a:t>
            </a:r>
            <a:r>
              <a:rPr lang="en" sz="1800"/>
              <a:t> function_name{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command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Function(Cont..)</a:t>
            </a:r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function hello_world()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{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echo "Hello World"</a:t>
            </a:r>
            <a:endParaRPr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}</a:t>
            </a:r>
            <a:endParaRPr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hello_world</a:t>
            </a:r>
            <a:endParaRPr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Function(Cont..)</a:t>
            </a:r>
            <a:endParaRPr/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hello_world()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echo $1 $2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hello_world 23 56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Pass Arguments to a Bash-Script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Another Way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args=("$@")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echo ${args[1]}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3041350" y="1940700"/>
            <a:ext cx="313085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3600" dirty="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Shell Script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303800" y="1497975"/>
            <a:ext cx="7030500" cy="30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To execute the script -&gt; </a:t>
            </a:r>
            <a:r>
              <a:rPr lang="en" sz="1800" b="1" dirty="0">
                <a:solidFill>
                  <a:srgbClr val="FF0000"/>
                </a:solidFill>
              </a:rPr>
              <a:t>./SS1</a:t>
            </a:r>
            <a:endParaRPr sz="1800" b="1" dirty="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To change permission -&gt; </a:t>
            </a:r>
            <a:r>
              <a:rPr lang="en" sz="1800" b="1" dirty="0">
                <a:solidFill>
                  <a:srgbClr val="FF0000"/>
                </a:solidFill>
              </a:rPr>
              <a:t>chmod 744 SS1</a:t>
            </a:r>
            <a:endParaRPr sz="1800" b="1" dirty="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		</a:t>
            </a:r>
            <a:r>
              <a:rPr lang="en" sz="1800" b="1" dirty="0" smtClean="0">
                <a:solidFill>
                  <a:srgbClr val="FF0000"/>
                </a:solidFill>
              </a:rPr>
              <a:t>            chmod </a:t>
            </a:r>
            <a:r>
              <a:rPr lang="en" sz="1800" b="1" dirty="0">
                <a:solidFill>
                  <a:srgbClr val="FF0000"/>
                </a:solidFill>
              </a:rPr>
              <a:t>+x SS1</a:t>
            </a:r>
            <a:endParaRPr sz="1800" b="1" dirty="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292025" y="492650"/>
            <a:ext cx="70305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Shell Scripts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16100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To accept input: </a:t>
            </a:r>
            <a:r>
              <a:rPr lang="en" sz="1800" b="1" i="1">
                <a:solidFill>
                  <a:srgbClr val="FF0000"/>
                </a:solidFill>
              </a:rPr>
              <a:t>read</a:t>
            </a:r>
            <a:endParaRPr sz="1800" b="1" i="1">
              <a:solidFill>
                <a:srgbClr val="FF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To display output: </a:t>
            </a:r>
            <a:r>
              <a:rPr lang="en" sz="1800" b="1" i="1">
                <a:solidFill>
                  <a:srgbClr val="FF0000"/>
                </a:solidFill>
              </a:rPr>
              <a:t>echo</a:t>
            </a:r>
            <a:endParaRPr sz="1800" b="1" i="1">
              <a:solidFill>
                <a:srgbClr val="FF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graphicFrame>
        <p:nvGraphicFramePr>
          <p:cNvPr id="309" name="Shape 309"/>
          <p:cNvGraphicFramePr/>
          <p:nvPr>
            <p:extLst>
              <p:ext uri="{D42A27DB-BD31-4B8C-83A1-F6EECF244321}">
                <p14:modId xmlns:p14="http://schemas.microsoft.com/office/powerpoint/2010/main" val="2485422934"/>
              </p:ext>
            </p:extLst>
          </p:nvPr>
        </p:nvGraphicFramePr>
        <p:xfrm>
          <a:off x="952500" y="2037700"/>
          <a:ext cx="7239000" cy="201162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6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SS1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0000"/>
                          </a:solidFill>
                        </a:rPr>
                        <a:t>!#/bin/bash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1800" dirty="0" smtClean="0"/>
                        <a:t> </a:t>
                      </a:r>
                      <a:r>
                        <a:rPr lang="en" sz="1800" dirty="0"/>
                        <a:t>Tell Your name</a:t>
                      </a:r>
                      <a:endParaRPr sz="18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0000"/>
                          </a:solidFill>
                        </a:rPr>
                        <a:t>read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smtClean="0"/>
                        <a:t>name</a:t>
                      </a:r>
                      <a:endParaRPr sz="18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1800" dirty="0"/>
                        <a:t> Hello $name</a:t>
                      </a:r>
                      <a:endParaRPr sz="18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173875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Variables</a:t>
            </a: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23800" y="832800"/>
            <a:ext cx="8215500" cy="30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Shell variables provide the ability to store and manipulate information within a shell program.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create and destroy any number of variables as needed to solve the problem.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rules for building shell variables are as follows: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variable name is any combination of alphabets, digits and an underscore.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commas or blanks are allowed within a variable name.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first character of a variable name must either be an alphabet or an underscore.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Variable names should be of any reasonable length.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Variable names are case sensitive.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Keywords</a:t>
            </a:r>
            <a:endParaRPr/>
          </a:p>
        </p:txBody>
      </p:sp>
      <p:graphicFrame>
        <p:nvGraphicFramePr>
          <p:cNvPr id="321" name="Shape 321"/>
          <p:cNvGraphicFramePr/>
          <p:nvPr/>
        </p:nvGraphicFramePr>
        <p:xfrm>
          <a:off x="952500" y="1532500"/>
          <a:ext cx="7239000" cy="320019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echo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until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trap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read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else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case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wait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esac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eval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unset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while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break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exec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readonly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do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continue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ulimit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unmask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exit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done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shift 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export 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return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9725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values to variables</a:t>
            </a: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79975" y="824825"/>
            <a:ext cx="8124000" cy="4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Values can be assigned to shell variables using a simple assignment operator.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assigning values to variables using the assignment operator ‘=’, there should be no spaces on either side of ‘=’.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Otherwise the shell will try to interpret the value being assigned as a command to be executed.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834800" y="1645625"/>
          <a:ext cx="7239000" cy="1297650"/>
        </p:xfrm>
        <a:graphic>
          <a:graphicData uri="http://schemas.openxmlformats.org/drawingml/2006/table">
            <a:tbl>
              <a:tblPr>
                <a:noFill/>
                <a:tableStyleId>{BE515CCB-3406-4834-B8E6-DE27D99D920A}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76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name=sunny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age=50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dirname=/usr/aa5</a:t>
                      </a:r>
                      <a:endParaRPr sz="18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echo</a:t>
                      </a:r>
                      <a:r>
                        <a:rPr lang="en" sz="1800"/>
                        <a:t> $name $age $dirname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1737</Words>
  <Application>Microsoft Office PowerPoint</Application>
  <PresentationFormat>On-screen Show (16:9)</PresentationFormat>
  <Paragraphs>384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Maven Pro</vt:lpstr>
      <vt:lpstr>Nunito</vt:lpstr>
      <vt:lpstr>Lobster</vt:lpstr>
      <vt:lpstr>Momentum</vt:lpstr>
      <vt:lpstr>Shell Programming</vt:lpstr>
      <vt:lpstr>Shell Program</vt:lpstr>
      <vt:lpstr>Shell Program (cont.)</vt:lpstr>
      <vt:lpstr>When to use Shell Scripts?</vt:lpstr>
      <vt:lpstr>A Simple Shell Script</vt:lpstr>
      <vt:lpstr>Interactive Shell Scripts</vt:lpstr>
      <vt:lpstr>Shell Variables</vt:lpstr>
      <vt:lpstr>Shell Keywords</vt:lpstr>
      <vt:lpstr>Assigning values to variables</vt:lpstr>
      <vt:lpstr>User-defined Variables</vt:lpstr>
      <vt:lpstr>Array Variable</vt:lpstr>
      <vt:lpstr>Array Variable(Cont..)</vt:lpstr>
      <vt:lpstr>Tips and Traps</vt:lpstr>
      <vt:lpstr>Arithmetic in Shell Script</vt:lpstr>
      <vt:lpstr>Arithmetic in Shell Script (cont.)</vt:lpstr>
      <vt:lpstr>Taking Decisions</vt:lpstr>
      <vt:lpstr>Comparison Operator</vt:lpstr>
      <vt:lpstr>String  Comparison</vt:lpstr>
      <vt:lpstr>if-then-fi statement</vt:lpstr>
      <vt:lpstr>if-then-else-fi statement</vt:lpstr>
      <vt:lpstr>Case control Structure</vt:lpstr>
      <vt:lpstr>Case control Structure(Cont..)</vt:lpstr>
      <vt:lpstr>The test command</vt:lpstr>
      <vt:lpstr>Use of logical operators</vt:lpstr>
      <vt:lpstr>Use of logical operators(Cont..)</vt:lpstr>
      <vt:lpstr>Use of logical operators(Cont..)</vt:lpstr>
      <vt:lpstr>Hierarchy of Operators</vt:lpstr>
      <vt:lpstr>The Loop Control Structure</vt:lpstr>
      <vt:lpstr>The while Loop</vt:lpstr>
      <vt:lpstr>The while Loop (cont..)</vt:lpstr>
      <vt:lpstr>The until Loop</vt:lpstr>
      <vt:lpstr>The until Loop(Cont..)</vt:lpstr>
      <vt:lpstr>The for Loop</vt:lpstr>
      <vt:lpstr>The for Loop(Cont..)</vt:lpstr>
      <vt:lpstr>File Test Operator</vt:lpstr>
      <vt:lpstr>File Test Operator(Cont..)</vt:lpstr>
      <vt:lpstr>Debug a bash script </vt:lpstr>
      <vt:lpstr>Wiping Out Variables</vt:lpstr>
      <vt:lpstr>Pass Arguments to a Bash-Script </vt:lpstr>
      <vt:lpstr>Function</vt:lpstr>
      <vt:lpstr>Function(Cont..)</vt:lpstr>
      <vt:lpstr>Function(Cont..)</vt:lpstr>
      <vt:lpstr>Pass Arguments to a Bash-Script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Programming</dc:title>
  <cp:lastModifiedBy>THINKPAD</cp:lastModifiedBy>
  <cp:revision>9</cp:revision>
  <dcterms:modified xsi:type="dcterms:W3CDTF">2019-11-29T12:33:17Z</dcterms:modified>
</cp:coreProperties>
</file>