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9144000" cy="5143500"/>
  <p:embeddedFontLst>
    <p:embeddedFont>
      <p:font typeface="Garamond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iQcHX4Efg7+3kUxvVlWKrrOhJ+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8DD641-FECA-4946-A463-662F9BEF9136}">
  <a:tblStyle styleId="{E98DD641-FECA-4946-A463-662F9BEF91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font" Target="fonts/Garamond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Garamond-italic.fntdata"/><Relationship Id="rId50" Type="http://schemas.openxmlformats.org/officeDocument/2006/relationships/font" Target="fonts/Garamond-bold.fntdata"/><Relationship Id="rId53" Type="http://customschemas.google.com/relationships/presentationmetadata" Target="metadata"/><Relationship Id="rId52" Type="http://schemas.openxmlformats.org/officeDocument/2006/relationships/font" Target="fonts/Garamon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3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1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29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p1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p1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1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p17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6" name="Google Shape;426;p1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p19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5" name="Google Shape;445;p3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p3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p3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6" name="Google Shape;496;p3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3" name="Google Shape;513;p3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2" name="Google Shape;522;p3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p3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2" name="Google Shape;552;p3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2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4" name="Google Shape;664;p3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5" name="Google Shape;675;p3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a0a6d71e5a_0_1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6" name="Google Shape;686;g1a0a6d71e5a_0_1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1" name="Google Shape;701;p4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1" name="Google Shape;711;p4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8" name="Google Shape;718;p4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9" name="Google Shape;729;p4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a0a6d71e5a_0_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8" name="Google Shape;738;g1a0a6d71e5a_0_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7" name="Google Shape;747;p4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6" name="Google Shape;756;p4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7" name="Google Shape;767;p4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8" name="Google Shape;778;p4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type="title"/>
          </p:nvPr>
        </p:nvSpPr>
        <p:spPr>
          <a:xfrm>
            <a:off x="1323594" y="1809445"/>
            <a:ext cx="6496811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>
                <a:solidFill>
                  <a:srgbClr val="EE6C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" type="body"/>
          </p:nvPr>
        </p:nvSpPr>
        <p:spPr>
          <a:xfrm>
            <a:off x="504850" y="1481073"/>
            <a:ext cx="8134299" cy="2385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1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877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51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" type="body"/>
          </p:nvPr>
        </p:nvSpPr>
        <p:spPr>
          <a:xfrm>
            <a:off x="457200" y="1200150"/>
            <a:ext cx="4038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2" type="body"/>
          </p:nvPr>
        </p:nvSpPr>
        <p:spPr>
          <a:xfrm>
            <a:off x="4648200" y="1200150"/>
            <a:ext cx="4038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2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3"/>
          <p:cNvSpPr txBox="1"/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" type="body"/>
          </p:nvPr>
        </p:nvSpPr>
        <p:spPr>
          <a:xfrm>
            <a:off x="630239" y="1260872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877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53"/>
          <p:cNvSpPr txBox="1"/>
          <p:nvPr>
            <p:ph idx="2" type="body"/>
          </p:nvPr>
        </p:nvSpPr>
        <p:spPr>
          <a:xfrm>
            <a:off x="630239" y="1878806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3" type="body"/>
          </p:nvPr>
        </p:nvSpPr>
        <p:spPr>
          <a:xfrm>
            <a:off x="4629150" y="1260872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877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53"/>
          <p:cNvSpPr txBox="1"/>
          <p:nvPr>
            <p:ph idx="4" type="body"/>
          </p:nvPr>
        </p:nvSpPr>
        <p:spPr>
          <a:xfrm>
            <a:off x="4629150" y="1878806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53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3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4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4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4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5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5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6"/>
          <p:cNvSpPr txBox="1"/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6"/>
          <p:cNvSpPr txBox="1"/>
          <p:nvPr>
            <p:ph idx="1" type="body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861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260"/>
              <a:buChar char="❑"/>
              <a:defRPr sz="21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5275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50"/>
              <a:buChar char="❑"/>
              <a:defRPr sz="1500"/>
            </a:lvl4pPr>
            <a:lvl5pPr indent="-300037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5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1" name="Google Shape;111;p56"/>
          <p:cNvSpPr txBox="1"/>
          <p:nvPr>
            <p:ph idx="2" type="body"/>
          </p:nvPr>
        </p:nvSpPr>
        <p:spPr>
          <a:xfrm>
            <a:off x="630239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63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2" name="Google Shape;112;p56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6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7"/>
          <p:cNvSpPr txBox="1"/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7"/>
          <p:cNvSpPr/>
          <p:nvPr>
            <p:ph idx="2" type="pic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57"/>
          <p:cNvSpPr txBox="1"/>
          <p:nvPr>
            <p:ph idx="1" type="body"/>
          </p:nvPr>
        </p:nvSpPr>
        <p:spPr>
          <a:xfrm>
            <a:off x="630239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63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9" name="Google Shape;119;p57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7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8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8"/>
          <p:cNvSpPr txBox="1"/>
          <p:nvPr>
            <p:ph idx="1" type="body"/>
          </p:nvPr>
        </p:nvSpPr>
        <p:spPr>
          <a:xfrm rot="5400000">
            <a:off x="2872978" y="-1215628"/>
            <a:ext cx="339804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58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8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9"/>
          <p:cNvSpPr txBox="1"/>
          <p:nvPr>
            <p:ph type="title"/>
          </p:nvPr>
        </p:nvSpPr>
        <p:spPr>
          <a:xfrm rot="5400000">
            <a:off x="5463183" y="1374577"/>
            <a:ext cx="438983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9"/>
          <p:cNvSpPr txBox="1"/>
          <p:nvPr>
            <p:ph idx="1" type="body"/>
          </p:nvPr>
        </p:nvSpPr>
        <p:spPr>
          <a:xfrm rot="5400000">
            <a:off x="1272183" y="-606623"/>
            <a:ext cx="438983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59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9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9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0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0"/>
          <p:cNvSpPr txBox="1"/>
          <p:nvPr>
            <p:ph idx="1" type="body"/>
          </p:nvPr>
        </p:nvSpPr>
        <p:spPr>
          <a:xfrm>
            <a:off x="457200" y="1200150"/>
            <a:ext cx="4038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60"/>
          <p:cNvSpPr txBox="1"/>
          <p:nvPr>
            <p:ph idx="2" type="body"/>
          </p:nvPr>
        </p:nvSpPr>
        <p:spPr>
          <a:xfrm>
            <a:off x="4648200" y="1200150"/>
            <a:ext cx="4038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60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0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0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457200" y="208360"/>
            <a:ext cx="82296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457200" y="1200150"/>
            <a:ext cx="4038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2" type="body"/>
          </p:nvPr>
        </p:nvSpPr>
        <p:spPr>
          <a:xfrm>
            <a:off x="4648200" y="1200150"/>
            <a:ext cx="4038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1" type="ftr"/>
          </p:nvPr>
        </p:nvSpPr>
        <p:spPr>
          <a:xfrm>
            <a:off x="3108960" y="4783455"/>
            <a:ext cx="292608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1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1"/>
          <p:cNvSpPr txBox="1"/>
          <p:nvPr>
            <p:ph idx="1" type="body"/>
          </p:nvPr>
        </p:nvSpPr>
        <p:spPr>
          <a:xfrm>
            <a:off x="457200" y="1200150"/>
            <a:ext cx="4038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61"/>
          <p:cNvSpPr txBox="1"/>
          <p:nvPr>
            <p:ph idx="2" type="body"/>
          </p:nvPr>
        </p:nvSpPr>
        <p:spPr>
          <a:xfrm>
            <a:off x="4648200" y="1200151"/>
            <a:ext cx="4038600" cy="164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61"/>
          <p:cNvSpPr txBox="1"/>
          <p:nvPr>
            <p:ph idx="3" type="body"/>
          </p:nvPr>
        </p:nvSpPr>
        <p:spPr>
          <a:xfrm>
            <a:off x="4648200" y="2956322"/>
            <a:ext cx="4038600" cy="164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61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1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457200" y="208360"/>
            <a:ext cx="82296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457200" y="1200150"/>
            <a:ext cx="4038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2" type="body"/>
          </p:nvPr>
        </p:nvSpPr>
        <p:spPr>
          <a:xfrm>
            <a:off x="4648200" y="1200151"/>
            <a:ext cx="4038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3" type="body"/>
          </p:nvPr>
        </p:nvSpPr>
        <p:spPr>
          <a:xfrm>
            <a:off x="4648200" y="2956322"/>
            <a:ext cx="4038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08960" y="4783455"/>
            <a:ext cx="292608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1323594" y="1809445"/>
            <a:ext cx="6496811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>
                <a:solidFill>
                  <a:srgbClr val="EE6C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1323594" y="1809445"/>
            <a:ext cx="6496811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>
                <a:solidFill>
                  <a:srgbClr val="EE6C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9"/>
          <p:cNvSpPr txBox="1"/>
          <p:nvPr>
            <p:ph idx="1" type="body"/>
          </p:nvPr>
        </p:nvSpPr>
        <p:spPr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9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0"/>
          <p:cNvSpPr/>
          <p:nvPr/>
        </p:nvSpPr>
        <p:spPr>
          <a:xfrm>
            <a:off x="609600" y="914400"/>
            <a:ext cx="7924800" cy="6858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50"/>
          <p:cNvCxnSpPr/>
          <p:nvPr/>
        </p:nvCxnSpPr>
        <p:spPr>
          <a:xfrm>
            <a:off x="1981201" y="29718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50"/>
          <p:cNvSpPr txBox="1"/>
          <p:nvPr>
            <p:ph type="ctrTitle"/>
          </p:nvPr>
        </p:nvSpPr>
        <p:spPr>
          <a:xfrm>
            <a:off x="914401" y="1143000"/>
            <a:ext cx="7623175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" type="subTitle"/>
          </p:nvPr>
        </p:nvSpPr>
        <p:spPr>
          <a:xfrm>
            <a:off x="1981200" y="2971800"/>
            <a:ext cx="65532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365"/>
              <a:buFont typeface="Noto Sans Symbols"/>
              <a:buNone/>
              <a:defRPr sz="21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1" type="ftr"/>
          </p:nvPr>
        </p:nvSpPr>
        <p:spPr>
          <a:xfrm>
            <a:off x="3124200" y="4682729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0" y="5045963"/>
            <a:ext cx="9144000" cy="97790"/>
          </a:xfrm>
          <a:custGeom>
            <a:rect b="b" l="l" r="r" t="t"/>
            <a:pathLst>
              <a:path extrusionOk="0" h="97789" w="9144000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4DB6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1323594" y="1809445"/>
            <a:ext cx="6496811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00" u="none" cap="none" strike="noStrike">
                <a:solidFill>
                  <a:srgbClr val="EE6C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" type="body"/>
          </p:nvPr>
        </p:nvSpPr>
        <p:spPr>
          <a:xfrm>
            <a:off x="504850" y="1481073"/>
            <a:ext cx="8134299" cy="2385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8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Google Shape;57;p48"/>
          <p:cNvSpPr txBox="1"/>
          <p:nvPr>
            <p:ph idx="1" type="body"/>
          </p:nvPr>
        </p:nvSpPr>
        <p:spPr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1500" lvl="0" marL="457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63"/>
              <a:buFont typeface="Noto Sans Symbols"/>
              <a:buChar char="■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2894" lvl="1" marL="9144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Noto Sans Symbols"/>
              <a:buChar char="❑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6735" lvl="2" marL="1371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accent1"/>
              </a:buClr>
              <a:buSzPts val="1073"/>
              <a:buFont typeface="Noto Sans Symbols"/>
              <a:buChar char="■"/>
              <a:defRPr b="0" i="0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❑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0037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5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8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8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8"/>
          <p:cNvSpPr/>
          <p:nvPr/>
        </p:nvSpPr>
        <p:spPr>
          <a:xfrm>
            <a:off x="381000" y="171450"/>
            <a:ext cx="8229600" cy="4572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48"/>
          <p:cNvCxnSpPr/>
          <p:nvPr/>
        </p:nvCxnSpPr>
        <p:spPr>
          <a:xfrm>
            <a:off x="457200" y="462915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5.png"/><Relationship Id="rId7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5.png"/><Relationship Id="rId7" Type="http://schemas.openxmlformats.org/officeDocument/2006/relationships/image" Target="../media/image45.png"/><Relationship Id="rId8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33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32.png"/><Relationship Id="rId7" Type="http://schemas.openxmlformats.org/officeDocument/2006/relationships/image" Target="../media/image29.png"/><Relationship Id="rId8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youtube.com/watch?v=svFUEJkoeVY&amp;list=PLBlnK6fEyqRjMH3mWf6kwqiTbT798eAOm&amp;index=189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youtube.com/watch?v=svFUEJkoeVY&amp;list=PLBlnK6fEyqRjMH3mWf6kwqiTbT798eAOm&amp;index=189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48.png"/><Relationship Id="rId6" Type="http://schemas.openxmlformats.org/officeDocument/2006/relationships/image" Target="../media/image31.png"/><Relationship Id="rId7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youtube.com/watch?v=svFUEJkoeVY&amp;list=PLBlnK6fEyqRjMH3mWf6kwqiTbT798eAOm&amp;index=189" TargetMode="External"/><Relationship Id="rId4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Relationship Id="rId4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54.png"/><Relationship Id="rId5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5" Type="http://schemas.openxmlformats.org/officeDocument/2006/relationships/image" Target="../media/image53.png"/><Relationship Id="rId6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/>
          <p:nvPr/>
        </p:nvSpPr>
        <p:spPr>
          <a:xfrm>
            <a:off x="1004316" y="943580"/>
            <a:ext cx="7136765" cy="0"/>
          </a:xfrm>
          <a:custGeom>
            <a:rect b="b" l="l" r="r" t="t"/>
            <a:pathLst>
              <a:path extrusionOk="0" h="120000" w="7136765">
                <a:moveTo>
                  <a:pt x="7136637" y="0"/>
                </a:move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004316" y="1095980"/>
            <a:ext cx="7136765" cy="0"/>
          </a:xfrm>
          <a:custGeom>
            <a:rect b="b" l="l" r="r" t="t"/>
            <a:pathLst>
              <a:path extrusionOk="0" h="120000" w="7136765">
                <a:moveTo>
                  <a:pt x="7136637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1004316" y="4041873"/>
            <a:ext cx="7136765" cy="0"/>
          </a:xfrm>
          <a:custGeom>
            <a:rect b="b" l="l" r="r" t="t"/>
            <a:pathLst>
              <a:path extrusionOk="0" h="120000" w="7136765">
                <a:moveTo>
                  <a:pt x="0" y="0"/>
                </a:moveTo>
                <a:lnTo>
                  <a:pt x="7136637" y="0"/>
                </a:lnTo>
              </a:path>
            </a:pathLst>
          </a:custGeom>
          <a:noFill/>
          <a:ln cap="flat" cmpd="sng" w="76200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1004316" y="3889473"/>
            <a:ext cx="7136765" cy="0"/>
          </a:xfrm>
          <a:custGeom>
            <a:rect b="b" l="l" r="r" t="t"/>
            <a:pathLst>
              <a:path extrusionOk="0" h="120000" w="7136765">
                <a:moveTo>
                  <a:pt x="0" y="0"/>
                </a:moveTo>
                <a:lnTo>
                  <a:pt x="7136637" y="0"/>
                </a:lnTo>
              </a:path>
            </a:pathLst>
          </a:custGeom>
          <a:noFill/>
          <a:ln cap="flat" cmpd="sng" w="952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2376312" y="2177282"/>
            <a:ext cx="5181600" cy="1859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Circuit Diagram to State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State Diagram to Circuit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Counters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Application of Counters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0" y="4143980"/>
            <a:ext cx="1002791" cy="9204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907475" y="1011494"/>
            <a:ext cx="75435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Circuit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/>
          <p:nvPr/>
        </p:nvSpPr>
        <p:spPr>
          <a:xfrm>
            <a:off x="691895" y="972311"/>
            <a:ext cx="3528060" cy="1213485"/>
          </a:xfrm>
          <a:custGeom>
            <a:rect b="b" l="l" r="r" t="t"/>
            <a:pathLst>
              <a:path extrusionOk="0" h="1213485" w="3528060">
                <a:moveTo>
                  <a:pt x="0" y="0"/>
                </a:moveTo>
                <a:lnTo>
                  <a:pt x="3528059" y="0"/>
                </a:lnTo>
                <a:lnTo>
                  <a:pt x="3528059" y="788288"/>
                </a:lnTo>
                <a:lnTo>
                  <a:pt x="1915668" y="788288"/>
                </a:lnTo>
                <a:lnTo>
                  <a:pt x="1915668" y="909827"/>
                </a:lnTo>
                <a:lnTo>
                  <a:pt x="2067306" y="909827"/>
                </a:lnTo>
                <a:lnTo>
                  <a:pt x="1764030" y="1213104"/>
                </a:lnTo>
                <a:lnTo>
                  <a:pt x="1460754" y="909827"/>
                </a:lnTo>
                <a:lnTo>
                  <a:pt x="1612392" y="909827"/>
                </a:lnTo>
                <a:lnTo>
                  <a:pt x="1612392" y="788288"/>
                </a:lnTo>
                <a:lnTo>
                  <a:pt x="0" y="78828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 txBox="1"/>
          <p:nvPr/>
        </p:nvSpPr>
        <p:spPr>
          <a:xfrm>
            <a:off x="896518" y="983056"/>
            <a:ext cx="308800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30835" lvl="0" marL="342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Find out the input equations of  the flip flop and the output  equation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1024127" y="2206751"/>
            <a:ext cx="2827020" cy="1399540"/>
          </a:xfrm>
          <a:custGeom>
            <a:rect b="b" l="l" r="r" t="t"/>
            <a:pathLst>
              <a:path extrusionOk="0" h="1399539" w="2827020">
                <a:moveTo>
                  <a:pt x="0" y="233172"/>
                </a:moveTo>
                <a:lnTo>
                  <a:pt x="4737" y="186179"/>
                </a:lnTo>
                <a:lnTo>
                  <a:pt x="18323" y="142410"/>
                </a:lnTo>
                <a:lnTo>
                  <a:pt x="39821" y="102803"/>
                </a:lnTo>
                <a:lnTo>
                  <a:pt x="68294" y="68294"/>
                </a:lnTo>
                <a:lnTo>
                  <a:pt x="102803" y="39821"/>
                </a:lnTo>
                <a:lnTo>
                  <a:pt x="142410" y="18323"/>
                </a:lnTo>
                <a:lnTo>
                  <a:pt x="186179" y="4737"/>
                </a:lnTo>
                <a:lnTo>
                  <a:pt x="233172" y="0"/>
                </a:lnTo>
                <a:lnTo>
                  <a:pt x="2593848" y="0"/>
                </a:lnTo>
                <a:lnTo>
                  <a:pt x="2640840" y="4737"/>
                </a:lnTo>
                <a:lnTo>
                  <a:pt x="2684609" y="18323"/>
                </a:lnTo>
                <a:lnTo>
                  <a:pt x="2724216" y="39821"/>
                </a:lnTo>
                <a:lnTo>
                  <a:pt x="2758725" y="68294"/>
                </a:lnTo>
                <a:lnTo>
                  <a:pt x="2787198" y="102803"/>
                </a:lnTo>
                <a:lnTo>
                  <a:pt x="2808696" y="142410"/>
                </a:lnTo>
                <a:lnTo>
                  <a:pt x="2822282" y="186179"/>
                </a:lnTo>
                <a:lnTo>
                  <a:pt x="2827020" y="233172"/>
                </a:lnTo>
                <a:lnTo>
                  <a:pt x="2827020" y="1165860"/>
                </a:lnTo>
                <a:lnTo>
                  <a:pt x="2822282" y="1212852"/>
                </a:lnTo>
                <a:lnTo>
                  <a:pt x="2808696" y="1256621"/>
                </a:lnTo>
                <a:lnTo>
                  <a:pt x="2787198" y="1296228"/>
                </a:lnTo>
                <a:lnTo>
                  <a:pt x="2758725" y="1330737"/>
                </a:lnTo>
                <a:lnTo>
                  <a:pt x="2724216" y="1359210"/>
                </a:lnTo>
                <a:lnTo>
                  <a:pt x="2684609" y="1380708"/>
                </a:lnTo>
                <a:lnTo>
                  <a:pt x="2640840" y="1394294"/>
                </a:lnTo>
                <a:lnTo>
                  <a:pt x="2593848" y="1399032"/>
                </a:lnTo>
                <a:lnTo>
                  <a:pt x="233172" y="1399032"/>
                </a:lnTo>
                <a:lnTo>
                  <a:pt x="186179" y="1394294"/>
                </a:lnTo>
                <a:lnTo>
                  <a:pt x="142410" y="1380708"/>
                </a:lnTo>
                <a:lnTo>
                  <a:pt x="102803" y="1359210"/>
                </a:lnTo>
                <a:lnTo>
                  <a:pt x="68294" y="1330737"/>
                </a:lnTo>
                <a:lnTo>
                  <a:pt x="39821" y="1296228"/>
                </a:lnTo>
                <a:lnTo>
                  <a:pt x="18323" y="1256621"/>
                </a:lnTo>
                <a:lnTo>
                  <a:pt x="4737" y="1212852"/>
                </a:lnTo>
                <a:lnTo>
                  <a:pt x="0" y="1165860"/>
                </a:lnTo>
                <a:lnTo>
                  <a:pt x="0" y="233172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9"/>
          <p:cNvSpPr txBox="1"/>
          <p:nvPr/>
        </p:nvSpPr>
        <p:spPr>
          <a:xfrm>
            <a:off x="1854454" y="2346782"/>
            <a:ext cx="1291590" cy="106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267" lvl="0" marL="216534" marR="20891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Bx’  </a:t>
            </a: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JB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x’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KB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xor X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"/>
          <p:cNvSpPr/>
          <p:nvPr/>
        </p:nvSpPr>
        <p:spPr>
          <a:xfrm>
            <a:off x="0" y="4070603"/>
            <a:ext cx="1002791" cy="9204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/>
          <p:nvPr/>
        </p:nvSpPr>
        <p:spPr>
          <a:xfrm>
            <a:off x="4437025" y="1169218"/>
            <a:ext cx="4443712" cy="31741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9"/>
          <p:cNvSpPr txBox="1"/>
          <p:nvPr>
            <p:ph type="title"/>
          </p:nvPr>
        </p:nvSpPr>
        <p:spPr>
          <a:xfrm>
            <a:off x="876762" y="47873"/>
            <a:ext cx="814730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Example 2: Draw the state diagram for the given circuit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/>
          <p:nvPr/>
        </p:nvSpPr>
        <p:spPr>
          <a:xfrm>
            <a:off x="6184646" y="699769"/>
            <a:ext cx="0" cy="4362450"/>
          </a:xfrm>
          <a:custGeom>
            <a:rect b="b" l="l" r="r" t="t"/>
            <a:pathLst>
              <a:path extrusionOk="0" h="4362450" w="120000">
                <a:moveTo>
                  <a:pt x="0" y="0"/>
                </a:moveTo>
                <a:lnTo>
                  <a:pt x="0" y="436231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6694423" y="699769"/>
            <a:ext cx="0" cy="4362450"/>
          </a:xfrm>
          <a:custGeom>
            <a:rect b="b" l="l" r="r" t="t"/>
            <a:pathLst>
              <a:path extrusionOk="0" h="4362450" w="120000">
                <a:moveTo>
                  <a:pt x="0" y="0"/>
                </a:moveTo>
                <a:lnTo>
                  <a:pt x="0" y="436231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7204075" y="699769"/>
            <a:ext cx="0" cy="4362450"/>
          </a:xfrm>
          <a:custGeom>
            <a:rect b="b" l="l" r="r" t="t"/>
            <a:pathLst>
              <a:path extrusionOk="0" h="4362450" w="120000">
                <a:moveTo>
                  <a:pt x="0" y="0"/>
                </a:moveTo>
                <a:lnTo>
                  <a:pt x="0" y="436231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7713853" y="699769"/>
            <a:ext cx="0" cy="4362450"/>
          </a:xfrm>
          <a:custGeom>
            <a:rect b="b" l="l" r="r" t="t"/>
            <a:pathLst>
              <a:path extrusionOk="0" h="4362450" w="120000">
                <a:moveTo>
                  <a:pt x="0" y="0"/>
                </a:moveTo>
                <a:lnTo>
                  <a:pt x="0" y="436231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10"/>
          <p:cNvGrpSpPr/>
          <p:nvPr/>
        </p:nvGrpSpPr>
        <p:grpSpPr>
          <a:xfrm>
            <a:off x="4650740" y="699770"/>
            <a:ext cx="4105910" cy="4362450"/>
            <a:chOff x="4650740" y="699770"/>
            <a:chExt cx="4105910" cy="4362450"/>
          </a:xfrm>
        </p:grpSpPr>
        <p:sp>
          <p:nvSpPr>
            <p:cNvPr id="314" name="Google Shape;314;p10"/>
            <p:cNvSpPr/>
            <p:nvPr/>
          </p:nvSpPr>
          <p:spPr>
            <a:xfrm>
              <a:off x="4650740" y="699770"/>
              <a:ext cx="4087495" cy="4362450"/>
            </a:xfrm>
            <a:custGeom>
              <a:rect b="b" l="l" r="r" t="t"/>
              <a:pathLst>
                <a:path extrusionOk="0" h="4362450" w="4087495">
                  <a:moveTo>
                    <a:pt x="3572764" y="0"/>
                  </a:moveTo>
                  <a:lnTo>
                    <a:pt x="3572764" y="4362316"/>
                  </a:lnTo>
                </a:path>
                <a:path extrusionOk="0" h="4362450" w="4087495">
                  <a:moveTo>
                    <a:pt x="0" y="4699"/>
                  </a:moveTo>
                  <a:lnTo>
                    <a:pt x="4087241" y="4699"/>
                  </a:lnTo>
                </a:path>
                <a:path extrusionOk="0" h="4362450" w="4087495">
                  <a:moveTo>
                    <a:pt x="0" y="4357554"/>
                  </a:moveTo>
                  <a:lnTo>
                    <a:pt x="4087241" y="435755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4722876" y="1210056"/>
              <a:ext cx="1662683" cy="48920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4722876" y="1667255"/>
              <a:ext cx="1662683" cy="48920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6708140" y="699770"/>
              <a:ext cx="2048510" cy="4362450"/>
            </a:xfrm>
            <a:custGeom>
              <a:rect b="b" l="l" r="r" t="t"/>
              <a:pathLst>
                <a:path extrusionOk="0" h="4362450" w="2048509">
                  <a:moveTo>
                    <a:pt x="514476" y="0"/>
                  </a:moveTo>
                  <a:lnTo>
                    <a:pt x="514476" y="4362316"/>
                  </a:lnTo>
                </a:path>
                <a:path extrusionOk="0" h="4362450" w="2048509">
                  <a:moveTo>
                    <a:pt x="1024127" y="0"/>
                  </a:moveTo>
                  <a:lnTo>
                    <a:pt x="1024127" y="4362316"/>
                  </a:lnTo>
                </a:path>
                <a:path extrusionOk="0" h="4362450" w="2048509">
                  <a:moveTo>
                    <a:pt x="1533905" y="0"/>
                  </a:moveTo>
                  <a:lnTo>
                    <a:pt x="1533905" y="4362316"/>
                  </a:lnTo>
                </a:path>
                <a:path extrusionOk="0" h="4362450" w="2048509">
                  <a:moveTo>
                    <a:pt x="4699" y="0"/>
                  </a:moveTo>
                  <a:lnTo>
                    <a:pt x="4699" y="4362316"/>
                  </a:lnTo>
                </a:path>
                <a:path extrusionOk="0" h="4362450" w="2048509">
                  <a:moveTo>
                    <a:pt x="0" y="4699"/>
                  </a:moveTo>
                  <a:lnTo>
                    <a:pt x="2048382" y="4699"/>
                  </a:lnTo>
                </a:path>
                <a:path extrusionOk="0" h="4362450" w="2048509">
                  <a:moveTo>
                    <a:pt x="0" y="4357554"/>
                  </a:moveTo>
                  <a:lnTo>
                    <a:pt x="2048382" y="435755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10"/>
          <p:cNvSpPr/>
          <p:nvPr/>
        </p:nvSpPr>
        <p:spPr>
          <a:xfrm>
            <a:off x="946403" y="986027"/>
            <a:ext cx="3571240" cy="980440"/>
          </a:xfrm>
          <a:custGeom>
            <a:rect b="b" l="l" r="r" t="t"/>
            <a:pathLst>
              <a:path extrusionOk="0" h="980439" w="3571240">
                <a:moveTo>
                  <a:pt x="0" y="0"/>
                </a:moveTo>
                <a:lnTo>
                  <a:pt x="3000248" y="0"/>
                </a:lnTo>
                <a:lnTo>
                  <a:pt x="3000248" y="367411"/>
                </a:lnTo>
                <a:lnTo>
                  <a:pt x="3325749" y="367411"/>
                </a:lnTo>
                <a:lnTo>
                  <a:pt x="3325749" y="244983"/>
                </a:lnTo>
                <a:lnTo>
                  <a:pt x="3570732" y="489966"/>
                </a:lnTo>
                <a:lnTo>
                  <a:pt x="3325749" y="734949"/>
                </a:lnTo>
                <a:lnTo>
                  <a:pt x="3325749" y="612521"/>
                </a:lnTo>
                <a:lnTo>
                  <a:pt x="3000248" y="612521"/>
                </a:lnTo>
                <a:lnTo>
                  <a:pt x="3000248" y="979932"/>
                </a:lnTo>
                <a:lnTo>
                  <a:pt x="0" y="97993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793800" y="3730244"/>
            <a:ext cx="1709420" cy="1093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A=0, B=0, x=0,  JA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 = 0.0’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JB = 0’ = 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KB = 0 xor 0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0" y="4271771"/>
            <a:ext cx="850391" cy="7955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1024127" y="2206751"/>
            <a:ext cx="2827020" cy="1399540"/>
          </a:xfrm>
          <a:custGeom>
            <a:rect b="b" l="l" r="r" t="t"/>
            <a:pathLst>
              <a:path extrusionOk="0" h="1399539" w="2827020">
                <a:moveTo>
                  <a:pt x="0" y="233172"/>
                </a:moveTo>
                <a:lnTo>
                  <a:pt x="4737" y="186179"/>
                </a:lnTo>
                <a:lnTo>
                  <a:pt x="18323" y="142410"/>
                </a:lnTo>
                <a:lnTo>
                  <a:pt x="39821" y="102803"/>
                </a:lnTo>
                <a:lnTo>
                  <a:pt x="68294" y="68294"/>
                </a:lnTo>
                <a:lnTo>
                  <a:pt x="102803" y="39821"/>
                </a:lnTo>
                <a:lnTo>
                  <a:pt x="142410" y="18323"/>
                </a:lnTo>
                <a:lnTo>
                  <a:pt x="186179" y="4737"/>
                </a:lnTo>
                <a:lnTo>
                  <a:pt x="233172" y="0"/>
                </a:lnTo>
                <a:lnTo>
                  <a:pt x="2593848" y="0"/>
                </a:lnTo>
                <a:lnTo>
                  <a:pt x="2640840" y="4737"/>
                </a:lnTo>
                <a:lnTo>
                  <a:pt x="2684609" y="18323"/>
                </a:lnTo>
                <a:lnTo>
                  <a:pt x="2724216" y="39821"/>
                </a:lnTo>
                <a:lnTo>
                  <a:pt x="2758725" y="68294"/>
                </a:lnTo>
                <a:lnTo>
                  <a:pt x="2787198" y="102803"/>
                </a:lnTo>
                <a:lnTo>
                  <a:pt x="2808696" y="142410"/>
                </a:lnTo>
                <a:lnTo>
                  <a:pt x="2822282" y="186179"/>
                </a:lnTo>
                <a:lnTo>
                  <a:pt x="2827020" y="233172"/>
                </a:lnTo>
                <a:lnTo>
                  <a:pt x="2827020" y="1165860"/>
                </a:lnTo>
                <a:lnTo>
                  <a:pt x="2822282" y="1212852"/>
                </a:lnTo>
                <a:lnTo>
                  <a:pt x="2808696" y="1256621"/>
                </a:lnTo>
                <a:lnTo>
                  <a:pt x="2787198" y="1296228"/>
                </a:lnTo>
                <a:lnTo>
                  <a:pt x="2758725" y="1330737"/>
                </a:lnTo>
                <a:lnTo>
                  <a:pt x="2724216" y="1359210"/>
                </a:lnTo>
                <a:lnTo>
                  <a:pt x="2684609" y="1380708"/>
                </a:lnTo>
                <a:lnTo>
                  <a:pt x="2640840" y="1394294"/>
                </a:lnTo>
                <a:lnTo>
                  <a:pt x="2593848" y="1399032"/>
                </a:lnTo>
                <a:lnTo>
                  <a:pt x="233172" y="1399032"/>
                </a:lnTo>
                <a:lnTo>
                  <a:pt x="186179" y="1394294"/>
                </a:lnTo>
                <a:lnTo>
                  <a:pt x="142410" y="1380708"/>
                </a:lnTo>
                <a:lnTo>
                  <a:pt x="102803" y="1359210"/>
                </a:lnTo>
                <a:lnTo>
                  <a:pt x="68294" y="1330737"/>
                </a:lnTo>
                <a:lnTo>
                  <a:pt x="39821" y="1296228"/>
                </a:lnTo>
                <a:lnTo>
                  <a:pt x="18323" y="1256621"/>
                </a:lnTo>
                <a:lnTo>
                  <a:pt x="4737" y="1212852"/>
                </a:lnTo>
                <a:lnTo>
                  <a:pt x="0" y="1165860"/>
                </a:lnTo>
                <a:lnTo>
                  <a:pt x="0" y="233172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 txBox="1"/>
          <p:nvPr/>
        </p:nvSpPr>
        <p:spPr>
          <a:xfrm>
            <a:off x="1025753" y="1046226"/>
            <a:ext cx="2755900" cy="2390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the state table  according to the flip flop  input and output equations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" lvl="0" marL="1045210" marR="844550" rtl="0" algn="ctr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Bx’  </a:t>
            </a: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JB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x’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2405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KB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xor X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 txBox="1"/>
          <p:nvPr/>
        </p:nvSpPr>
        <p:spPr>
          <a:xfrm>
            <a:off x="2851530" y="3730244"/>
            <a:ext cx="1709420" cy="1093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A=0, B=0, x=1,  JA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 = 0.1’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JB = 1’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KB = 0 xor 0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 txBox="1"/>
          <p:nvPr>
            <p:ph type="title"/>
          </p:nvPr>
        </p:nvSpPr>
        <p:spPr>
          <a:xfrm>
            <a:off x="887045" y="99711"/>
            <a:ext cx="814730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Example 2: Draw the state diagram for the given circuit</a:t>
            </a:r>
            <a:endParaRPr/>
          </a:p>
        </p:txBody>
      </p:sp>
      <p:pic>
        <p:nvPicPr>
          <p:cNvPr id="325" name="Google Shape;32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6359" y="478534"/>
            <a:ext cx="42481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"/>
          <p:cNvSpPr/>
          <p:nvPr/>
        </p:nvSpPr>
        <p:spPr>
          <a:xfrm>
            <a:off x="3648836" y="780669"/>
            <a:ext cx="5342255" cy="0"/>
          </a:xfrm>
          <a:custGeom>
            <a:rect b="b" l="l" r="r" t="t"/>
            <a:pathLst>
              <a:path extrusionOk="0" h="120000" w="5342255">
                <a:moveTo>
                  <a:pt x="0" y="0"/>
                </a:moveTo>
                <a:lnTo>
                  <a:pt x="534212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3648836" y="5133524"/>
            <a:ext cx="5342255" cy="0"/>
          </a:xfrm>
          <a:custGeom>
            <a:rect b="b" l="l" r="r" t="t"/>
            <a:pathLst>
              <a:path extrusionOk="0" h="120000" w="5342255">
                <a:moveTo>
                  <a:pt x="0" y="0"/>
                </a:moveTo>
                <a:lnTo>
                  <a:pt x="534212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2" name="Google Shape;332;p11"/>
          <p:cNvGraphicFramePr/>
          <p:nvPr/>
        </p:nvGraphicFramePr>
        <p:xfrm>
          <a:off x="3644093" y="7806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{E98DD641-FECA-4946-A463-662F9BEF9136}</a:tableStyleId>
              </a:tblPr>
              <a:tblGrid>
                <a:gridCol w="489575"/>
                <a:gridCol w="484500"/>
                <a:gridCol w="484500"/>
                <a:gridCol w="376550"/>
                <a:gridCol w="514350"/>
                <a:gridCol w="563250"/>
                <a:gridCol w="485150"/>
                <a:gridCol w="530850"/>
                <a:gridCol w="439425"/>
                <a:gridCol w="485150"/>
                <a:gridCol w="490225"/>
              </a:tblGrid>
              <a:tr h="483625"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KA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JB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KB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A+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B+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33" name="Google Shape;333;p11"/>
          <p:cNvSpPr/>
          <p:nvPr/>
        </p:nvSpPr>
        <p:spPr>
          <a:xfrm>
            <a:off x="144779" y="848867"/>
            <a:ext cx="3467100" cy="1193800"/>
          </a:xfrm>
          <a:custGeom>
            <a:rect b="b" l="l" r="r" t="t"/>
            <a:pathLst>
              <a:path extrusionOk="0" h="1193800" w="3467100">
                <a:moveTo>
                  <a:pt x="0" y="0"/>
                </a:moveTo>
                <a:lnTo>
                  <a:pt x="2558034" y="0"/>
                </a:lnTo>
                <a:lnTo>
                  <a:pt x="2558034" y="451485"/>
                </a:lnTo>
                <a:lnTo>
                  <a:pt x="3010789" y="451485"/>
                </a:lnTo>
                <a:lnTo>
                  <a:pt x="3010789" y="268859"/>
                </a:lnTo>
                <a:lnTo>
                  <a:pt x="3467100" y="596646"/>
                </a:lnTo>
                <a:lnTo>
                  <a:pt x="3010789" y="924433"/>
                </a:lnTo>
                <a:lnTo>
                  <a:pt x="3010789" y="741807"/>
                </a:lnTo>
                <a:lnTo>
                  <a:pt x="2558034" y="741807"/>
                </a:lnTo>
                <a:lnTo>
                  <a:pt x="2558034" y="1193292"/>
                </a:lnTo>
                <a:lnTo>
                  <a:pt x="0" y="119329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1"/>
          <p:cNvSpPr txBox="1"/>
          <p:nvPr/>
        </p:nvSpPr>
        <p:spPr>
          <a:xfrm>
            <a:off x="223520" y="1016000"/>
            <a:ext cx="2324735" cy="11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Find out the next  states from the flip flop  input values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"/>
          <p:cNvSpPr txBox="1"/>
          <p:nvPr>
            <p:ph type="title"/>
          </p:nvPr>
        </p:nvSpPr>
        <p:spPr>
          <a:xfrm>
            <a:off x="840309" y="-43714"/>
            <a:ext cx="814730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Example 2: Draw the state diagram for the given circuit</a:t>
            </a:r>
            <a:endParaRPr/>
          </a:p>
        </p:txBody>
      </p:sp>
      <p:sp>
        <p:nvSpPr>
          <p:cNvPr id="336" name="Google Shape;336;p11"/>
          <p:cNvSpPr txBox="1"/>
          <p:nvPr/>
        </p:nvSpPr>
        <p:spPr>
          <a:xfrm>
            <a:off x="396811" y="2571750"/>
            <a:ext cx="29630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6C00"/>
                </a:solidFill>
                <a:latin typeface="Verdana"/>
                <a:ea typeface="Verdana"/>
                <a:cs typeface="Verdana"/>
                <a:sym typeface="Verdana"/>
              </a:rPr>
              <a:t>JK Flip-flop Truth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154" y="2957095"/>
            <a:ext cx="20383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12"/>
          <p:cNvGrpSpPr/>
          <p:nvPr/>
        </p:nvGrpSpPr>
        <p:grpSpPr>
          <a:xfrm>
            <a:off x="154914" y="1188085"/>
            <a:ext cx="3504971" cy="0"/>
            <a:chOff x="154914" y="1188085"/>
            <a:chExt cx="3504971" cy="0"/>
          </a:xfrm>
        </p:grpSpPr>
        <p:sp>
          <p:nvSpPr>
            <p:cNvPr id="343" name="Google Shape;343;p12"/>
            <p:cNvSpPr/>
            <p:nvPr/>
          </p:nvSpPr>
          <p:spPr>
            <a:xfrm>
              <a:off x="154914" y="1188085"/>
              <a:ext cx="2330450" cy="0"/>
            </a:xfrm>
            <a:custGeom>
              <a:rect b="b" l="l" r="r" t="t"/>
              <a:pathLst>
                <a:path extrusionOk="0" h="120000" w="2330450">
                  <a:moveTo>
                    <a:pt x="0" y="0"/>
                  </a:moveTo>
                  <a:lnTo>
                    <a:pt x="2330221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2485135" y="1188085"/>
              <a:ext cx="1174750" cy="0"/>
            </a:xfrm>
            <a:custGeom>
              <a:rect b="b" l="l" r="r" t="t"/>
              <a:pathLst>
                <a:path extrusionOk="0" h="120000" w="1174750">
                  <a:moveTo>
                    <a:pt x="0" y="0"/>
                  </a:moveTo>
                  <a:lnTo>
                    <a:pt x="1174623" y="0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12"/>
          <p:cNvSpPr/>
          <p:nvPr/>
        </p:nvSpPr>
        <p:spPr>
          <a:xfrm>
            <a:off x="154914" y="704469"/>
            <a:ext cx="3505200" cy="0"/>
          </a:xfrm>
          <a:custGeom>
            <a:rect b="b" l="l" r="r" t="t"/>
            <a:pathLst>
              <a:path extrusionOk="0" h="120000" w="3505200">
                <a:moveTo>
                  <a:pt x="0" y="0"/>
                </a:moveTo>
                <a:lnTo>
                  <a:pt x="3504844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154914" y="5057324"/>
            <a:ext cx="3505200" cy="0"/>
          </a:xfrm>
          <a:custGeom>
            <a:rect b="b" l="l" r="r" t="t"/>
            <a:pathLst>
              <a:path extrusionOk="0" h="120000" w="3505200">
                <a:moveTo>
                  <a:pt x="0" y="0"/>
                </a:moveTo>
                <a:lnTo>
                  <a:pt x="3504844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7" name="Google Shape;347;p12"/>
          <p:cNvGraphicFramePr/>
          <p:nvPr/>
        </p:nvGraphicFramePr>
        <p:xfrm>
          <a:off x="150170" y="704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{E98DD641-FECA-4946-A463-662F9BEF9136}</a:tableStyleId>
              </a:tblPr>
              <a:tblGrid>
                <a:gridCol w="587375"/>
                <a:gridCol w="582300"/>
                <a:gridCol w="582300"/>
                <a:gridCol w="582300"/>
                <a:gridCol w="582300"/>
                <a:gridCol w="587375"/>
              </a:tblGrid>
              <a:tr h="480450"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A+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B+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69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7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0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8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48" name="Google Shape;348;p12"/>
          <p:cNvSpPr/>
          <p:nvPr/>
        </p:nvSpPr>
        <p:spPr>
          <a:xfrm>
            <a:off x="180594" y="1184910"/>
            <a:ext cx="4071620" cy="0"/>
          </a:xfrm>
          <a:custGeom>
            <a:rect b="b" l="l" r="r" t="t"/>
            <a:pathLst>
              <a:path extrusionOk="0" h="120000" w="4071620">
                <a:moveTo>
                  <a:pt x="0" y="0"/>
                </a:moveTo>
                <a:lnTo>
                  <a:pt x="4071619" y="0"/>
                </a:lnTo>
              </a:path>
            </a:pathLst>
          </a:cu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5585459" y="2196083"/>
            <a:ext cx="2429510" cy="1938655"/>
          </a:xfrm>
          <a:custGeom>
            <a:rect b="b" l="l" r="r" t="t"/>
            <a:pathLst>
              <a:path extrusionOk="0" h="1938654" w="2429509">
                <a:moveTo>
                  <a:pt x="0" y="243840"/>
                </a:moveTo>
                <a:lnTo>
                  <a:pt x="4677" y="204299"/>
                </a:lnTo>
                <a:lnTo>
                  <a:pt x="18220" y="166786"/>
                </a:lnTo>
                <a:lnTo>
                  <a:pt x="39892" y="131803"/>
                </a:lnTo>
                <a:lnTo>
                  <a:pt x="68957" y="99852"/>
                </a:lnTo>
                <a:lnTo>
                  <a:pt x="104679" y="71437"/>
                </a:lnTo>
                <a:lnTo>
                  <a:pt x="146322" y="47061"/>
                </a:lnTo>
                <a:lnTo>
                  <a:pt x="193149" y="27226"/>
                </a:lnTo>
                <a:lnTo>
                  <a:pt x="244425" y="12435"/>
                </a:lnTo>
                <a:lnTo>
                  <a:pt x="299413" y="3192"/>
                </a:lnTo>
                <a:lnTo>
                  <a:pt x="357377" y="0"/>
                </a:lnTo>
                <a:lnTo>
                  <a:pt x="415342" y="3192"/>
                </a:lnTo>
                <a:lnTo>
                  <a:pt x="470330" y="12435"/>
                </a:lnTo>
                <a:lnTo>
                  <a:pt x="521606" y="27226"/>
                </a:lnTo>
                <a:lnTo>
                  <a:pt x="568433" y="47061"/>
                </a:lnTo>
                <a:lnTo>
                  <a:pt x="610076" y="71437"/>
                </a:lnTo>
                <a:lnTo>
                  <a:pt x="645798" y="99852"/>
                </a:lnTo>
                <a:lnTo>
                  <a:pt x="674863" y="131803"/>
                </a:lnTo>
                <a:lnTo>
                  <a:pt x="696535" y="166786"/>
                </a:lnTo>
                <a:lnTo>
                  <a:pt x="710078" y="204299"/>
                </a:lnTo>
                <a:lnTo>
                  <a:pt x="714755" y="243840"/>
                </a:lnTo>
                <a:lnTo>
                  <a:pt x="710078" y="283380"/>
                </a:lnTo>
                <a:lnTo>
                  <a:pt x="696535" y="320893"/>
                </a:lnTo>
                <a:lnTo>
                  <a:pt x="674863" y="355876"/>
                </a:lnTo>
                <a:lnTo>
                  <a:pt x="645798" y="387827"/>
                </a:lnTo>
                <a:lnTo>
                  <a:pt x="610076" y="416242"/>
                </a:lnTo>
                <a:lnTo>
                  <a:pt x="568433" y="440618"/>
                </a:lnTo>
                <a:lnTo>
                  <a:pt x="521606" y="460453"/>
                </a:lnTo>
                <a:lnTo>
                  <a:pt x="470330" y="475244"/>
                </a:lnTo>
                <a:lnTo>
                  <a:pt x="415342" y="484487"/>
                </a:lnTo>
                <a:lnTo>
                  <a:pt x="357377" y="487680"/>
                </a:lnTo>
                <a:lnTo>
                  <a:pt x="299413" y="484487"/>
                </a:lnTo>
                <a:lnTo>
                  <a:pt x="244425" y="475244"/>
                </a:lnTo>
                <a:lnTo>
                  <a:pt x="193149" y="460453"/>
                </a:lnTo>
                <a:lnTo>
                  <a:pt x="146322" y="440618"/>
                </a:lnTo>
                <a:lnTo>
                  <a:pt x="104679" y="416242"/>
                </a:lnTo>
                <a:lnTo>
                  <a:pt x="68957" y="387827"/>
                </a:lnTo>
                <a:lnTo>
                  <a:pt x="39892" y="355876"/>
                </a:lnTo>
                <a:lnTo>
                  <a:pt x="18220" y="320893"/>
                </a:lnTo>
                <a:lnTo>
                  <a:pt x="4677" y="283380"/>
                </a:lnTo>
                <a:lnTo>
                  <a:pt x="0" y="243840"/>
                </a:lnTo>
                <a:close/>
              </a:path>
              <a:path extrusionOk="0" h="1938654" w="2429509">
                <a:moveTo>
                  <a:pt x="0" y="1694688"/>
                </a:moveTo>
                <a:lnTo>
                  <a:pt x="4677" y="1655147"/>
                </a:lnTo>
                <a:lnTo>
                  <a:pt x="18220" y="1617634"/>
                </a:lnTo>
                <a:lnTo>
                  <a:pt x="39892" y="1582651"/>
                </a:lnTo>
                <a:lnTo>
                  <a:pt x="68957" y="1550700"/>
                </a:lnTo>
                <a:lnTo>
                  <a:pt x="104679" y="1522285"/>
                </a:lnTo>
                <a:lnTo>
                  <a:pt x="146322" y="1497909"/>
                </a:lnTo>
                <a:lnTo>
                  <a:pt x="193149" y="1478074"/>
                </a:lnTo>
                <a:lnTo>
                  <a:pt x="244425" y="1463283"/>
                </a:lnTo>
                <a:lnTo>
                  <a:pt x="299413" y="1454040"/>
                </a:lnTo>
                <a:lnTo>
                  <a:pt x="357377" y="1450848"/>
                </a:lnTo>
                <a:lnTo>
                  <a:pt x="415342" y="1454040"/>
                </a:lnTo>
                <a:lnTo>
                  <a:pt x="470330" y="1463283"/>
                </a:lnTo>
                <a:lnTo>
                  <a:pt x="521606" y="1478074"/>
                </a:lnTo>
                <a:lnTo>
                  <a:pt x="568433" y="1497909"/>
                </a:lnTo>
                <a:lnTo>
                  <a:pt x="610076" y="1522285"/>
                </a:lnTo>
                <a:lnTo>
                  <a:pt x="645798" y="1550700"/>
                </a:lnTo>
                <a:lnTo>
                  <a:pt x="674863" y="1582651"/>
                </a:lnTo>
                <a:lnTo>
                  <a:pt x="696535" y="1617634"/>
                </a:lnTo>
                <a:lnTo>
                  <a:pt x="710078" y="1655147"/>
                </a:lnTo>
                <a:lnTo>
                  <a:pt x="714755" y="1694688"/>
                </a:lnTo>
                <a:lnTo>
                  <a:pt x="710078" y="1734240"/>
                </a:lnTo>
                <a:lnTo>
                  <a:pt x="696535" y="1771760"/>
                </a:lnTo>
                <a:lnTo>
                  <a:pt x="674863" y="1806747"/>
                </a:lnTo>
                <a:lnTo>
                  <a:pt x="645798" y="1838697"/>
                </a:lnTo>
                <a:lnTo>
                  <a:pt x="610076" y="1867109"/>
                </a:lnTo>
                <a:lnTo>
                  <a:pt x="568433" y="1891481"/>
                </a:lnTo>
                <a:lnTo>
                  <a:pt x="521606" y="1911311"/>
                </a:lnTo>
                <a:lnTo>
                  <a:pt x="470330" y="1926097"/>
                </a:lnTo>
                <a:lnTo>
                  <a:pt x="415342" y="1935336"/>
                </a:lnTo>
                <a:lnTo>
                  <a:pt x="357377" y="1938528"/>
                </a:lnTo>
                <a:lnTo>
                  <a:pt x="299413" y="1935336"/>
                </a:lnTo>
                <a:lnTo>
                  <a:pt x="244425" y="1926097"/>
                </a:lnTo>
                <a:lnTo>
                  <a:pt x="193149" y="1911311"/>
                </a:lnTo>
                <a:lnTo>
                  <a:pt x="146322" y="1891481"/>
                </a:lnTo>
                <a:lnTo>
                  <a:pt x="104679" y="1867109"/>
                </a:lnTo>
                <a:lnTo>
                  <a:pt x="68957" y="1838697"/>
                </a:lnTo>
                <a:lnTo>
                  <a:pt x="39892" y="1806747"/>
                </a:lnTo>
                <a:lnTo>
                  <a:pt x="18220" y="1771760"/>
                </a:lnTo>
                <a:lnTo>
                  <a:pt x="4677" y="1734240"/>
                </a:lnTo>
                <a:lnTo>
                  <a:pt x="0" y="1694688"/>
                </a:lnTo>
                <a:close/>
              </a:path>
              <a:path extrusionOk="0" h="1938654" w="2429509">
                <a:moveTo>
                  <a:pt x="1714499" y="243840"/>
                </a:moveTo>
                <a:lnTo>
                  <a:pt x="1719177" y="204299"/>
                </a:lnTo>
                <a:lnTo>
                  <a:pt x="1732720" y="166786"/>
                </a:lnTo>
                <a:lnTo>
                  <a:pt x="1754392" y="131803"/>
                </a:lnTo>
                <a:lnTo>
                  <a:pt x="1783457" y="99852"/>
                </a:lnTo>
                <a:lnTo>
                  <a:pt x="1819179" y="71437"/>
                </a:lnTo>
                <a:lnTo>
                  <a:pt x="1860822" y="47061"/>
                </a:lnTo>
                <a:lnTo>
                  <a:pt x="1907649" y="27226"/>
                </a:lnTo>
                <a:lnTo>
                  <a:pt x="1958925" y="12435"/>
                </a:lnTo>
                <a:lnTo>
                  <a:pt x="2013913" y="3192"/>
                </a:lnTo>
                <a:lnTo>
                  <a:pt x="2071878" y="0"/>
                </a:lnTo>
                <a:lnTo>
                  <a:pt x="2129842" y="3192"/>
                </a:lnTo>
                <a:lnTo>
                  <a:pt x="2184830" y="12435"/>
                </a:lnTo>
                <a:lnTo>
                  <a:pt x="2236106" y="27226"/>
                </a:lnTo>
                <a:lnTo>
                  <a:pt x="2282933" y="47061"/>
                </a:lnTo>
                <a:lnTo>
                  <a:pt x="2324576" y="71437"/>
                </a:lnTo>
                <a:lnTo>
                  <a:pt x="2360298" y="99852"/>
                </a:lnTo>
                <a:lnTo>
                  <a:pt x="2389363" y="131803"/>
                </a:lnTo>
                <a:lnTo>
                  <a:pt x="2411035" y="166786"/>
                </a:lnTo>
                <a:lnTo>
                  <a:pt x="2424578" y="204299"/>
                </a:lnTo>
                <a:lnTo>
                  <a:pt x="2429256" y="243840"/>
                </a:lnTo>
                <a:lnTo>
                  <a:pt x="2424578" y="283380"/>
                </a:lnTo>
                <a:lnTo>
                  <a:pt x="2411035" y="320893"/>
                </a:lnTo>
                <a:lnTo>
                  <a:pt x="2389363" y="355876"/>
                </a:lnTo>
                <a:lnTo>
                  <a:pt x="2360298" y="387827"/>
                </a:lnTo>
                <a:lnTo>
                  <a:pt x="2324576" y="416242"/>
                </a:lnTo>
                <a:lnTo>
                  <a:pt x="2282933" y="440618"/>
                </a:lnTo>
                <a:lnTo>
                  <a:pt x="2236106" y="460453"/>
                </a:lnTo>
                <a:lnTo>
                  <a:pt x="2184830" y="475244"/>
                </a:lnTo>
                <a:lnTo>
                  <a:pt x="2129842" y="484487"/>
                </a:lnTo>
                <a:lnTo>
                  <a:pt x="2071878" y="487680"/>
                </a:lnTo>
                <a:lnTo>
                  <a:pt x="2013913" y="484487"/>
                </a:lnTo>
                <a:lnTo>
                  <a:pt x="1958925" y="475244"/>
                </a:lnTo>
                <a:lnTo>
                  <a:pt x="1907649" y="460453"/>
                </a:lnTo>
                <a:lnTo>
                  <a:pt x="1860822" y="440618"/>
                </a:lnTo>
                <a:lnTo>
                  <a:pt x="1819179" y="416242"/>
                </a:lnTo>
                <a:lnTo>
                  <a:pt x="1783457" y="387827"/>
                </a:lnTo>
                <a:lnTo>
                  <a:pt x="1754392" y="355876"/>
                </a:lnTo>
                <a:lnTo>
                  <a:pt x="1732720" y="320893"/>
                </a:lnTo>
                <a:lnTo>
                  <a:pt x="1719177" y="283380"/>
                </a:lnTo>
                <a:lnTo>
                  <a:pt x="1714499" y="243840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2"/>
          <p:cNvSpPr txBox="1"/>
          <p:nvPr/>
        </p:nvSpPr>
        <p:spPr>
          <a:xfrm>
            <a:off x="5764784" y="2263306"/>
            <a:ext cx="2855468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               	11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7299959" y="3646932"/>
            <a:ext cx="715010" cy="487680"/>
          </a:xfrm>
          <a:custGeom>
            <a:rect b="b" l="l" r="r" t="t"/>
            <a:pathLst>
              <a:path extrusionOk="0" h="487679" w="715009">
                <a:moveTo>
                  <a:pt x="0" y="243840"/>
                </a:moveTo>
                <a:lnTo>
                  <a:pt x="4677" y="204299"/>
                </a:lnTo>
                <a:lnTo>
                  <a:pt x="18220" y="166786"/>
                </a:lnTo>
                <a:lnTo>
                  <a:pt x="39892" y="131803"/>
                </a:lnTo>
                <a:lnTo>
                  <a:pt x="68957" y="99852"/>
                </a:lnTo>
                <a:lnTo>
                  <a:pt x="104679" y="71437"/>
                </a:lnTo>
                <a:lnTo>
                  <a:pt x="146322" y="47061"/>
                </a:lnTo>
                <a:lnTo>
                  <a:pt x="193149" y="27226"/>
                </a:lnTo>
                <a:lnTo>
                  <a:pt x="244425" y="12435"/>
                </a:lnTo>
                <a:lnTo>
                  <a:pt x="299413" y="3192"/>
                </a:lnTo>
                <a:lnTo>
                  <a:pt x="357378" y="0"/>
                </a:lnTo>
                <a:lnTo>
                  <a:pt x="415342" y="3192"/>
                </a:lnTo>
                <a:lnTo>
                  <a:pt x="470330" y="12435"/>
                </a:lnTo>
                <a:lnTo>
                  <a:pt x="521606" y="27226"/>
                </a:lnTo>
                <a:lnTo>
                  <a:pt x="568433" y="47061"/>
                </a:lnTo>
                <a:lnTo>
                  <a:pt x="610076" y="71437"/>
                </a:lnTo>
                <a:lnTo>
                  <a:pt x="645798" y="99852"/>
                </a:lnTo>
                <a:lnTo>
                  <a:pt x="674863" y="131803"/>
                </a:lnTo>
                <a:lnTo>
                  <a:pt x="696535" y="166786"/>
                </a:lnTo>
                <a:lnTo>
                  <a:pt x="710078" y="204299"/>
                </a:lnTo>
                <a:lnTo>
                  <a:pt x="714756" y="243840"/>
                </a:lnTo>
                <a:lnTo>
                  <a:pt x="710078" y="283392"/>
                </a:lnTo>
                <a:lnTo>
                  <a:pt x="696535" y="320912"/>
                </a:lnTo>
                <a:lnTo>
                  <a:pt x="674863" y="355899"/>
                </a:lnTo>
                <a:lnTo>
                  <a:pt x="645798" y="387849"/>
                </a:lnTo>
                <a:lnTo>
                  <a:pt x="610076" y="416261"/>
                </a:lnTo>
                <a:lnTo>
                  <a:pt x="568433" y="440633"/>
                </a:lnTo>
                <a:lnTo>
                  <a:pt x="521606" y="460463"/>
                </a:lnTo>
                <a:lnTo>
                  <a:pt x="470330" y="475249"/>
                </a:lnTo>
                <a:lnTo>
                  <a:pt x="415342" y="484488"/>
                </a:lnTo>
                <a:lnTo>
                  <a:pt x="357378" y="487680"/>
                </a:lnTo>
                <a:lnTo>
                  <a:pt x="299413" y="484488"/>
                </a:lnTo>
                <a:lnTo>
                  <a:pt x="244425" y="475249"/>
                </a:lnTo>
                <a:lnTo>
                  <a:pt x="193149" y="460463"/>
                </a:lnTo>
                <a:lnTo>
                  <a:pt x="146322" y="440633"/>
                </a:lnTo>
                <a:lnTo>
                  <a:pt x="104679" y="416261"/>
                </a:lnTo>
                <a:lnTo>
                  <a:pt x="68957" y="387849"/>
                </a:lnTo>
                <a:lnTo>
                  <a:pt x="39892" y="355899"/>
                </a:lnTo>
                <a:lnTo>
                  <a:pt x="18220" y="320912"/>
                </a:lnTo>
                <a:lnTo>
                  <a:pt x="4677" y="283392"/>
                </a:lnTo>
                <a:lnTo>
                  <a:pt x="0" y="243840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5774359" y="3715414"/>
            <a:ext cx="205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	          10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5349494" y="2013965"/>
            <a:ext cx="631825" cy="1632585"/>
          </a:xfrm>
          <a:custGeom>
            <a:rect b="b" l="l" r="r" t="t"/>
            <a:pathLst>
              <a:path extrusionOk="0" h="1632585" w="631825">
                <a:moveTo>
                  <a:pt x="598805" y="97028"/>
                </a:moveTo>
                <a:lnTo>
                  <a:pt x="568960" y="109791"/>
                </a:lnTo>
                <a:lnTo>
                  <a:pt x="567639" y="107061"/>
                </a:lnTo>
                <a:lnTo>
                  <a:pt x="567436" y="106553"/>
                </a:lnTo>
                <a:lnTo>
                  <a:pt x="566674" y="105537"/>
                </a:lnTo>
                <a:lnTo>
                  <a:pt x="525018" y="68834"/>
                </a:lnTo>
                <a:lnTo>
                  <a:pt x="483108" y="43815"/>
                </a:lnTo>
                <a:lnTo>
                  <a:pt x="434975" y="23368"/>
                </a:lnTo>
                <a:lnTo>
                  <a:pt x="398538" y="12700"/>
                </a:lnTo>
                <a:lnTo>
                  <a:pt x="382651" y="8763"/>
                </a:lnTo>
                <a:lnTo>
                  <a:pt x="355346" y="3937"/>
                </a:lnTo>
                <a:lnTo>
                  <a:pt x="327787" y="1143"/>
                </a:lnTo>
                <a:lnTo>
                  <a:pt x="299847" y="0"/>
                </a:lnTo>
                <a:lnTo>
                  <a:pt x="285750" y="381"/>
                </a:lnTo>
                <a:lnTo>
                  <a:pt x="243840" y="4826"/>
                </a:lnTo>
                <a:lnTo>
                  <a:pt x="189865" y="18415"/>
                </a:lnTo>
                <a:lnTo>
                  <a:pt x="139446" y="39497"/>
                </a:lnTo>
                <a:lnTo>
                  <a:pt x="94234" y="66929"/>
                </a:lnTo>
                <a:lnTo>
                  <a:pt x="55880" y="99314"/>
                </a:lnTo>
                <a:lnTo>
                  <a:pt x="26162" y="135763"/>
                </a:lnTo>
                <a:lnTo>
                  <a:pt x="6858" y="175260"/>
                </a:lnTo>
                <a:lnTo>
                  <a:pt x="0" y="216408"/>
                </a:lnTo>
                <a:lnTo>
                  <a:pt x="254" y="226695"/>
                </a:lnTo>
                <a:lnTo>
                  <a:pt x="8382" y="267081"/>
                </a:lnTo>
                <a:lnTo>
                  <a:pt x="31242" y="315087"/>
                </a:lnTo>
                <a:lnTo>
                  <a:pt x="58166" y="349758"/>
                </a:lnTo>
                <a:lnTo>
                  <a:pt x="91186" y="379857"/>
                </a:lnTo>
                <a:lnTo>
                  <a:pt x="129159" y="404241"/>
                </a:lnTo>
                <a:lnTo>
                  <a:pt x="170434" y="421767"/>
                </a:lnTo>
                <a:lnTo>
                  <a:pt x="213868" y="431165"/>
                </a:lnTo>
                <a:lnTo>
                  <a:pt x="235839" y="432435"/>
                </a:lnTo>
                <a:lnTo>
                  <a:pt x="236093" y="419735"/>
                </a:lnTo>
                <a:lnTo>
                  <a:pt x="225425" y="419481"/>
                </a:lnTo>
                <a:lnTo>
                  <a:pt x="215011" y="418465"/>
                </a:lnTo>
                <a:lnTo>
                  <a:pt x="173863" y="409575"/>
                </a:lnTo>
                <a:lnTo>
                  <a:pt x="134620" y="392811"/>
                </a:lnTo>
                <a:lnTo>
                  <a:pt x="98552" y="369443"/>
                </a:lnTo>
                <a:lnTo>
                  <a:pt x="67056" y="340614"/>
                </a:lnTo>
                <a:lnTo>
                  <a:pt x="41656" y="307721"/>
                </a:lnTo>
                <a:lnTo>
                  <a:pt x="23495" y="272034"/>
                </a:lnTo>
                <a:lnTo>
                  <a:pt x="13970" y="234823"/>
                </a:lnTo>
                <a:lnTo>
                  <a:pt x="12700" y="216027"/>
                </a:lnTo>
                <a:lnTo>
                  <a:pt x="13081" y="206629"/>
                </a:lnTo>
                <a:lnTo>
                  <a:pt x="22479" y="169672"/>
                </a:lnTo>
                <a:lnTo>
                  <a:pt x="43180" y="133604"/>
                </a:lnTo>
                <a:lnTo>
                  <a:pt x="82677" y="91948"/>
                </a:lnTo>
                <a:lnTo>
                  <a:pt x="123063" y="63119"/>
                </a:lnTo>
                <a:lnTo>
                  <a:pt x="169418" y="39624"/>
                </a:lnTo>
                <a:lnTo>
                  <a:pt x="220091" y="22860"/>
                </a:lnTo>
                <a:lnTo>
                  <a:pt x="259715" y="15367"/>
                </a:lnTo>
                <a:lnTo>
                  <a:pt x="300101" y="12700"/>
                </a:lnTo>
                <a:lnTo>
                  <a:pt x="327279" y="13716"/>
                </a:lnTo>
                <a:lnTo>
                  <a:pt x="380492" y="21336"/>
                </a:lnTo>
                <a:lnTo>
                  <a:pt x="431292" y="35433"/>
                </a:lnTo>
                <a:lnTo>
                  <a:pt x="477647" y="55245"/>
                </a:lnTo>
                <a:lnTo>
                  <a:pt x="518160" y="79502"/>
                </a:lnTo>
                <a:lnTo>
                  <a:pt x="550659" y="107188"/>
                </a:lnTo>
                <a:lnTo>
                  <a:pt x="557288" y="114782"/>
                </a:lnTo>
                <a:lnTo>
                  <a:pt x="558393" y="114300"/>
                </a:lnTo>
                <a:lnTo>
                  <a:pt x="562267" y="112649"/>
                </a:lnTo>
                <a:lnTo>
                  <a:pt x="557288" y="114782"/>
                </a:lnTo>
                <a:lnTo>
                  <a:pt x="528701" y="127000"/>
                </a:lnTo>
                <a:lnTo>
                  <a:pt x="593598" y="182118"/>
                </a:lnTo>
                <a:lnTo>
                  <a:pt x="597001" y="126492"/>
                </a:lnTo>
                <a:lnTo>
                  <a:pt x="598805" y="97028"/>
                </a:lnTo>
                <a:close/>
              </a:path>
              <a:path extrusionOk="0" h="1632585" w="631825">
                <a:moveTo>
                  <a:pt x="631317" y="1556004"/>
                </a:moveTo>
                <a:lnTo>
                  <a:pt x="599567" y="1556004"/>
                </a:lnTo>
                <a:lnTo>
                  <a:pt x="599567" y="1568704"/>
                </a:lnTo>
                <a:lnTo>
                  <a:pt x="599440" y="1167638"/>
                </a:lnTo>
                <a:lnTo>
                  <a:pt x="599313" y="1148207"/>
                </a:lnTo>
                <a:lnTo>
                  <a:pt x="599186" y="1144905"/>
                </a:lnTo>
                <a:lnTo>
                  <a:pt x="598932" y="669798"/>
                </a:lnTo>
                <a:lnTo>
                  <a:pt x="586232" y="669798"/>
                </a:lnTo>
                <a:lnTo>
                  <a:pt x="586473" y="1109726"/>
                </a:lnTo>
                <a:lnTo>
                  <a:pt x="586613" y="1148461"/>
                </a:lnTo>
                <a:lnTo>
                  <a:pt x="586740" y="1167892"/>
                </a:lnTo>
                <a:lnTo>
                  <a:pt x="586854" y="1556004"/>
                </a:lnTo>
                <a:lnTo>
                  <a:pt x="555117" y="1556004"/>
                </a:lnTo>
                <a:lnTo>
                  <a:pt x="593217" y="1632204"/>
                </a:lnTo>
                <a:lnTo>
                  <a:pt x="624967" y="1568704"/>
                </a:lnTo>
                <a:lnTo>
                  <a:pt x="631317" y="1556004"/>
                </a:lnTo>
                <a:close/>
              </a:path>
            </a:pathLst>
          </a:custGeom>
          <a:solidFill>
            <a:srgbClr val="695D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2"/>
          <p:cNvSpPr txBox="1"/>
          <p:nvPr/>
        </p:nvSpPr>
        <p:spPr>
          <a:xfrm>
            <a:off x="7762303" y="2957971"/>
            <a:ext cx="18542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6300215" y="3852671"/>
            <a:ext cx="999490" cy="76200"/>
          </a:xfrm>
          <a:custGeom>
            <a:rect b="b" l="l" r="r" t="t"/>
            <a:pathLst>
              <a:path extrusionOk="0" h="76200" w="999490">
                <a:moveTo>
                  <a:pt x="923036" y="0"/>
                </a:moveTo>
                <a:lnTo>
                  <a:pt x="923036" y="76199"/>
                </a:lnTo>
                <a:lnTo>
                  <a:pt x="986536" y="44449"/>
                </a:lnTo>
                <a:lnTo>
                  <a:pt x="935736" y="44449"/>
                </a:lnTo>
                <a:lnTo>
                  <a:pt x="935736" y="31749"/>
                </a:lnTo>
                <a:lnTo>
                  <a:pt x="986536" y="31749"/>
                </a:lnTo>
                <a:lnTo>
                  <a:pt x="923036" y="0"/>
                </a:lnTo>
                <a:close/>
              </a:path>
              <a:path extrusionOk="0" h="76200" w="999490">
                <a:moveTo>
                  <a:pt x="923036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923036" y="44449"/>
                </a:lnTo>
                <a:lnTo>
                  <a:pt x="923036" y="31749"/>
                </a:lnTo>
                <a:close/>
              </a:path>
              <a:path extrusionOk="0" h="76200" w="999490">
                <a:moveTo>
                  <a:pt x="986536" y="31749"/>
                </a:moveTo>
                <a:lnTo>
                  <a:pt x="935736" y="31749"/>
                </a:lnTo>
                <a:lnTo>
                  <a:pt x="935736" y="44449"/>
                </a:lnTo>
                <a:lnTo>
                  <a:pt x="986536" y="44449"/>
                </a:lnTo>
                <a:lnTo>
                  <a:pt x="999236" y="38099"/>
                </a:lnTo>
                <a:lnTo>
                  <a:pt x="986536" y="31749"/>
                </a:lnTo>
                <a:close/>
              </a:path>
            </a:pathLst>
          </a:custGeom>
          <a:solidFill>
            <a:srgbClr val="695D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2"/>
          <p:cNvSpPr txBox="1"/>
          <p:nvPr/>
        </p:nvSpPr>
        <p:spPr>
          <a:xfrm>
            <a:off x="6680454" y="3541217"/>
            <a:ext cx="18542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6300215" y="2401823"/>
            <a:ext cx="999490" cy="76200"/>
          </a:xfrm>
          <a:custGeom>
            <a:rect b="b" l="l" r="r" t="t"/>
            <a:pathLst>
              <a:path extrusionOk="0" h="76200" w="99949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extrusionOk="0" h="76200" w="99949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extrusionOk="0" h="76200" w="999490">
                <a:moveTo>
                  <a:pt x="99923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99236" y="44450"/>
                </a:lnTo>
                <a:lnTo>
                  <a:pt x="999236" y="31750"/>
                </a:lnTo>
                <a:close/>
              </a:path>
            </a:pathLst>
          </a:custGeom>
          <a:solidFill>
            <a:srgbClr val="695D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>
            <a:off x="6629527" y="2105025"/>
            <a:ext cx="18542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6190742" y="2612135"/>
            <a:ext cx="1504315" cy="1109980"/>
          </a:xfrm>
          <a:custGeom>
            <a:rect b="b" l="l" r="r" t="t"/>
            <a:pathLst>
              <a:path extrusionOk="0" h="1109979" w="1504315">
                <a:moveTo>
                  <a:pt x="1212977" y="0"/>
                </a:moveTo>
                <a:lnTo>
                  <a:pt x="1131062" y="23241"/>
                </a:lnTo>
                <a:lnTo>
                  <a:pt x="1152512" y="46710"/>
                </a:lnTo>
                <a:lnTo>
                  <a:pt x="0" y="1100455"/>
                </a:lnTo>
                <a:lnTo>
                  <a:pt x="8636" y="1109853"/>
                </a:lnTo>
                <a:lnTo>
                  <a:pt x="1161059" y="56070"/>
                </a:lnTo>
                <a:lnTo>
                  <a:pt x="1182497" y="79502"/>
                </a:lnTo>
                <a:lnTo>
                  <a:pt x="1198359" y="38100"/>
                </a:lnTo>
                <a:lnTo>
                  <a:pt x="1212977" y="0"/>
                </a:lnTo>
                <a:close/>
              </a:path>
              <a:path extrusionOk="0" h="1109979" w="1504315">
                <a:moveTo>
                  <a:pt x="1503934" y="147828"/>
                </a:moveTo>
                <a:lnTo>
                  <a:pt x="1497584" y="135128"/>
                </a:lnTo>
                <a:lnTo>
                  <a:pt x="1465834" y="71628"/>
                </a:lnTo>
                <a:lnTo>
                  <a:pt x="1427734" y="147828"/>
                </a:lnTo>
                <a:lnTo>
                  <a:pt x="1459484" y="147828"/>
                </a:lnTo>
                <a:lnTo>
                  <a:pt x="1459484" y="1034034"/>
                </a:lnTo>
                <a:lnTo>
                  <a:pt x="1472184" y="1034034"/>
                </a:lnTo>
                <a:lnTo>
                  <a:pt x="1472184" y="147828"/>
                </a:lnTo>
                <a:lnTo>
                  <a:pt x="1503934" y="147828"/>
                </a:lnTo>
                <a:close/>
              </a:path>
            </a:pathLst>
          </a:custGeom>
          <a:solidFill>
            <a:srgbClr val="695D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2"/>
          <p:cNvSpPr txBox="1"/>
          <p:nvPr/>
        </p:nvSpPr>
        <p:spPr>
          <a:xfrm>
            <a:off x="5764784" y="2814534"/>
            <a:ext cx="219646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	0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12"/>
          <p:cNvGrpSpPr/>
          <p:nvPr/>
        </p:nvGrpSpPr>
        <p:grpSpPr>
          <a:xfrm>
            <a:off x="5044440" y="611123"/>
            <a:ext cx="3205734" cy="1835276"/>
            <a:chOff x="5044440" y="611123"/>
            <a:chExt cx="3205734" cy="1835276"/>
          </a:xfrm>
        </p:grpSpPr>
        <p:sp>
          <p:nvSpPr>
            <p:cNvPr id="362" name="Google Shape;362;p12"/>
            <p:cNvSpPr/>
            <p:nvPr/>
          </p:nvSpPr>
          <p:spPr>
            <a:xfrm>
              <a:off x="7651369" y="2013965"/>
              <a:ext cx="598805" cy="432434"/>
            </a:xfrm>
            <a:custGeom>
              <a:rect b="b" l="l" r="r" t="t"/>
              <a:pathLst>
                <a:path extrusionOk="0" h="432435" w="598804">
                  <a:moveTo>
                    <a:pt x="389011" y="12700"/>
                  </a:moveTo>
                  <a:lnTo>
                    <a:pt x="298576" y="12700"/>
                  </a:lnTo>
                  <a:lnTo>
                    <a:pt x="312038" y="12953"/>
                  </a:lnTo>
                  <a:lnTo>
                    <a:pt x="325500" y="13969"/>
                  </a:lnTo>
                  <a:lnTo>
                    <a:pt x="378586" y="22859"/>
                  </a:lnTo>
                  <a:lnTo>
                    <a:pt x="429132" y="39623"/>
                  </a:lnTo>
                  <a:lnTo>
                    <a:pt x="475614" y="63118"/>
                  </a:lnTo>
                  <a:lnTo>
                    <a:pt x="515874" y="91947"/>
                  </a:lnTo>
                  <a:lnTo>
                    <a:pt x="548766" y="124967"/>
                  </a:lnTo>
                  <a:lnTo>
                    <a:pt x="572007" y="160400"/>
                  </a:lnTo>
                  <a:lnTo>
                    <a:pt x="584200" y="197484"/>
                  </a:lnTo>
                  <a:lnTo>
                    <a:pt x="585851" y="216026"/>
                  </a:lnTo>
                  <a:lnTo>
                    <a:pt x="585470" y="225425"/>
                  </a:lnTo>
                  <a:lnTo>
                    <a:pt x="578230" y="262889"/>
                  </a:lnTo>
                  <a:lnTo>
                    <a:pt x="556895" y="307720"/>
                  </a:lnTo>
                  <a:lnTo>
                    <a:pt x="531495" y="340613"/>
                  </a:lnTo>
                  <a:lnTo>
                    <a:pt x="499999" y="369442"/>
                  </a:lnTo>
                  <a:lnTo>
                    <a:pt x="463930" y="392810"/>
                  </a:lnTo>
                  <a:lnTo>
                    <a:pt x="424687" y="409575"/>
                  </a:lnTo>
                  <a:lnTo>
                    <a:pt x="383539" y="418464"/>
                  </a:lnTo>
                  <a:lnTo>
                    <a:pt x="362457" y="419734"/>
                  </a:lnTo>
                  <a:lnTo>
                    <a:pt x="362711" y="432434"/>
                  </a:lnTo>
                  <a:lnTo>
                    <a:pt x="406653" y="427608"/>
                  </a:lnTo>
                  <a:lnTo>
                    <a:pt x="449072" y="414019"/>
                  </a:lnTo>
                  <a:lnTo>
                    <a:pt x="488823" y="392810"/>
                  </a:lnTo>
                  <a:lnTo>
                    <a:pt x="524509" y="365378"/>
                  </a:lnTo>
                  <a:lnTo>
                    <a:pt x="554735" y="332739"/>
                  </a:lnTo>
                  <a:lnTo>
                    <a:pt x="577976" y="296417"/>
                  </a:lnTo>
                  <a:lnTo>
                    <a:pt x="593216" y="257175"/>
                  </a:lnTo>
                  <a:lnTo>
                    <a:pt x="598551" y="216407"/>
                  </a:lnTo>
                  <a:lnTo>
                    <a:pt x="598170" y="206120"/>
                  </a:lnTo>
                  <a:lnTo>
                    <a:pt x="588009" y="165226"/>
                  </a:lnTo>
                  <a:lnTo>
                    <a:pt x="565911" y="126364"/>
                  </a:lnTo>
                  <a:lnTo>
                    <a:pt x="524509" y="82550"/>
                  </a:lnTo>
                  <a:lnTo>
                    <a:pt x="482600" y="52450"/>
                  </a:lnTo>
                  <a:lnTo>
                    <a:pt x="434466" y="28193"/>
                  </a:lnTo>
                  <a:lnTo>
                    <a:pt x="408685" y="18414"/>
                  </a:lnTo>
                  <a:lnTo>
                    <a:pt x="389011" y="12700"/>
                  </a:lnTo>
                  <a:close/>
                </a:path>
                <a:path extrusionOk="0" h="432435" w="598804">
                  <a:moveTo>
                    <a:pt x="0" y="97027"/>
                  </a:moveTo>
                  <a:lnTo>
                    <a:pt x="5206" y="182117"/>
                  </a:lnTo>
                  <a:lnTo>
                    <a:pt x="70103" y="126872"/>
                  </a:lnTo>
                  <a:lnTo>
                    <a:pt x="69209" y="126491"/>
                  </a:lnTo>
                  <a:lnTo>
                    <a:pt x="35813" y="126491"/>
                  </a:lnTo>
                  <a:lnTo>
                    <a:pt x="24383" y="120903"/>
                  </a:lnTo>
                  <a:lnTo>
                    <a:pt x="29776" y="109704"/>
                  </a:lnTo>
                  <a:lnTo>
                    <a:pt x="0" y="97027"/>
                  </a:lnTo>
                  <a:close/>
                </a:path>
                <a:path extrusionOk="0" h="432435" w="598804">
                  <a:moveTo>
                    <a:pt x="29776" y="109704"/>
                  </a:moveTo>
                  <a:lnTo>
                    <a:pt x="24383" y="120903"/>
                  </a:lnTo>
                  <a:lnTo>
                    <a:pt x="35813" y="126491"/>
                  </a:lnTo>
                  <a:lnTo>
                    <a:pt x="41451" y="114674"/>
                  </a:lnTo>
                  <a:lnTo>
                    <a:pt x="29776" y="109704"/>
                  </a:lnTo>
                  <a:close/>
                </a:path>
                <a:path extrusionOk="0" h="432435" w="598804">
                  <a:moveTo>
                    <a:pt x="41451" y="114674"/>
                  </a:moveTo>
                  <a:lnTo>
                    <a:pt x="35813" y="126491"/>
                  </a:lnTo>
                  <a:lnTo>
                    <a:pt x="69209" y="126491"/>
                  </a:lnTo>
                  <a:lnTo>
                    <a:pt x="41451" y="114674"/>
                  </a:lnTo>
                  <a:close/>
                </a:path>
                <a:path extrusionOk="0" h="432435" w="598804">
                  <a:moveTo>
                    <a:pt x="298957" y="0"/>
                  </a:moveTo>
                  <a:lnTo>
                    <a:pt x="243331" y="3936"/>
                  </a:lnTo>
                  <a:lnTo>
                    <a:pt x="189483" y="15366"/>
                  </a:lnTo>
                  <a:lnTo>
                    <a:pt x="139064" y="32892"/>
                  </a:lnTo>
                  <a:lnTo>
                    <a:pt x="93852" y="55752"/>
                  </a:lnTo>
                  <a:lnTo>
                    <a:pt x="55499" y="82931"/>
                  </a:lnTo>
                  <a:lnTo>
                    <a:pt x="32130" y="105536"/>
                  </a:lnTo>
                  <a:lnTo>
                    <a:pt x="31623" y="106044"/>
                  </a:lnTo>
                  <a:lnTo>
                    <a:pt x="31241" y="106552"/>
                  </a:lnTo>
                  <a:lnTo>
                    <a:pt x="30987" y="107187"/>
                  </a:lnTo>
                  <a:lnTo>
                    <a:pt x="29776" y="109704"/>
                  </a:lnTo>
                  <a:lnTo>
                    <a:pt x="41451" y="114674"/>
                  </a:lnTo>
                  <a:lnTo>
                    <a:pt x="41630" y="114300"/>
                  </a:lnTo>
                  <a:lnTo>
                    <a:pt x="41401" y="114300"/>
                  </a:lnTo>
                  <a:lnTo>
                    <a:pt x="42417" y="112648"/>
                  </a:lnTo>
                  <a:lnTo>
                    <a:pt x="42937" y="112648"/>
                  </a:lnTo>
                  <a:lnTo>
                    <a:pt x="48132" y="107060"/>
                  </a:lnTo>
                  <a:lnTo>
                    <a:pt x="55499" y="99821"/>
                  </a:lnTo>
                  <a:lnTo>
                    <a:pt x="99949" y="66928"/>
                  </a:lnTo>
                  <a:lnTo>
                    <a:pt x="143763" y="44831"/>
                  </a:lnTo>
                  <a:lnTo>
                    <a:pt x="192531" y="27685"/>
                  </a:lnTo>
                  <a:lnTo>
                    <a:pt x="244601" y="16636"/>
                  </a:lnTo>
                  <a:lnTo>
                    <a:pt x="298576" y="12700"/>
                  </a:lnTo>
                  <a:lnTo>
                    <a:pt x="389011" y="12700"/>
                  </a:lnTo>
                  <a:lnTo>
                    <a:pt x="382015" y="10667"/>
                  </a:lnTo>
                  <a:lnTo>
                    <a:pt x="354837" y="4825"/>
                  </a:lnTo>
                  <a:lnTo>
                    <a:pt x="340867" y="2793"/>
                  </a:lnTo>
                  <a:lnTo>
                    <a:pt x="326898" y="1269"/>
                  </a:lnTo>
                  <a:lnTo>
                    <a:pt x="312927" y="381"/>
                  </a:lnTo>
                  <a:lnTo>
                    <a:pt x="298957" y="0"/>
                  </a:lnTo>
                  <a:close/>
                </a:path>
                <a:path extrusionOk="0" h="432435" w="598804">
                  <a:moveTo>
                    <a:pt x="42417" y="112648"/>
                  </a:moveTo>
                  <a:lnTo>
                    <a:pt x="41401" y="114300"/>
                  </a:lnTo>
                  <a:lnTo>
                    <a:pt x="41870" y="113795"/>
                  </a:lnTo>
                  <a:lnTo>
                    <a:pt x="42417" y="112648"/>
                  </a:lnTo>
                  <a:close/>
                </a:path>
                <a:path extrusionOk="0" h="432435" w="598804">
                  <a:moveTo>
                    <a:pt x="41870" y="113795"/>
                  </a:moveTo>
                  <a:lnTo>
                    <a:pt x="41401" y="114300"/>
                  </a:lnTo>
                  <a:lnTo>
                    <a:pt x="41630" y="114300"/>
                  </a:lnTo>
                  <a:lnTo>
                    <a:pt x="41870" y="113795"/>
                  </a:lnTo>
                  <a:close/>
                </a:path>
                <a:path extrusionOk="0" h="432435" w="598804">
                  <a:moveTo>
                    <a:pt x="42937" y="112648"/>
                  </a:moveTo>
                  <a:lnTo>
                    <a:pt x="42417" y="112648"/>
                  </a:lnTo>
                  <a:lnTo>
                    <a:pt x="41870" y="113795"/>
                  </a:lnTo>
                  <a:lnTo>
                    <a:pt x="42937" y="112648"/>
                  </a:lnTo>
                  <a:close/>
                </a:path>
              </a:pathLst>
            </a:custGeom>
            <a:solidFill>
              <a:srgbClr val="695D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5044440" y="611123"/>
              <a:ext cx="3175000" cy="1381125"/>
            </a:xfrm>
            <a:custGeom>
              <a:rect b="b" l="l" r="r" t="t"/>
              <a:pathLst>
                <a:path extrusionOk="0" h="1381125" w="3175000">
                  <a:moveTo>
                    <a:pt x="3174491" y="0"/>
                  </a:moveTo>
                  <a:lnTo>
                    <a:pt x="0" y="0"/>
                  </a:lnTo>
                  <a:lnTo>
                    <a:pt x="0" y="897127"/>
                  </a:lnTo>
                  <a:lnTo>
                    <a:pt x="1393063" y="897127"/>
                  </a:lnTo>
                  <a:lnTo>
                    <a:pt x="1393063" y="1035558"/>
                  </a:lnTo>
                  <a:lnTo>
                    <a:pt x="1242060" y="1035558"/>
                  </a:lnTo>
                  <a:lnTo>
                    <a:pt x="1587245" y="1380744"/>
                  </a:lnTo>
                  <a:lnTo>
                    <a:pt x="1932432" y="1035558"/>
                  </a:lnTo>
                  <a:lnTo>
                    <a:pt x="1781429" y="1035558"/>
                  </a:lnTo>
                  <a:lnTo>
                    <a:pt x="1781429" y="897127"/>
                  </a:lnTo>
                  <a:lnTo>
                    <a:pt x="3174491" y="897127"/>
                  </a:lnTo>
                  <a:lnTo>
                    <a:pt x="3174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5044440" y="611123"/>
              <a:ext cx="3175000" cy="1381125"/>
            </a:xfrm>
            <a:custGeom>
              <a:rect b="b" l="l" r="r" t="t"/>
              <a:pathLst>
                <a:path extrusionOk="0" h="1381125" w="3175000">
                  <a:moveTo>
                    <a:pt x="0" y="0"/>
                  </a:moveTo>
                  <a:lnTo>
                    <a:pt x="3174491" y="0"/>
                  </a:lnTo>
                  <a:lnTo>
                    <a:pt x="3174491" y="897127"/>
                  </a:lnTo>
                  <a:lnTo>
                    <a:pt x="1781429" y="897127"/>
                  </a:lnTo>
                  <a:lnTo>
                    <a:pt x="1781429" y="1035558"/>
                  </a:lnTo>
                  <a:lnTo>
                    <a:pt x="1932432" y="1035558"/>
                  </a:lnTo>
                  <a:lnTo>
                    <a:pt x="1587245" y="1380744"/>
                  </a:lnTo>
                  <a:lnTo>
                    <a:pt x="1242060" y="1035558"/>
                  </a:lnTo>
                  <a:lnTo>
                    <a:pt x="1393063" y="1035558"/>
                  </a:lnTo>
                  <a:lnTo>
                    <a:pt x="1393063" y="897127"/>
                  </a:lnTo>
                  <a:lnTo>
                    <a:pt x="0" y="89712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95D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12"/>
          <p:cNvSpPr txBox="1"/>
          <p:nvPr/>
        </p:nvSpPr>
        <p:spPr>
          <a:xfrm>
            <a:off x="5764784" y="4303267"/>
            <a:ext cx="1786889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Diagram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 txBox="1"/>
          <p:nvPr/>
        </p:nvSpPr>
        <p:spPr>
          <a:xfrm>
            <a:off x="5116537" y="676254"/>
            <a:ext cx="2931795" cy="1312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Draw the state diagram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state table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                       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7650226" y="3870578"/>
            <a:ext cx="593090" cy="495934"/>
          </a:xfrm>
          <a:custGeom>
            <a:rect b="b" l="l" r="r" t="t"/>
            <a:pathLst>
              <a:path extrusionOk="0" h="495935" w="593090">
                <a:moveTo>
                  <a:pt x="12700" y="263906"/>
                </a:moveTo>
                <a:lnTo>
                  <a:pt x="0" y="264363"/>
                </a:lnTo>
                <a:lnTo>
                  <a:pt x="364" y="274472"/>
                </a:lnTo>
                <a:lnTo>
                  <a:pt x="436" y="275412"/>
                </a:lnTo>
                <a:lnTo>
                  <a:pt x="10414" y="318528"/>
                </a:lnTo>
                <a:lnTo>
                  <a:pt x="32257" y="360045"/>
                </a:lnTo>
                <a:lnTo>
                  <a:pt x="73025" y="406920"/>
                </a:lnTo>
                <a:lnTo>
                  <a:pt x="114426" y="439216"/>
                </a:lnTo>
                <a:lnTo>
                  <a:pt x="162051" y="465353"/>
                </a:lnTo>
                <a:lnTo>
                  <a:pt x="213868" y="484111"/>
                </a:lnTo>
                <a:lnTo>
                  <a:pt x="254634" y="492620"/>
                </a:lnTo>
                <a:lnTo>
                  <a:pt x="296291" y="495554"/>
                </a:lnTo>
                <a:lnTo>
                  <a:pt x="310133" y="495173"/>
                </a:lnTo>
                <a:lnTo>
                  <a:pt x="351535" y="490220"/>
                </a:lnTo>
                <a:lnTo>
                  <a:pt x="381204" y="482854"/>
                </a:lnTo>
                <a:lnTo>
                  <a:pt x="296545" y="482854"/>
                </a:lnTo>
                <a:lnTo>
                  <a:pt x="283209" y="482587"/>
                </a:lnTo>
                <a:lnTo>
                  <a:pt x="243585" y="477939"/>
                </a:lnTo>
                <a:lnTo>
                  <a:pt x="192277" y="463981"/>
                </a:lnTo>
                <a:lnTo>
                  <a:pt x="144145" y="442226"/>
                </a:lnTo>
                <a:lnTo>
                  <a:pt x="101092" y="414058"/>
                </a:lnTo>
                <a:lnTo>
                  <a:pt x="64643" y="380631"/>
                </a:lnTo>
                <a:lnTo>
                  <a:pt x="36829" y="343700"/>
                </a:lnTo>
                <a:lnTo>
                  <a:pt x="18923" y="304520"/>
                </a:lnTo>
                <a:lnTo>
                  <a:pt x="13080" y="274472"/>
                </a:lnTo>
                <a:lnTo>
                  <a:pt x="12700" y="263906"/>
                </a:lnTo>
                <a:close/>
              </a:path>
              <a:path extrusionOk="0" h="495935" w="593090">
                <a:moveTo>
                  <a:pt x="443187" y="46163"/>
                </a:moveTo>
                <a:lnTo>
                  <a:pt x="479171" y="68351"/>
                </a:lnTo>
                <a:lnTo>
                  <a:pt x="512064" y="97612"/>
                </a:lnTo>
                <a:lnTo>
                  <a:pt x="539876" y="132295"/>
                </a:lnTo>
                <a:lnTo>
                  <a:pt x="561213" y="170903"/>
                </a:lnTo>
                <a:lnTo>
                  <a:pt x="575182" y="212178"/>
                </a:lnTo>
                <a:lnTo>
                  <a:pt x="580008" y="254482"/>
                </a:lnTo>
                <a:lnTo>
                  <a:pt x="579627" y="264934"/>
                </a:lnTo>
                <a:lnTo>
                  <a:pt x="570356" y="306819"/>
                </a:lnTo>
                <a:lnTo>
                  <a:pt x="549909" y="347408"/>
                </a:lnTo>
                <a:lnTo>
                  <a:pt x="510921" y="394055"/>
                </a:lnTo>
                <a:lnTo>
                  <a:pt x="471170" y="426300"/>
                </a:lnTo>
                <a:lnTo>
                  <a:pt x="425323" y="452589"/>
                </a:lnTo>
                <a:lnTo>
                  <a:pt x="375284" y="471449"/>
                </a:lnTo>
                <a:lnTo>
                  <a:pt x="336296" y="479945"/>
                </a:lnTo>
                <a:lnTo>
                  <a:pt x="296545" y="482854"/>
                </a:lnTo>
                <a:lnTo>
                  <a:pt x="381204" y="482854"/>
                </a:lnTo>
                <a:lnTo>
                  <a:pt x="430275" y="464286"/>
                </a:lnTo>
                <a:lnTo>
                  <a:pt x="477900" y="437045"/>
                </a:lnTo>
                <a:lnTo>
                  <a:pt x="519429" y="403567"/>
                </a:lnTo>
                <a:lnTo>
                  <a:pt x="545719" y="374865"/>
                </a:lnTo>
                <a:lnTo>
                  <a:pt x="572516" y="333451"/>
                </a:lnTo>
                <a:lnTo>
                  <a:pt x="588772" y="289128"/>
                </a:lnTo>
                <a:lnTo>
                  <a:pt x="592708" y="254914"/>
                </a:lnTo>
                <a:lnTo>
                  <a:pt x="592327" y="243573"/>
                </a:lnTo>
                <a:lnTo>
                  <a:pt x="581532" y="187833"/>
                </a:lnTo>
                <a:lnTo>
                  <a:pt x="562864" y="145491"/>
                </a:lnTo>
                <a:lnTo>
                  <a:pt x="536955" y="106845"/>
                </a:lnTo>
                <a:lnTo>
                  <a:pt x="504951" y="73152"/>
                </a:lnTo>
                <a:lnTo>
                  <a:pt x="469344" y="46367"/>
                </a:lnTo>
                <a:lnTo>
                  <a:pt x="443865" y="46367"/>
                </a:lnTo>
                <a:lnTo>
                  <a:pt x="443187" y="46163"/>
                </a:lnTo>
                <a:close/>
              </a:path>
              <a:path extrusionOk="0" h="495935" w="593090">
                <a:moveTo>
                  <a:pt x="446785" y="0"/>
                </a:moveTo>
                <a:lnTo>
                  <a:pt x="363981" y="20193"/>
                </a:lnTo>
                <a:lnTo>
                  <a:pt x="429768" y="74295"/>
                </a:lnTo>
                <a:lnTo>
                  <a:pt x="436662" y="44197"/>
                </a:lnTo>
                <a:lnTo>
                  <a:pt x="424052" y="40398"/>
                </a:lnTo>
                <a:lnTo>
                  <a:pt x="427735" y="28244"/>
                </a:lnTo>
                <a:lnTo>
                  <a:pt x="440316" y="28244"/>
                </a:lnTo>
                <a:lnTo>
                  <a:pt x="446785" y="0"/>
                </a:lnTo>
                <a:close/>
              </a:path>
              <a:path extrusionOk="0" h="495935" w="593090">
                <a:moveTo>
                  <a:pt x="442595" y="45834"/>
                </a:moveTo>
                <a:lnTo>
                  <a:pt x="443187" y="46163"/>
                </a:lnTo>
                <a:lnTo>
                  <a:pt x="443865" y="46367"/>
                </a:lnTo>
                <a:lnTo>
                  <a:pt x="442595" y="45834"/>
                </a:lnTo>
                <a:close/>
              </a:path>
              <a:path extrusionOk="0" h="495935" w="593090">
                <a:moveTo>
                  <a:pt x="468562" y="45834"/>
                </a:moveTo>
                <a:lnTo>
                  <a:pt x="442595" y="45834"/>
                </a:lnTo>
                <a:lnTo>
                  <a:pt x="443865" y="46367"/>
                </a:lnTo>
                <a:lnTo>
                  <a:pt x="469344" y="46367"/>
                </a:lnTo>
                <a:lnTo>
                  <a:pt x="468562" y="45834"/>
                </a:lnTo>
                <a:close/>
              </a:path>
              <a:path extrusionOk="0" h="495935" w="593090">
                <a:moveTo>
                  <a:pt x="439499" y="31811"/>
                </a:moveTo>
                <a:lnTo>
                  <a:pt x="436662" y="44197"/>
                </a:lnTo>
                <a:lnTo>
                  <a:pt x="443187" y="46163"/>
                </a:lnTo>
                <a:lnTo>
                  <a:pt x="442595" y="45834"/>
                </a:lnTo>
                <a:lnTo>
                  <a:pt x="468562" y="45834"/>
                </a:lnTo>
                <a:lnTo>
                  <a:pt x="468375" y="45707"/>
                </a:lnTo>
                <a:lnTo>
                  <a:pt x="448691" y="34747"/>
                </a:lnTo>
                <a:lnTo>
                  <a:pt x="448309" y="34518"/>
                </a:lnTo>
                <a:lnTo>
                  <a:pt x="447928" y="34340"/>
                </a:lnTo>
                <a:lnTo>
                  <a:pt x="447421" y="34213"/>
                </a:lnTo>
                <a:lnTo>
                  <a:pt x="439499" y="31811"/>
                </a:lnTo>
                <a:close/>
              </a:path>
              <a:path extrusionOk="0" h="495935" w="593090">
                <a:moveTo>
                  <a:pt x="427735" y="28244"/>
                </a:moveTo>
                <a:lnTo>
                  <a:pt x="424052" y="40398"/>
                </a:lnTo>
                <a:lnTo>
                  <a:pt x="436662" y="44197"/>
                </a:lnTo>
                <a:lnTo>
                  <a:pt x="439499" y="31811"/>
                </a:lnTo>
                <a:lnTo>
                  <a:pt x="427735" y="28244"/>
                </a:lnTo>
                <a:close/>
              </a:path>
              <a:path extrusionOk="0" h="495935" w="593090">
                <a:moveTo>
                  <a:pt x="440316" y="28244"/>
                </a:moveTo>
                <a:lnTo>
                  <a:pt x="427735" y="28244"/>
                </a:lnTo>
                <a:lnTo>
                  <a:pt x="439499" y="31811"/>
                </a:lnTo>
                <a:lnTo>
                  <a:pt x="440316" y="28244"/>
                </a:lnTo>
                <a:close/>
              </a:path>
            </a:pathLst>
          </a:custGeom>
          <a:solidFill>
            <a:srgbClr val="695D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8292210" y="3847896"/>
            <a:ext cx="18542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/>
          <p:nvPr/>
        </p:nvSpPr>
        <p:spPr>
          <a:xfrm>
            <a:off x="8290559" y="4195571"/>
            <a:ext cx="853440" cy="7955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2"/>
          <p:cNvSpPr txBox="1"/>
          <p:nvPr>
            <p:ph type="title"/>
          </p:nvPr>
        </p:nvSpPr>
        <p:spPr>
          <a:xfrm>
            <a:off x="572796" y="-30703"/>
            <a:ext cx="814730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Example 2: Draw the state diagram for the given circuit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 txBox="1"/>
          <p:nvPr>
            <p:ph idx="12" type="sldNum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76" name="Google Shape;376;p13"/>
          <p:cNvSpPr txBox="1"/>
          <p:nvPr>
            <p:ph type="title"/>
          </p:nvPr>
        </p:nvSpPr>
        <p:spPr>
          <a:xfrm>
            <a:off x="925690" y="917524"/>
            <a:ext cx="756496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State Diagram </a:t>
            </a:r>
            <a:br>
              <a:rPr lang="en-US" sz="4000"/>
            </a:br>
            <a:r>
              <a:rPr lang="en-US" sz="4000"/>
              <a:t>to </a:t>
            </a:r>
            <a:br>
              <a:rPr lang="en-US" sz="4000"/>
            </a:br>
            <a:r>
              <a:rPr lang="en-US" sz="4000"/>
              <a:t>Circuit Diagram</a:t>
            </a:r>
            <a:endParaRPr/>
          </a:p>
        </p:txBody>
      </p:sp>
      <p:cxnSp>
        <p:nvCxnSpPr>
          <p:cNvPr id="377" name="Google Shape;377;p13"/>
          <p:cNvCxnSpPr/>
          <p:nvPr/>
        </p:nvCxnSpPr>
        <p:spPr>
          <a:xfrm>
            <a:off x="1143000" y="2852561"/>
            <a:ext cx="685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idx="12" type="sldNum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3" name="Google Shape;383;p29"/>
          <p:cNvSpPr txBox="1"/>
          <p:nvPr>
            <p:ph type="title"/>
          </p:nvPr>
        </p:nvSpPr>
        <p:spPr>
          <a:xfrm>
            <a:off x="1485900" y="57150"/>
            <a:ext cx="61722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Design: Example 1</a:t>
            </a:r>
            <a:endParaRPr/>
          </a:p>
        </p:txBody>
      </p:sp>
      <p:sp>
        <p:nvSpPr>
          <p:cNvPr id="384" name="Google Shape;384;p29"/>
          <p:cNvSpPr txBox="1"/>
          <p:nvPr>
            <p:ph idx="1" type="body"/>
          </p:nvPr>
        </p:nvSpPr>
        <p:spPr>
          <a:xfrm>
            <a:off x="1428750" y="800100"/>
            <a:ext cx="62865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50"/>
              <a:t>Given state diagram as follows, get the sequential circuit using JK flip-flop</a:t>
            </a:r>
            <a:endParaRPr/>
          </a:p>
        </p:txBody>
      </p:sp>
      <p:cxnSp>
        <p:nvCxnSpPr>
          <p:cNvPr id="385" name="Google Shape;385;p29"/>
          <p:cNvCxnSpPr/>
          <p:nvPr/>
        </p:nvCxnSpPr>
        <p:spPr>
          <a:xfrm>
            <a:off x="1143000" y="628650"/>
            <a:ext cx="685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°" id="386" name="Google Shape;386;p2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8950" y="1714500"/>
            <a:ext cx="2571750" cy="2458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"/>
          <p:cNvSpPr txBox="1"/>
          <p:nvPr>
            <p:ph idx="12" type="sldNum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92" name="Google Shape;392;p14"/>
          <p:cNvSpPr txBox="1"/>
          <p:nvPr>
            <p:ph type="title"/>
          </p:nvPr>
        </p:nvSpPr>
        <p:spPr>
          <a:xfrm>
            <a:off x="1485900" y="57150"/>
            <a:ext cx="61722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Design: Example 1</a:t>
            </a:r>
            <a:endParaRPr/>
          </a:p>
        </p:txBody>
      </p:sp>
      <p:sp>
        <p:nvSpPr>
          <p:cNvPr id="393" name="Google Shape;393;p14"/>
          <p:cNvSpPr txBox="1"/>
          <p:nvPr>
            <p:ph idx="1" type="body"/>
          </p:nvPr>
        </p:nvSpPr>
        <p:spPr>
          <a:xfrm>
            <a:off x="1428750" y="800100"/>
            <a:ext cx="628650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50"/>
              <a:t>State/excitation table using JK flip-flop</a:t>
            </a:r>
            <a:endParaRPr/>
          </a:p>
        </p:txBody>
      </p:sp>
      <p:cxnSp>
        <p:nvCxnSpPr>
          <p:cNvPr id="394" name="Google Shape;394;p14"/>
          <p:cNvCxnSpPr/>
          <p:nvPr/>
        </p:nvCxnSpPr>
        <p:spPr>
          <a:xfrm>
            <a:off x="1143000" y="628650"/>
            <a:ext cx="685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°" id="395" name="Google Shape;395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1476375"/>
            <a:ext cx="46863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4"/>
          <p:cNvSpPr/>
          <p:nvPr/>
        </p:nvSpPr>
        <p:spPr>
          <a:xfrm>
            <a:off x="6486525" y="735807"/>
            <a:ext cx="1257300" cy="3702844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br>
              <a:rPr b="0" i="0" lang="en-US" sz="13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state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no. of Flip-Flop </a:t>
            </a:r>
            <a:r>
              <a:rPr b="0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 2^m states means m flip-flips)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Excitation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4: </a:t>
            </a: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K-map to find input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5: </a:t>
            </a: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logic diagram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"/>
          <p:cNvSpPr txBox="1"/>
          <p:nvPr>
            <p:ph idx="12" type="sldNum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2" name="Google Shape;402;p15"/>
          <p:cNvSpPr txBox="1"/>
          <p:nvPr>
            <p:ph type="title"/>
          </p:nvPr>
        </p:nvSpPr>
        <p:spPr>
          <a:xfrm>
            <a:off x="1543050" y="114300"/>
            <a:ext cx="6172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Design: Example 1</a:t>
            </a:r>
            <a:endParaRPr/>
          </a:p>
        </p:txBody>
      </p:sp>
      <p:sp>
        <p:nvSpPr>
          <p:cNvPr id="403" name="Google Shape;403;p15"/>
          <p:cNvSpPr txBox="1"/>
          <p:nvPr>
            <p:ph idx="1" type="body"/>
          </p:nvPr>
        </p:nvSpPr>
        <p:spPr>
          <a:xfrm>
            <a:off x="1714500" y="800100"/>
            <a:ext cx="594360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50"/>
              <a:t>From state table, get input flip-flop function</a:t>
            </a:r>
            <a:endParaRPr/>
          </a:p>
        </p:txBody>
      </p:sp>
      <p:pic>
        <p:nvPicPr>
          <p:cNvPr descr="°" id="404" name="Google Shape;404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7450" y="1371601"/>
            <a:ext cx="4857750" cy="28503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15"/>
          <p:cNvCxnSpPr/>
          <p:nvPr/>
        </p:nvCxnSpPr>
        <p:spPr>
          <a:xfrm>
            <a:off x="1143000" y="628650"/>
            <a:ext cx="685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idx="12" type="sldNum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°" id="411" name="Google Shape;411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314450"/>
            <a:ext cx="3257550" cy="31765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6"/>
          <p:cNvSpPr txBox="1"/>
          <p:nvPr>
            <p:ph type="title"/>
          </p:nvPr>
        </p:nvSpPr>
        <p:spPr>
          <a:xfrm>
            <a:off x="1485900" y="114300"/>
            <a:ext cx="6172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Design: Example 1</a:t>
            </a:r>
            <a:endParaRPr/>
          </a:p>
        </p:txBody>
      </p:sp>
      <p:sp>
        <p:nvSpPr>
          <p:cNvPr id="413" name="Google Shape;413;p16"/>
          <p:cNvSpPr txBox="1"/>
          <p:nvPr>
            <p:ph idx="1" type="body"/>
          </p:nvPr>
        </p:nvSpPr>
        <p:spPr>
          <a:xfrm>
            <a:off x="1543050" y="800100"/>
            <a:ext cx="58864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50"/>
              <a:t>Input flip-flop 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50"/>
              <a:t>Logic Diagram</a:t>
            </a:r>
            <a:endParaRPr/>
          </a:p>
        </p:txBody>
      </p:sp>
      <p:cxnSp>
        <p:nvCxnSpPr>
          <p:cNvPr id="414" name="Google Shape;414;p16"/>
          <p:cNvCxnSpPr/>
          <p:nvPr/>
        </p:nvCxnSpPr>
        <p:spPr>
          <a:xfrm>
            <a:off x="1143000" y="628650"/>
            <a:ext cx="685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"/>
          <p:cNvSpPr txBox="1"/>
          <p:nvPr>
            <p:ph idx="12" type="sldNum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0" name="Google Shape;420;p17"/>
          <p:cNvSpPr txBox="1"/>
          <p:nvPr>
            <p:ph type="title"/>
          </p:nvPr>
        </p:nvSpPr>
        <p:spPr>
          <a:xfrm>
            <a:off x="1485900" y="114300"/>
            <a:ext cx="6172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Design: Example 2</a:t>
            </a:r>
            <a:endParaRPr/>
          </a:p>
        </p:txBody>
      </p:sp>
      <p:sp>
        <p:nvSpPr>
          <p:cNvPr id="421" name="Google Shape;421;p17"/>
          <p:cNvSpPr txBox="1"/>
          <p:nvPr>
            <p:ph idx="1" type="body"/>
          </p:nvPr>
        </p:nvSpPr>
        <p:spPr>
          <a:xfrm>
            <a:off x="1543050" y="800100"/>
            <a:ext cx="588645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50"/>
              <a:t>Design, using D flip-flop, circuit is based on state table below. (Exercise: How if using JK flip-flop)</a:t>
            </a:r>
            <a:endParaRPr/>
          </a:p>
        </p:txBody>
      </p:sp>
      <p:cxnSp>
        <p:nvCxnSpPr>
          <p:cNvPr id="422" name="Google Shape;422;p17"/>
          <p:cNvCxnSpPr/>
          <p:nvPr/>
        </p:nvCxnSpPr>
        <p:spPr>
          <a:xfrm>
            <a:off x="1143000" y="628650"/>
            <a:ext cx="685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°" id="423" name="Google Shape;423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350" y="1714500"/>
            <a:ext cx="35433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/>
        </p:nvSpPr>
        <p:spPr>
          <a:xfrm>
            <a:off x="504850" y="1481073"/>
            <a:ext cx="7922895" cy="2385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Noto Sans"/>
              <a:buChar char="❏"/>
            </a:pPr>
            <a:r>
              <a:rPr b="0" i="0" lang="en-US" sz="18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Sequential circuit has additional dimension which is time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Noto Sans"/>
              <a:buChar char="❏"/>
            </a:pPr>
            <a:r>
              <a:rPr b="0" i="0" lang="en-US" sz="18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Combinational logic only depends on current input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Noto Sans"/>
              <a:buChar char="❏"/>
            </a:pPr>
            <a:r>
              <a:rPr b="0" i="0" lang="en-US" sz="18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Sequential circuit output depends on previous input other than current  input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Noto Sans"/>
              <a:buChar char="❏"/>
            </a:pPr>
            <a:r>
              <a:rPr b="0" i="0" lang="en-US" sz="18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More powerful than combination logic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Noto Sans"/>
              <a:buChar char="❏"/>
            </a:pPr>
            <a:r>
              <a:rPr b="0" i="0" lang="en-US" sz="18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Able to model condition which can’t be modeled by combinational logic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0" y="4070603"/>
            <a:ext cx="1002791" cy="9204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1524000" y="438150"/>
            <a:ext cx="6324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sequential 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/>
          <p:nvPr>
            <p:ph idx="12" type="sldNum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9" name="Google Shape;429;p18"/>
          <p:cNvSpPr txBox="1"/>
          <p:nvPr>
            <p:ph type="title"/>
          </p:nvPr>
        </p:nvSpPr>
        <p:spPr>
          <a:xfrm>
            <a:off x="1828800" y="-37056"/>
            <a:ext cx="6172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Design: Example 2</a:t>
            </a:r>
            <a:endParaRPr/>
          </a:p>
        </p:txBody>
      </p:sp>
      <p:sp>
        <p:nvSpPr>
          <p:cNvPr id="430" name="Google Shape;430;p18"/>
          <p:cNvSpPr txBox="1"/>
          <p:nvPr>
            <p:ph idx="1" type="body"/>
          </p:nvPr>
        </p:nvSpPr>
        <p:spPr>
          <a:xfrm>
            <a:off x="1557657" y="546469"/>
            <a:ext cx="58864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50"/>
              <a:t>Determine input expression for flip-flop and y output</a:t>
            </a:r>
            <a:endParaRPr/>
          </a:p>
        </p:txBody>
      </p:sp>
      <p:cxnSp>
        <p:nvCxnSpPr>
          <p:cNvPr id="431" name="Google Shape;431;p18"/>
          <p:cNvCxnSpPr/>
          <p:nvPr/>
        </p:nvCxnSpPr>
        <p:spPr>
          <a:xfrm>
            <a:off x="1143000" y="516942"/>
            <a:ext cx="685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2" name="Google Shape;4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09" y="855723"/>
            <a:ext cx="7000235" cy="279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6717" y="3683943"/>
            <a:ext cx="4859654" cy="123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"/>
          <p:cNvSpPr txBox="1"/>
          <p:nvPr>
            <p:ph idx="12" type="sldNum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9" name="Google Shape;439;p19"/>
          <p:cNvSpPr txBox="1"/>
          <p:nvPr>
            <p:ph type="title"/>
          </p:nvPr>
        </p:nvSpPr>
        <p:spPr>
          <a:xfrm>
            <a:off x="1485900" y="114300"/>
            <a:ext cx="6172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Design: Example 2</a:t>
            </a:r>
            <a:endParaRPr/>
          </a:p>
        </p:txBody>
      </p:sp>
      <p:sp>
        <p:nvSpPr>
          <p:cNvPr id="440" name="Google Shape;440;p19"/>
          <p:cNvSpPr txBox="1"/>
          <p:nvPr>
            <p:ph idx="1" type="body"/>
          </p:nvPr>
        </p:nvSpPr>
        <p:spPr>
          <a:xfrm>
            <a:off x="1543050" y="800100"/>
            <a:ext cx="588645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50"/>
              <a:t>From expression built, draw logic diagram</a:t>
            </a:r>
            <a:endParaRPr/>
          </a:p>
        </p:txBody>
      </p:sp>
      <p:cxnSp>
        <p:nvCxnSpPr>
          <p:cNvPr id="441" name="Google Shape;441;p19"/>
          <p:cNvCxnSpPr/>
          <p:nvPr/>
        </p:nvCxnSpPr>
        <p:spPr>
          <a:xfrm>
            <a:off x="1143000" y="628650"/>
            <a:ext cx="685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°" id="442" name="Google Shape;442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150" y="1371600"/>
            <a:ext cx="46863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0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0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Introduction: Counters</a:t>
            </a:r>
            <a:endParaRPr/>
          </a:p>
        </p:txBody>
      </p:sp>
      <p:sp>
        <p:nvSpPr>
          <p:cNvPr id="450" name="Google Shape;450;p30"/>
          <p:cNvSpPr txBox="1"/>
          <p:nvPr>
            <p:ph idx="1" type="body"/>
          </p:nvPr>
        </p:nvSpPr>
        <p:spPr>
          <a:xfrm>
            <a:off x="577848" y="836083"/>
            <a:ext cx="7550151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Font typeface="Noto Sans Symbols"/>
              <a:buChar char="▪"/>
            </a:pPr>
            <a:r>
              <a:rPr lang="en-US" sz="2100">
                <a:solidFill>
                  <a:srgbClr val="0000CC"/>
                </a:solidFill>
              </a:rPr>
              <a:t>Counters</a:t>
            </a:r>
            <a:r>
              <a:rPr lang="en-US" sz="2100"/>
              <a:t> are circuits that cycle through a specified number of states.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520"/>
              <a:buFont typeface="Noto Sans Symbols"/>
              <a:buChar char="▪"/>
            </a:pPr>
            <a:r>
              <a:rPr lang="en-US" sz="2100"/>
              <a:t>Two types of counters:</a:t>
            </a:r>
            <a:endParaRPr/>
          </a:p>
          <a:p>
            <a:pPr indent="-244079" lvl="1" marL="50244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Font typeface="Noto Sans Symbols"/>
              <a:buChar char="❖"/>
            </a:pPr>
            <a:r>
              <a:rPr lang="en-US" sz="1800"/>
              <a:t>synchronous (parallel) counters </a:t>
            </a:r>
            <a:endParaRPr/>
          </a:p>
          <a:p>
            <a:pPr indent="-244079" lvl="1" marL="50244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Font typeface="Noto Sans Symbols"/>
              <a:buChar char="❖"/>
            </a:pPr>
            <a:r>
              <a:rPr lang="en-US" sz="1800"/>
              <a:t>asynchronous (ripple) counters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520"/>
              <a:buFont typeface="Noto Sans Symbols"/>
              <a:buChar char="▪"/>
            </a:pPr>
            <a:r>
              <a:rPr lang="en-US" sz="2100"/>
              <a:t>Ripple counters allow some flip-flop outputs to be used as a source of clock for other flip-flops.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520"/>
              <a:buFont typeface="Noto Sans Symbols"/>
              <a:buChar char="▪"/>
            </a:pPr>
            <a:r>
              <a:rPr lang="en-US" sz="2100"/>
              <a:t>Synchronous counters apply the same clock to all flip-flops.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520"/>
              <a:buFont typeface="Noto Sans Symbols"/>
              <a:buChar char="▪"/>
            </a:pPr>
            <a:r>
              <a:rPr b="1" lang="en-US" sz="2100">
                <a:solidFill>
                  <a:srgbClr val="FF0000"/>
                </a:solidFill>
              </a:rPr>
              <a:t>We will cover only synchronous this time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1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1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Synchronous (Parallel) Counters</a:t>
            </a:r>
            <a:endParaRPr/>
          </a:p>
        </p:txBody>
      </p:sp>
      <p:sp>
        <p:nvSpPr>
          <p:cNvPr id="458" name="Google Shape;458;p31"/>
          <p:cNvSpPr txBox="1"/>
          <p:nvPr>
            <p:ph idx="1" type="body"/>
          </p:nvPr>
        </p:nvSpPr>
        <p:spPr>
          <a:xfrm>
            <a:off x="1467555" y="734065"/>
            <a:ext cx="5715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Char char="▪"/>
            </a:pPr>
            <a:r>
              <a:rPr lang="en-US" sz="1800">
                <a:solidFill>
                  <a:srgbClr val="0000CC"/>
                </a:solidFill>
              </a:rPr>
              <a:t>Synchronous (parallel) counters</a:t>
            </a:r>
            <a:r>
              <a:rPr lang="en-US" sz="1800"/>
              <a:t>: the flip-flops are clocked at the same time by a common clock pulse.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160"/>
              <a:buFont typeface="Noto Sans Symbols"/>
              <a:buChar char="▪"/>
            </a:pPr>
            <a:r>
              <a:rPr lang="en-US" sz="1800"/>
              <a:t>We can design these counters using the sequential logic design process.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160"/>
              <a:buFont typeface="Noto Sans Symbols"/>
              <a:buChar char="▪"/>
            </a:pPr>
            <a:r>
              <a:rPr lang="en-US" sz="1800"/>
              <a:t>Example: 2-bit synchronous binary counter (using T flip-flops, or JK flip-flops with identical J,K inputs).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2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2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2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Synchronous (Parallel) Counters</a:t>
            </a:r>
            <a:endParaRPr/>
          </a:p>
        </p:txBody>
      </p:sp>
      <p:sp>
        <p:nvSpPr>
          <p:cNvPr id="466" name="Google Shape;466;p32"/>
          <p:cNvSpPr txBox="1"/>
          <p:nvPr>
            <p:ph idx="1" type="body"/>
          </p:nvPr>
        </p:nvSpPr>
        <p:spPr>
          <a:xfrm>
            <a:off x="457200" y="775969"/>
            <a:ext cx="7823201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 sz="1800"/>
              <a:t>Question: Design a 2-bit synchronous binary counter (using T flip-flops).</a:t>
            </a:r>
            <a:endParaRPr/>
          </a:p>
        </p:txBody>
      </p:sp>
      <p:grpSp>
        <p:nvGrpSpPr>
          <p:cNvPr id="467" name="Google Shape;467;p32"/>
          <p:cNvGrpSpPr/>
          <p:nvPr/>
        </p:nvGrpSpPr>
        <p:grpSpPr>
          <a:xfrm>
            <a:off x="4461717" y="1280794"/>
            <a:ext cx="2436019" cy="1438275"/>
            <a:chOff x="2688" y="2592"/>
            <a:chExt cx="2046" cy="1208"/>
          </a:xfrm>
        </p:grpSpPr>
        <p:graphicFrame>
          <p:nvGraphicFramePr>
            <p:cNvPr id="468" name="Google Shape;468;p32"/>
            <p:cNvGraphicFramePr/>
            <p:nvPr/>
          </p:nvGraphicFramePr>
          <p:xfrm>
            <a:off x="2688" y="2592"/>
            <a:ext cx="2046" cy="1208"/>
          </p:xfrm>
          <a:graphic>
            <a:graphicData uri="http://schemas.openxmlformats.org/presentationml/2006/ole">
              <mc:AlternateContent>
                <mc:Choice Requires="v">
                  <p:oleObj r:id="rId4" imgH="1208" imgW="2046" progId="Word.Document.8" spid="_x0000_s1">
                    <p:embed/>
                  </p:oleObj>
                </mc:Choice>
                <mc:Fallback>
                  <p:oleObj r:id="rId5" imgH="1208" imgW="2046" progId="Word.Document.8">
                    <p:embed/>
                    <p:pic>
                      <p:nvPicPr>
                        <p:cNvPr id="468" name="Google Shape;468;p32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688" y="2592"/>
                          <a:ext cx="2046" cy="1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9" name="Google Shape;469;p32"/>
            <p:cNvCxnSpPr/>
            <p:nvPr/>
          </p:nvCxnSpPr>
          <p:spPr>
            <a:xfrm>
              <a:off x="2736" y="3072"/>
              <a:ext cx="18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32"/>
            <p:cNvCxnSpPr/>
            <p:nvPr/>
          </p:nvCxnSpPr>
          <p:spPr>
            <a:xfrm>
              <a:off x="2736" y="2880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32"/>
            <p:cNvCxnSpPr/>
            <p:nvPr/>
          </p:nvCxnSpPr>
          <p:spPr>
            <a:xfrm>
              <a:off x="3360" y="2880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32"/>
            <p:cNvCxnSpPr/>
            <p:nvPr/>
          </p:nvCxnSpPr>
          <p:spPr>
            <a:xfrm>
              <a:off x="4032" y="2880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3" name="Google Shape;473;p32"/>
          <p:cNvGrpSpPr/>
          <p:nvPr/>
        </p:nvGrpSpPr>
        <p:grpSpPr>
          <a:xfrm>
            <a:off x="2246264" y="1468913"/>
            <a:ext cx="1010841" cy="808434"/>
            <a:chOff x="1152" y="2304"/>
            <a:chExt cx="849" cy="679"/>
          </a:xfrm>
        </p:grpSpPr>
        <p:grpSp>
          <p:nvGrpSpPr>
            <p:cNvPr id="474" name="Google Shape;474;p32"/>
            <p:cNvGrpSpPr/>
            <p:nvPr/>
          </p:nvGrpSpPr>
          <p:grpSpPr>
            <a:xfrm>
              <a:off x="1665" y="2304"/>
              <a:ext cx="336" cy="247"/>
              <a:chOff x="1056" y="2640"/>
              <a:chExt cx="336" cy="247"/>
            </a:xfrm>
          </p:grpSpPr>
          <p:sp>
            <p:nvSpPr>
              <p:cNvPr id="475" name="Google Shape;475;p32"/>
              <p:cNvSpPr/>
              <p:nvPr/>
            </p:nvSpPr>
            <p:spPr>
              <a:xfrm>
                <a:off x="1074" y="2640"/>
                <a:ext cx="270" cy="24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 txBox="1"/>
              <p:nvPr/>
            </p:nvSpPr>
            <p:spPr>
              <a:xfrm>
                <a:off x="1056" y="2654"/>
                <a:ext cx="33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7" name="Google Shape;477;p32"/>
            <p:cNvCxnSpPr/>
            <p:nvPr/>
          </p:nvCxnSpPr>
          <p:spPr>
            <a:xfrm>
              <a:off x="1809" y="2544"/>
              <a:ext cx="0" cy="19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478" name="Google Shape;478;p32"/>
            <p:cNvGrpSpPr/>
            <p:nvPr/>
          </p:nvGrpSpPr>
          <p:grpSpPr>
            <a:xfrm>
              <a:off x="1152" y="2304"/>
              <a:ext cx="336" cy="247"/>
              <a:chOff x="1056" y="2640"/>
              <a:chExt cx="336" cy="247"/>
            </a:xfrm>
          </p:grpSpPr>
          <p:sp>
            <p:nvSpPr>
              <p:cNvPr id="479" name="Google Shape;479;p32"/>
              <p:cNvSpPr/>
              <p:nvPr/>
            </p:nvSpPr>
            <p:spPr>
              <a:xfrm>
                <a:off x="1074" y="2640"/>
                <a:ext cx="270" cy="24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 txBox="1"/>
              <p:nvPr/>
            </p:nvSpPr>
            <p:spPr>
              <a:xfrm>
                <a:off x="1056" y="2654"/>
                <a:ext cx="33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32"/>
            <p:cNvGrpSpPr/>
            <p:nvPr/>
          </p:nvGrpSpPr>
          <p:grpSpPr>
            <a:xfrm>
              <a:off x="1665" y="2736"/>
              <a:ext cx="336" cy="247"/>
              <a:chOff x="1056" y="2640"/>
              <a:chExt cx="336" cy="247"/>
            </a:xfrm>
          </p:grpSpPr>
          <p:sp>
            <p:nvSpPr>
              <p:cNvPr id="482" name="Google Shape;482;p32"/>
              <p:cNvSpPr/>
              <p:nvPr/>
            </p:nvSpPr>
            <p:spPr>
              <a:xfrm>
                <a:off x="1074" y="2640"/>
                <a:ext cx="270" cy="24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2"/>
              <p:cNvSpPr txBox="1"/>
              <p:nvPr/>
            </p:nvSpPr>
            <p:spPr>
              <a:xfrm>
                <a:off x="1056" y="2654"/>
                <a:ext cx="33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32"/>
            <p:cNvGrpSpPr/>
            <p:nvPr/>
          </p:nvGrpSpPr>
          <p:grpSpPr>
            <a:xfrm>
              <a:off x="1152" y="2736"/>
              <a:ext cx="336" cy="247"/>
              <a:chOff x="1056" y="2640"/>
              <a:chExt cx="336" cy="247"/>
            </a:xfrm>
          </p:grpSpPr>
          <p:sp>
            <p:nvSpPr>
              <p:cNvPr id="485" name="Google Shape;485;p32"/>
              <p:cNvSpPr/>
              <p:nvPr/>
            </p:nvSpPr>
            <p:spPr>
              <a:xfrm>
                <a:off x="1074" y="2640"/>
                <a:ext cx="270" cy="24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 txBox="1"/>
              <p:nvPr/>
            </p:nvSpPr>
            <p:spPr>
              <a:xfrm>
                <a:off x="1056" y="2654"/>
                <a:ext cx="33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87" name="Google Shape;487;p32"/>
            <p:cNvCxnSpPr/>
            <p:nvPr/>
          </p:nvCxnSpPr>
          <p:spPr>
            <a:xfrm>
              <a:off x="1440" y="2400"/>
              <a:ext cx="2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88" name="Google Shape;488;p32"/>
            <p:cNvCxnSpPr/>
            <p:nvPr/>
          </p:nvCxnSpPr>
          <p:spPr>
            <a:xfrm rot="10800000">
              <a:off x="1296" y="2544"/>
              <a:ext cx="0" cy="19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89" name="Google Shape;489;p32"/>
            <p:cNvCxnSpPr/>
            <p:nvPr/>
          </p:nvCxnSpPr>
          <p:spPr>
            <a:xfrm rot="10800000">
              <a:off x="1440" y="2832"/>
              <a:ext cx="2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490" name="Google Shape;49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90472" y="2565711"/>
            <a:ext cx="1972879" cy="1943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32"/>
          <p:cNvCxnSpPr/>
          <p:nvPr/>
        </p:nvCxnSpPr>
        <p:spPr>
          <a:xfrm>
            <a:off x="3476978" y="1852294"/>
            <a:ext cx="745066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2" name="Google Shape;492;p32"/>
          <p:cNvSpPr txBox="1"/>
          <p:nvPr/>
        </p:nvSpPr>
        <p:spPr>
          <a:xfrm>
            <a:off x="265900" y="1223599"/>
            <a:ext cx="18069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by drawing this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p32"/>
          <p:cNvCxnSpPr>
            <a:stCxn id="492" idx="2"/>
          </p:cNvCxnSpPr>
          <p:nvPr/>
        </p:nvCxnSpPr>
        <p:spPr>
          <a:xfrm flipH="1" rot="-5400000">
            <a:off x="1422552" y="1278176"/>
            <a:ext cx="359700" cy="866100"/>
          </a:xfrm>
          <a:prstGeom prst="curvedConnector2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3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3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Synchronous (Parallel) Counters</a:t>
            </a:r>
            <a:endParaRPr/>
          </a:p>
        </p:txBody>
      </p:sp>
      <p:sp>
        <p:nvSpPr>
          <p:cNvPr id="501" name="Google Shape;501;p33"/>
          <p:cNvSpPr txBox="1"/>
          <p:nvPr>
            <p:ph idx="1" type="body"/>
          </p:nvPr>
        </p:nvSpPr>
        <p:spPr>
          <a:xfrm>
            <a:off x="3708575" y="956406"/>
            <a:ext cx="5548313" cy="1670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find out the equations for the flip-flop inputs.</a:t>
            </a:r>
            <a:endParaRPr/>
          </a:p>
          <a:p>
            <a:pPr indent="-199390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</a:t>
            </a:r>
            <a:r>
              <a:rPr b="1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’+A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</a:t>
            </a:r>
            <a:r>
              <a:rPr b="1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FYI, these can also be calculated using K-Maps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910"/>
              <a:buNone/>
            </a:pPr>
            <a:br>
              <a:rPr lang="en-US" sz="1400"/>
            </a:br>
            <a:endParaRPr sz="1800"/>
          </a:p>
        </p:txBody>
      </p:sp>
      <p:grpSp>
        <p:nvGrpSpPr>
          <p:cNvPr id="502" name="Google Shape;502;p33"/>
          <p:cNvGrpSpPr/>
          <p:nvPr/>
        </p:nvGrpSpPr>
        <p:grpSpPr>
          <a:xfrm>
            <a:off x="731440" y="1207889"/>
            <a:ext cx="2436019" cy="1438275"/>
            <a:chOff x="2688" y="2592"/>
            <a:chExt cx="2046" cy="1208"/>
          </a:xfrm>
        </p:grpSpPr>
        <p:graphicFrame>
          <p:nvGraphicFramePr>
            <p:cNvPr id="503" name="Google Shape;503;p33"/>
            <p:cNvGraphicFramePr/>
            <p:nvPr/>
          </p:nvGraphicFramePr>
          <p:xfrm>
            <a:off x="2688" y="2592"/>
            <a:ext cx="2046" cy="1208"/>
          </p:xfrm>
          <a:graphic>
            <a:graphicData uri="http://schemas.openxmlformats.org/presentationml/2006/ole">
              <mc:AlternateContent>
                <mc:Choice Requires="v">
                  <p:oleObj r:id="rId4" imgH="1208" imgW="2046" progId="Word.Document.8" spid="_x0000_s1">
                    <p:embed/>
                  </p:oleObj>
                </mc:Choice>
                <mc:Fallback>
                  <p:oleObj r:id="rId5" imgH="1208" imgW="2046" progId="Word.Document.8">
                    <p:embed/>
                    <p:pic>
                      <p:nvPicPr>
                        <p:cNvPr id="503" name="Google Shape;503;p33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688" y="2592"/>
                          <a:ext cx="2046" cy="1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4" name="Google Shape;504;p33"/>
            <p:cNvCxnSpPr/>
            <p:nvPr/>
          </p:nvCxnSpPr>
          <p:spPr>
            <a:xfrm>
              <a:off x="2736" y="3072"/>
              <a:ext cx="18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33"/>
            <p:cNvCxnSpPr/>
            <p:nvPr/>
          </p:nvCxnSpPr>
          <p:spPr>
            <a:xfrm>
              <a:off x="2736" y="2880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33"/>
            <p:cNvCxnSpPr/>
            <p:nvPr/>
          </p:nvCxnSpPr>
          <p:spPr>
            <a:xfrm>
              <a:off x="3360" y="2880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33"/>
            <p:cNvCxnSpPr/>
            <p:nvPr/>
          </p:nvCxnSpPr>
          <p:spPr>
            <a:xfrm>
              <a:off x="4032" y="2880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08" name="Google Shape;508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62258" y="2679984"/>
            <a:ext cx="21526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8000" y="2745115"/>
            <a:ext cx="20002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3"/>
          <p:cNvSpPr txBox="1"/>
          <p:nvPr/>
        </p:nvSpPr>
        <p:spPr>
          <a:xfrm>
            <a:off x="6777550" y="3861725"/>
            <a:ext cx="22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4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4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4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Synchronous (Parallel) Counters</a:t>
            </a:r>
            <a:endParaRPr/>
          </a:p>
        </p:txBody>
      </p:sp>
      <p:sp>
        <p:nvSpPr>
          <p:cNvPr id="518" name="Google Shape;518;p34"/>
          <p:cNvSpPr txBox="1"/>
          <p:nvPr>
            <p:ph idx="1" type="body"/>
          </p:nvPr>
        </p:nvSpPr>
        <p:spPr>
          <a:xfrm>
            <a:off x="457200" y="901282"/>
            <a:ext cx="5149674" cy="1670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</a:t>
            </a:r>
            <a:r>
              <a:rPr b="1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’+A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A</a:t>
            </a:r>
            <a:r>
              <a:rPr b="0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</a:t>
            </a:r>
            <a:r>
              <a:rPr b="1" baseline="-2500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 draw the circuit diagram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910"/>
              <a:buNone/>
            </a:pPr>
            <a:br>
              <a:rPr lang="en-US" sz="1400"/>
            </a:br>
            <a:endParaRPr sz="1800"/>
          </a:p>
        </p:txBody>
      </p:sp>
      <p:pic>
        <p:nvPicPr>
          <p:cNvPr id="519" name="Google Shape;5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037" y="2526155"/>
            <a:ext cx="36766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/>
          <p:nvPr>
            <p:ph idx="10" type="dt"/>
          </p:nvPr>
        </p:nvSpPr>
        <p:spPr>
          <a:xfrm>
            <a:off x="0" y="464555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5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5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Synchronous (Parallel) Counters</a:t>
            </a:r>
            <a:endParaRPr/>
          </a:p>
        </p:txBody>
      </p:sp>
      <p:sp>
        <p:nvSpPr>
          <p:cNvPr id="527" name="Google Shape;527;p35"/>
          <p:cNvSpPr txBox="1"/>
          <p:nvPr>
            <p:ph idx="1" type="body"/>
          </p:nvPr>
        </p:nvSpPr>
        <p:spPr>
          <a:xfrm>
            <a:off x="2429490" y="718820"/>
            <a:ext cx="6827881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Char char="▪"/>
            </a:pPr>
            <a:r>
              <a:rPr lang="en-US" sz="1800"/>
              <a:t>Question: Design a 3-bit synchronous binary counter (using T).</a:t>
            </a:r>
            <a:endParaRPr/>
          </a:p>
        </p:txBody>
      </p:sp>
      <p:grpSp>
        <p:nvGrpSpPr>
          <p:cNvPr id="528" name="Google Shape;528;p35"/>
          <p:cNvGrpSpPr/>
          <p:nvPr/>
        </p:nvGrpSpPr>
        <p:grpSpPr>
          <a:xfrm>
            <a:off x="4019550" y="1249094"/>
            <a:ext cx="3450431" cy="2119313"/>
            <a:chOff x="2553" y="1982"/>
            <a:chExt cx="3025" cy="1874"/>
          </a:xfrm>
        </p:grpSpPr>
        <p:graphicFrame>
          <p:nvGraphicFramePr>
            <p:cNvPr id="529" name="Google Shape;529;p35"/>
            <p:cNvGraphicFramePr/>
            <p:nvPr/>
          </p:nvGraphicFramePr>
          <p:xfrm>
            <a:off x="2553" y="1982"/>
            <a:ext cx="3025" cy="1874"/>
          </p:xfrm>
          <a:graphic>
            <a:graphicData uri="http://schemas.openxmlformats.org/presentationml/2006/ole">
              <mc:AlternateContent>
                <mc:Choice Requires="v">
                  <p:oleObj r:id="rId4" imgH="1874" imgW="3025" progId="Word.Document.8" spid="_x0000_s1">
                    <p:embed/>
                  </p:oleObj>
                </mc:Choice>
                <mc:Fallback>
                  <p:oleObj r:id="rId5" imgH="1874" imgW="3025" progId="Word.Document.8">
                    <p:embed/>
                    <p:pic>
                      <p:nvPicPr>
                        <p:cNvPr id="529" name="Google Shape;529;p35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553" y="1982"/>
                          <a:ext cx="3025" cy="18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30" name="Google Shape;530;p35"/>
            <p:cNvCxnSpPr/>
            <p:nvPr/>
          </p:nvCxnSpPr>
          <p:spPr>
            <a:xfrm>
              <a:off x="2736" y="2640"/>
              <a:ext cx="28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1" name="Google Shape;531;p35"/>
            <p:cNvCxnSpPr/>
            <p:nvPr/>
          </p:nvCxnSpPr>
          <p:spPr>
            <a:xfrm>
              <a:off x="2736" y="2448"/>
              <a:ext cx="6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2" name="Google Shape;532;p35"/>
            <p:cNvCxnSpPr/>
            <p:nvPr/>
          </p:nvCxnSpPr>
          <p:spPr>
            <a:xfrm>
              <a:off x="3600" y="2448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3" name="Google Shape;533;p35"/>
            <p:cNvCxnSpPr/>
            <p:nvPr/>
          </p:nvCxnSpPr>
          <p:spPr>
            <a:xfrm>
              <a:off x="4560" y="2448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34" name="Google Shape;534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2691" y="1050415"/>
            <a:ext cx="24860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5"/>
          <p:cNvSpPr txBox="1"/>
          <p:nvPr/>
        </p:nvSpPr>
        <p:spPr>
          <a:xfrm>
            <a:off x="5771863" y="3430643"/>
            <a:ext cx="259395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FYI, these can also be calculated using Boolean simplifications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35"/>
          <p:cNvCxnSpPr/>
          <p:nvPr/>
        </p:nvCxnSpPr>
        <p:spPr>
          <a:xfrm>
            <a:off x="3144441" y="2160078"/>
            <a:ext cx="600076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7" name="Google Shape;537;p35"/>
          <p:cNvSpPr txBox="1"/>
          <p:nvPr/>
        </p:nvSpPr>
        <p:spPr>
          <a:xfrm>
            <a:off x="164794" y="701464"/>
            <a:ext cx="18069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by drawing this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35"/>
          <p:cNvCxnSpPr>
            <a:stCxn id="537" idx="2"/>
          </p:cNvCxnSpPr>
          <p:nvPr/>
        </p:nvCxnSpPr>
        <p:spPr>
          <a:xfrm flipH="1" rot="-5400000">
            <a:off x="1042297" y="1035191"/>
            <a:ext cx="189000" cy="137100"/>
          </a:xfrm>
          <a:prstGeom prst="curvedConnector3">
            <a:avLst>
              <a:gd fmla="val 50003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39" name="Google Shape;539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80619" y="1213362"/>
            <a:ext cx="1197787" cy="1179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7200" y="3368400"/>
            <a:ext cx="4552525" cy="12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6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6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Synchronous (Parallel) Counters</a:t>
            </a:r>
            <a:endParaRPr/>
          </a:p>
        </p:txBody>
      </p:sp>
      <p:sp>
        <p:nvSpPr>
          <p:cNvPr id="548" name="Google Shape;548;p36"/>
          <p:cNvSpPr txBox="1"/>
          <p:nvPr>
            <p:ph idx="1" type="body"/>
          </p:nvPr>
        </p:nvSpPr>
        <p:spPr>
          <a:xfrm>
            <a:off x="490007" y="904059"/>
            <a:ext cx="7129993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2100"/>
              <a:t>Draw the circuit diagram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160"/>
              <a:buNone/>
            </a:pPr>
            <a:r>
              <a:rPr i="1" lang="en-US" sz="1800">
                <a:solidFill>
                  <a:srgbClr val="0000CC"/>
                </a:solidFill>
              </a:rPr>
              <a:t>TA</a:t>
            </a:r>
            <a:r>
              <a:rPr baseline="-25000" lang="en-US" sz="1800">
                <a:solidFill>
                  <a:srgbClr val="0000CC"/>
                </a:solidFill>
              </a:rPr>
              <a:t>2</a:t>
            </a:r>
            <a:r>
              <a:rPr i="1" lang="en-US" sz="1800">
                <a:solidFill>
                  <a:srgbClr val="0000CC"/>
                </a:solidFill>
              </a:rPr>
              <a:t> = A</a:t>
            </a:r>
            <a:r>
              <a:rPr baseline="-25000" lang="en-US" sz="1800">
                <a:solidFill>
                  <a:srgbClr val="0000CC"/>
                </a:solidFill>
              </a:rPr>
              <a:t>1</a:t>
            </a:r>
            <a:r>
              <a:rPr i="1" lang="en-US" sz="1800">
                <a:solidFill>
                  <a:srgbClr val="0000CC"/>
                </a:solidFill>
              </a:rPr>
              <a:t>.A</a:t>
            </a:r>
            <a:r>
              <a:rPr baseline="-25000" lang="en-US" sz="1800">
                <a:solidFill>
                  <a:srgbClr val="0000CC"/>
                </a:solidFill>
              </a:rPr>
              <a:t>0       </a:t>
            </a:r>
            <a:r>
              <a:rPr i="1" lang="en-US" sz="1800">
                <a:solidFill>
                  <a:srgbClr val="9900CC"/>
                </a:solidFill>
              </a:rPr>
              <a:t>TA</a:t>
            </a:r>
            <a:r>
              <a:rPr baseline="-25000" lang="en-US" sz="1800">
                <a:solidFill>
                  <a:srgbClr val="9900CC"/>
                </a:solidFill>
              </a:rPr>
              <a:t>1</a:t>
            </a:r>
            <a:r>
              <a:rPr i="1" lang="en-US" sz="1800">
                <a:solidFill>
                  <a:srgbClr val="9900CC"/>
                </a:solidFill>
              </a:rPr>
              <a:t> = A</a:t>
            </a:r>
            <a:r>
              <a:rPr baseline="-25000" lang="en-US" sz="1800">
                <a:solidFill>
                  <a:srgbClr val="9900CC"/>
                </a:solidFill>
              </a:rPr>
              <a:t>0</a:t>
            </a:r>
            <a:r>
              <a:rPr baseline="-25000" lang="en-US" sz="1800">
                <a:solidFill>
                  <a:srgbClr val="0000CC"/>
                </a:solidFill>
              </a:rPr>
              <a:t>	</a:t>
            </a:r>
            <a:r>
              <a:rPr i="1" lang="en-US" sz="1800">
                <a:solidFill>
                  <a:srgbClr val="006600"/>
                </a:solidFill>
              </a:rPr>
              <a:t>TA</a:t>
            </a:r>
            <a:r>
              <a:rPr baseline="-25000" lang="en-US" sz="1800">
                <a:solidFill>
                  <a:srgbClr val="006600"/>
                </a:solidFill>
              </a:rPr>
              <a:t>0</a:t>
            </a:r>
            <a:r>
              <a:rPr i="1" lang="en-US" sz="1800">
                <a:solidFill>
                  <a:srgbClr val="006600"/>
                </a:solidFill>
              </a:rPr>
              <a:t> = </a:t>
            </a:r>
            <a:r>
              <a:rPr lang="en-US" sz="1800">
                <a:solidFill>
                  <a:srgbClr val="006600"/>
                </a:solidFill>
              </a:rPr>
              <a:t>1</a:t>
            </a:r>
            <a:endParaRPr sz="1800"/>
          </a:p>
        </p:txBody>
      </p:sp>
      <p:pic>
        <p:nvPicPr>
          <p:cNvPr id="549" name="Google Shape;5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713" y="1685109"/>
            <a:ext cx="5548572" cy="284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7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7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7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Self-Study</a:t>
            </a:r>
            <a:endParaRPr/>
          </a:p>
        </p:txBody>
      </p:sp>
      <p:sp>
        <p:nvSpPr>
          <p:cNvPr id="557" name="Google Shape;557;p37"/>
          <p:cNvSpPr txBox="1"/>
          <p:nvPr>
            <p:ph idx="1" type="body"/>
          </p:nvPr>
        </p:nvSpPr>
        <p:spPr>
          <a:xfrm>
            <a:off x="476074" y="768218"/>
            <a:ext cx="5715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lang="en-US">
                <a:solidFill>
                  <a:srgbClr val="FF0000"/>
                </a:solidFill>
              </a:rPr>
              <a:t>4 bit synchronous up counter</a:t>
            </a:r>
            <a:endParaRPr/>
          </a:p>
        </p:txBody>
      </p:sp>
      <p:sp>
        <p:nvSpPr>
          <p:cNvPr id="558" name="Google Shape;558;p37"/>
          <p:cNvSpPr txBox="1"/>
          <p:nvPr/>
        </p:nvSpPr>
        <p:spPr>
          <a:xfrm>
            <a:off x="491772" y="1175503"/>
            <a:ext cx="5715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and diagram will look like the following: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015" lvl="0" marL="25717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79" lvl="1" marL="5024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79" lvl="1" marL="5024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	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79" lvl="1" marL="5024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	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79" lvl="1" marL="5024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	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37"/>
          <p:cNvGrpSpPr/>
          <p:nvPr/>
        </p:nvGrpSpPr>
        <p:grpSpPr>
          <a:xfrm>
            <a:off x="2263422" y="3062884"/>
            <a:ext cx="5067300" cy="1339453"/>
            <a:chOff x="864" y="2160"/>
            <a:chExt cx="4256" cy="1125"/>
          </a:xfrm>
        </p:grpSpPr>
        <p:sp>
          <p:nvSpPr>
            <p:cNvPr id="560" name="Google Shape;560;p37"/>
            <p:cNvSpPr txBox="1"/>
            <p:nvPr/>
          </p:nvSpPr>
          <p:spPr>
            <a:xfrm>
              <a:off x="1440" y="2208"/>
              <a:ext cx="21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1" name="Google Shape;561;p37"/>
            <p:cNvCxnSpPr/>
            <p:nvPr/>
          </p:nvCxnSpPr>
          <p:spPr>
            <a:xfrm>
              <a:off x="1536" y="2400"/>
              <a:ext cx="0" cy="528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2" name="Google Shape;562;p37"/>
            <p:cNvSpPr/>
            <p:nvPr/>
          </p:nvSpPr>
          <p:spPr>
            <a:xfrm>
              <a:off x="1513" y="2597"/>
              <a:ext cx="37" cy="43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3" name="Google Shape;563;p37"/>
            <p:cNvGrpSpPr/>
            <p:nvPr/>
          </p:nvGrpSpPr>
          <p:grpSpPr>
            <a:xfrm>
              <a:off x="1630" y="2507"/>
              <a:ext cx="435" cy="549"/>
              <a:chOff x="3504" y="1536"/>
              <a:chExt cx="435" cy="549"/>
            </a:xfrm>
          </p:grpSpPr>
          <p:sp>
            <p:nvSpPr>
              <p:cNvPr id="564" name="Google Shape;564;p37"/>
              <p:cNvSpPr txBox="1"/>
              <p:nvPr/>
            </p:nvSpPr>
            <p:spPr>
              <a:xfrm>
                <a:off x="3504" y="1872"/>
                <a:ext cx="230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Noto Sans Symbols"/>
                  <a:buNone/>
                </a:pPr>
                <a:r>
                  <a:rPr b="0" i="1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5" name="Google Shape;565;p37"/>
              <p:cNvGrpSpPr/>
              <p:nvPr/>
            </p:nvGrpSpPr>
            <p:grpSpPr>
              <a:xfrm>
                <a:off x="3504" y="1536"/>
                <a:ext cx="435" cy="546"/>
                <a:chOff x="5105" y="1242"/>
                <a:chExt cx="435" cy="546"/>
              </a:xfrm>
            </p:grpSpPr>
            <p:sp>
              <p:nvSpPr>
                <p:cNvPr id="566" name="Google Shape;566;p37"/>
                <p:cNvSpPr/>
                <p:nvPr/>
              </p:nvSpPr>
              <p:spPr>
                <a:xfrm>
                  <a:off x="5153" y="1253"/>
                  <a:ext cx="336" cy="514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50"/>
                    <a:buFont typeface="Noto Sans Symbols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37"/>
                <p:cNvSpPr txBox="1"/>
                <p:nvPr/>
              </p:nvSpPr>
              <p:spPr>
                <a:xfrm>
                  <a:off x="5105" y="1243"/>
                  <a:ext cx="212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Noto Sans Symbols"/>
                    <a:buNone/>
                  </a:pPr>
                  <a:r>
                    <a:rPr b="0" i="1" lang="en-US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37"/>
                <p:cNvSpPr txBox="1"/>
                <p:nvPr/>
              </p:nvSpPr>
              <p:spPr>
                <a:xfrm>
                  <a:off x="5309" y="1242"/>
                  <a:ext cx="155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50"/>
                    <a:buFont typeface="Noto Sans Symbols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37"/>
                <p:cNvSpPr txBox="1"/>
                <p:nvPr/>
              </p:nvSpPr>
              <p:spPr>
                <a:xfrm>
                  <a:off x="5297" y="1575"/>
                  <a:ext cx="243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50"/>
                    <a:buFont typeface="Noto Sans Symbols"/>
                    <a:buNone/>
                  </a:pPr>
                  <a:r>
                    <a:t/>
                  </a:r>
                  <a:endParaRPr b="0" i="1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37"/>
                <p:cNvSpPr/>
                <p:nvPr/>
              </p:nvSpPr>
              <p:spPr>
                <a:xfrm rot="5400000">
                  <a:off x="5129" y="1507"/>
                  <a:ext cx="96" cy="48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50"/>
                    <a:buFont typeface="Noto Sans Symbols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71" name="Google Shape;571;p37"/>
            <p:cNvGrpSpPr/>
            <p:nvPr/>
          </p:nvGrpSpPr>
          <p:grpSpPr>
            <a:xfrm>
              <a:off x="2352" y="2496"/>
              <a:ext cx="435" cy="549"/>
              <a:chOff x="3504" y="1536"/>
              <a:chExt cx="435" cy="549"/>
            </a:xfrm>
          </p:grpSpPr>
          <p:sp>
            <p:nvSpPr>
              <p:cNvPr id="572" name="Google Shape;572;p37"/>
              <p:cNvSpPr txBox="1"/>
              <p:nvPr/>
            </p:nvSpPr>
            <p:spPr>
              <a:xfrm>
                <a:off x="3504" y="1872"/>
                <a:ext cx="230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Noto Sans Symbols"/>
                  <a:buNone/>
                </a:pPr>
                <a:r>
                  <a:rPr b="0" i="1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3" name="Google Shape;573;p37"/>
              <p:cNvGrpSpPr/>
              <p:nvPr/>
            </p:nvGrpSpPr>
            <p:grpSpPr>
              <a:xfrm>
                <a:off x="3504" y="1536"/>
                <a:ext cx="435" cy="546"/>
                <a:chOff x="5105" y="1242"/>
                <a:chExt cx="435" cy="546"/>
              </a:xfrm>
            </p:grpSpPr>
            <p:sp>
              <p:nvSpPr>
                <p:cNvPr id="574" name="Google Shape;574;p37"/>
                <p:cNvSpPr/>
                <p:nvPr/>
              </p:nvSpPr>
              <p:spPr>
                <a:xfrm>
                  <a:off x="5153" y="1253"/>
                  <a:ext cx="336" cy="514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50"/>
                    <a:buFont typeface="Noto Sans Symbols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37"/>
                <p:cNvSpPr txBox="1"/>
                <p:nvPr/>
              </p:nvSpPr>
              <p:spPr>
                <a:xfrm>
                  <a:off x="5105" y="1243"/>
                  <a:ext cx="212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Noto Sans Symbols"/>
                    <a:buNone/>
                  </a:pPr>
                  <a:r>
                    <a:rPr b="0" i="1" lang="en-US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37"/>
                <p:cNvSpPr txBox="1"/>
                <p:nvPr/>
              </p:nvSpPr>
              <p:spPr>
                <a:xfrm>
                  <a:off x="5309" y="1242"/>
                  <a:ext cx="155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50"/>
                    <a:buFont typeface="Noto Sans Symbols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37"/>
                <p:cNvSpPr txBox="1"/>
                <p:nvPr/>
              </p:nvSpPr>
              <p:spPr>
                <a:xfrm>
                  <a:off x="5297" y="1575"/>
                  <a:ext cx="243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50"/>
                    <a:buFont typeface="Noto Sans Symbols"/>
                    <a:buNone/>
                  </a:pPr>
                  <a:r>
                    <a:t/>
                  </a:r>
                  <a:endParaRPr b="0" i="1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37"/>
                <p:cNvSpPr/>
                <p:nvPr/>
              </p:nvSpPr>
              <p:spPr>
                <a:xfrm rot="5400000">
                  <a:off x="5129" y="1507"/>
                  <a:ext cx="96" cy="48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50"/>
                    <a:buFont typeface="Noto Sans Symbols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579" name="Google Shape;579;p37"/>
            <p:cNvCxnSpPr/>
            <p:nvPr/>
          </p:nvCxnSpPr>
          <p:spPr>
            <a:xfrm>
              <a:off x="2256" y="2352"/>
              <a:ext cx="0" cy="576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0" name="Google Shape;580;p37"/>
            <p:cNvCxnSpPr/>
            <p:nvPr/>
          </p:nvCxnSpPr>
          <p:spPr>
            <a:xfrm>
              <a:off x="1200" y="3168"/>
              <a:ext cx="3072" cy="0"/>
            </a:xfrm>
            <a:prstGeom prst="straightConnector1">
              <a:avLst/>
            </a:prstGeom>
            <a:noFill/>
            <a:ln cap="flat" cmpd="sng" w="15875">
              <a:solidFill>
                <a:srgbClr val="0000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1" name="Google Shape;581;p37"/>
            <p:cNvCxnSpPr/>
            <p:nvPr/>
          </p:nvCxnSpPr>
          <p:spPr>
            <a:xfrm>
              <a:off x="2160" y="2784"/>
              <a:ext cx="0" cy="384"/>
            </a:xfrm>
            <a:prstGeom prst="straightConnector1">
              <a:avLst/>
            </a:prstGeom>
            <a:noFill/>
            <a:ln cap="flat" cmpd="sng" w="15875">
              <a:solidFill>
                <a:srgbClr val="0000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2" name="Google Shape;582;p37"/>
            <p:cNvCxnSpPr/>
            <p:nvPr/>
          </p:nvCxnSpPr>
          <p:spPr>
            <a:xfrm>
              <a:off x="2160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rgbClr val="0000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3" name="Google Shape;583;p37"/>
            <p:cNvCxnSpPr/>
            <p:nvPr/>
          </p:nvCxnSpPr>
          <p:spPr>
            <a:xfrm>
              <a:off x="1546" y="2615"/>
              <a:ext cx="1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4" name="Google Shape;584;p37"/>
            <p:cNvCxnSpPr/>
            <p:nvPr/>
          </p:nvCxnSpPr>
          <p:spPr>
            <a:xfrm>
              <a:off x="1536" y="2928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5" name="Google Shape;585;p37"/>
            <p:cNvCxnSpPr/>
            <p:nvPr/>
          </p:nvCxnSpPr>
          <p:spPr>
            <a:xfrm>
              <a:off x="2256" y="2928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6" name="Google Shape;586;p37"/>
            <p:cNvSpPr/>
            <p:nvPr/>
          </p:nvSpPr>
          <p:spPr>
            <a:xfrm>
              <a:off x="2240" y="2626"/>
              <a:ext cx="37" cy="43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7" name="Google Shape;587;p37"/>
            <p:cNvCxnSpPr/>
            <p:nvPr/>
          </p:nvCxnSpPr>
          <p:spPr>
            <a:xfrm>
              <a:off x="1440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rgbClr val="0000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8" name="Google Shape;588;p37"/>
            <p:cNvSpPr txBox="1"/>
            <p:nvPr/>
          </p:nvSpPr>
          <p:spPr>
            <a:xfrm>
              <a:off x="2736" y="2448"/>
              <a:ext cx="27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baseline="-2500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1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7"/>
            <p:cNvSpPr txBox="1"/>
            <p:nvPr/>
          </p:nvSpPr>
          <p:spPr>
            <a:xfrm>
              <a:off x="2016" y="2448"/>
              <a:ext cx="27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baseline="-2500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1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7"/>
            <p:cNvSpPr txBox="1"/>
            <p:nvPr/>
          </p:nvSpPr>
          <p:spPr>
            <a:xfrm>
              <a:off x="2408" y="2680"/>
              <a:ext cx="23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7"/>
            <p:cNvSpPr txBox="1"/>
            <p:nvPr/>
          </p:nvSpPr>
          <p:spPr>
            <a:xfrm>
              <a:off x="1686" y="2691"/>
              <a:ext cx="23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7"/>
            <p:cNvSpPr txBox="1"/>
            <p:nvPr/>
          </p:nvSpPr>
          <p:spPr>
            <a:xfrm>
              <a:off x="864" y="3072"/>
              <a:ext cx="37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3" name="Google Shape;593;p37"/>
            <p:cNvGrpSpPr/>
            <p:nvPr/>
          </p:nvGrpSpPr>
          <p:grpSpPr>
            <a:xfrm>
              <a:off x="1824" y="2544"/>
              <a:ext cx="243" cy="589"/>
              <a:chOff x="1632" y="2352"/>
              <a:chExt cx="243" cy="589"/>
            </a:xfrm>
          </p:grpSpPr>
          <p:sp>
            <p:nvSpPr>
              <p:cNvPr id="594" name="Google Shape;594;p37"/>
              <p:cNvSpPr txBox="1"/>
              <p:nvPr/>
            </p:nvSpPr>
            <p:spPr>
              <a:xfrm>
                <a:off x="1632" y="2352"/>
                <a:ext cx="24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Noto Sans Symbols"/>
                  <a:buNone/>
                </a:pPr>
                <a:r>
                  <a:rPr b="0" i="1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1632" y="2592"/>
                <a:ext cx="240" cy="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Noto Sans Symbols"/>
                  <a:buNone/>
                </a:pPr>
                <a:r>
                  <a:rPr b="0" i="1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Q'</a:t>
                </a:r>
                <a:endParaRPr b="0" i="1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6" name="Google Shape;596;p37"/>
            <p:cNvGrpSpPr/>
            <p:nvPr/>
          </p:nvGrpSpPr>
          <p:grpSpPr>
            <a:xfrm>
              <a:off x="2544" y="2544"/>
              <a:ext cx="243" cy="589"/>
              <a:chOff x="1632" y="2352"/>
              <a:chExt cx="243" cy="589"/>
            </a:xfrm>
          </p:grpSpPr>
          <p:sp>
            <p:nvSpPr>
              <p:cNvPr id="597" name="Google Shape;597;p37"/>
              <p:cNvSpPr txBox="1"/>
              <p:nvPr/>
            </p:nvSpPr>
            <p:spPr>
              <a:xfrm>
                <a:off x="1632" y="2352"/>
                <a:ext cx="24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Noto Sans Symbols"/>
                  <a:buNone/>
                </a:pPr>
                <a:r>
                  <a:rPr b="0" i="1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1632" y="2592"/>
                <a:ext cx="240" cy="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Noto Sans Symbols"/>
                  <a:buNone/>
                </a:pPr>
                <a:r>
                  <a:rPr b="0" i="1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Q'</a:t>
                </a:r>
                <a:endParaRPr b="0" i="1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9" name="Google Shape;599;p37"/>
            <p:cNvSpPr txBox="1"/>
            <p:nvPr/>
          </p:nvSpPr>
          <p:spPr>
            <a:xfrm>
              <a:off x="1824" y="2544"/>
              <a:ext cx="24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824" y="2784"/>
              <a:ext cx="240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Q'</a:t>
              </a:r>
              <a:endParaRPr b="0" i="1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1" name="Google Shape;601;p37"/>
            <p:cNvCxnSpPr/>
            <p:nvPr/>
          </p:nvCxnSpPr>
          <p:spPr>
            <a:xfrm>
              <a:off x="2016" y="2640"/>
              <a:ext cx="38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2" name="Google Shape;602;p37"/>
            <p:cNvCxnSpPr/>
            <p:nvPr/>
          </p:nvCxnSpPr>
          <p:spPr>
            <a:xfrm>
              <a:off x="2736" y="2640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3" name="Google Shape;603;p37"/>
            <p:cNvSpPr/>
            <p:nvPr/>
          </p:nvSpPr>
          <p:spPr>
            <a:xfrm>
              <a:off x="2016" y="2856"/>
              <a:ext cx="48" cy="48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2736" y="2856"/>
              <a:ext cx="48" cy="48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5" name="Google Shape;605;p37"/>
            <p:cNvCxnSpPr/>
            <p:nvPr/>
          </p:nvCxnSpPr>
          <p:spPr>
            <a:xfrm>
              <a:off x="1440" y="2784"/>
              <a:ext cx="0" cy="384"/>
            </a:xfrm>
            <a:prstGeom prst="straightConnector1">
              <a:avLst/>
            </a:prstGeom>
            <a:noFill/>
            <a:ln cap="flat" cmpd="sng" w="15875">
              <a:solidFill>
                <a:srgbClr val="0000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6" name="Google Shape;606;p37"/>
            <p:cNvSpPr/>
            <p:nvPr/>
          </p:nvSpPr>
          <p:spPr>
            <a:xfrm>
              <a:off x="1424" y="3144"/>
              <a:ext cx="37" cy="43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7"/>
            <p:cNvSpPr txBox="1"/>
            <p:nvPr/>
          </p:nvSpPr>
          <p:spPr>
            <a:xfrm>
              <a:off x="3408" y="2832"/>
              <a:ext cx="230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7"/>
            <p:cNvSpPr txBox="1"/>
            <p:nvPr/>
          </p:nvSpPr>
          <p:spPr>
            <a:xfrm>
              <a:off x="3408" y="2497"/>
              <a:ext cx="21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37"/>
            <p:cNvCxnSpPr/>
            <p:nvPr/>
          </p:nvCxnSpPr>
          <p:spPr>
            <a:xfrm>
              <a:off x="3312" y="2352"/>
              <a:ext cx="0" cy="576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p37"/>
            <p:cNvCxnSpPr/>
            <p:nvPr/>
          </p:nvCxnSpPr>
          <p:spPr>
            <a:xfrm>
              <a:off x="3216" y="2784"/>
              <a:ext cx="0" cy="384"/>
            </a:xfrm>
            <a:prstGeom prst="straightConnector1">
              <a:avLst/>
            </a:prstGeom>
            <a:noFill/>
            <a:ln cap="flat" cmpd="sng" w="15875">
              <a:solidFill>
                <a:srgbClr val="0000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37"/>
            <p:cNvCxnSpPr/>
            <p:nvPr/>
          </p:nvCxnSpPr>
          <p:spPr>
            <a:xfrm>
              <a:off x="3216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rgbClr val="0000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2" name="Google Shape;612;p37"/>
            <p:cNvCxnSpPr/>
            <p:nvPr/>
          </p:nvCxnSpPr>
          <p:spPr>
            <a:xfrm>
              <a:off x="3312" y="2928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3" name="Google Shape;613;p37"/>
            <p:cNvSpPr/>
            <p:nvPr/>
          </p:nvSpPr>
          <p:spPr>
            <a:xfrm>
              <a:off x="3295" y="2385"/>
              <a:ext cx="37" cy="43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7"/>
            <p:cNvSpPr txBox="1"/>
            <p:nvPr/>
          </p:nvSpPr>
          <p:spPr>
            <a:xfrm>
              <a:off x="3792" y="2448"/>
              <a:ext cx="27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baseline="-2500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1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5" name="Google Shape;615;p37"/>
            <p:cNvCxnSpPr/>
            <p:nvPr/>
          </p:nvCxnSpPr>
          <p:spPr>
            <a:xfrm>
              <a:off x="3792" y="2640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16" name="Google Shape;616;p37"/>
            <p:cNvGrpSpPr/>
            <p:nvPr/>
          </p:nvGrpSpPr>
          <p:grpSpPr>
            <a:xfrm>
              <a:off x="3456" y="2496"/>
              <a:ext cx="387" cy="637"/>
              <a:chOff x="3456" y="2496"/>
              <a:chExt cx="387" cy="637"/>
            </a:xfrm>
          </p:grpSpPr>
          <p:sp>
            <p:nvSpPr>
              <p:cNvPr id="617" name="Google Shape;617;p37"/>
              <p:cNvSpPr/>
              <p:nvPr/>
            </p:nvSpPr>
            <p:spPr>
              <a:xfrm>
                <a:off x="3456" y="2507"/>
                <a:ext cx="336" cy="517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37"/>
              <p:cNvSpPr txBox="1"/>
              <p:nvPr/>
            </p:nvSpPr>
            <p:spPr>
              <a:xfrm>
                <a:off x="3612" y="2496"/>
                <a:ext cx="155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37"/>
              <p:cNvSpPr txBox="1"/>
              <p:nvPr/>
            </p:nvSpPr>
            <p:spPr>
              <a:xfrm>
                <a:off x="3600" y="2829"/>
                <a:ext cx="24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1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 rot="5400000">
                <a:off x="3432" y="2760"/>
                <a:ext cx="96" cy="48"/>
              </a:xfrm>
              <a:prstGeom prst="triangle">
                <a:avLst>
                  <a:gd fmla="val 50000" name="adj"/>
                </a:avLst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7"/>
              <p:cNvSpPr txBox="1"/>
              <p:nvPr/>
            </p:nvSpPr>
            <p:spPr>
              <a:xfrm>
                <a:off x="3464" y="2680"/>
                <a:ext cx="237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Noto Sans Symbols"/>
                  <a:buNone/>
                </a:pPr>
                <a:r>
                  <a:rPr b="0" i="1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2" name="Google Shape;622;p37"/>
              <p:cNvGrpSpPr/>
              <p:nvPr/>
            </p:nvGrpSpPr>
            <p:grpSpPr>
              <a:xfrm>
                <a:off x="3600" y="2544"/>
                <a:ext cx="243" cy="589"/>
                <a:chOff x="1632" y="2352"/>
                <a:chExt cx="243" cy="589"/>
              </a:xfrm>
            </p:grpSpPr>
            <p:sp>
              <p:nvSpPr>
                <p:cNvPr id="623" name="Google Shape;623;p37"/>
                <p:cNvSpPr txBox="1"/>
                <p:nvPr/>
              </p:nvSpPr>
              <p:spPr>
                <a:xfrm>
                  <a:off x="1632" y="2352"/>
                  <a:ext cx="243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Noto Sans Symbols"/>
                    <a:buNone/>
                  </a:pPr>
                  <a:r>
                    <a:rPr b="0" i="1" lang="en-US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1632" y="2592"/>
                  <a:ext cx="240" cy="3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Noto Sans Symbols"/>
                    <a:buNone/>
                  </a:pPr>
                  <a:r>
                    <a:rPr b="0" i="1" lang="en-US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Q'</a:t>
                  </a:r>
                  <a:endParaRPr b="0" i="1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25" name="Google Shape;625;p37"/>
              <p:cNvSpPr/>
              <p:nvPr/>
            </p:nvSpPr>
            <p:spPr>
              <a:xfrm>
                <a:off x="3792" y="2856"/>
                <a:ext cx="48" cy="48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6" name="Google Shape;626;p37"/>
            <p:cNvSpPr/>
            <p:nvPr/>
          </p:nvSpPr>
          <p:spPr>
            <a:xfrm>
              <a:off x="3024" y="2304"/>
              <a:ext cx="192" cy="192"/>
            </a:xfrm>
            <a:prstGeom prst="flowChartDelay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7" name="Google Shape;627;p37"/>
            <p:cNvCxnSpPr/>
            <p:nvPr/>
          </p:nvCxnSpPr>
          <p:spPr>
            <a:xfrm>
              <a:off x="2256" y="2352"/>
              <a:ext cx="76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p37"/>
            <p:cNvCxnSpPr/>
            <p:nvPr/>
          </p:nvCxnSpPr>
          <p:spPr>
            <a:xfrm>
              <a:off x="2976" y="2448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9" name="Google Shape;629;p37"/>
            <p:cNvCxnSpPr/>
            <p:nvPr/>
          </p:nvCxnSpPr>
          <p:spPr>
            <a:xfrm>
              <a:off x="2976" y="2448"/>
              <a:ext cx="4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0" name="Google Shape;630;p37"/>
            <p:cNvCxnSpPr/>
            <p:nvPr/>
          </p:nvCxnSpPr>
          <p:spPr>
            <a:xfrm>
              <a:off x="3216" y="2400"/>
              <a:ext cx="9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1" name="Google Shape;631;p37"/>
            <p:cNvCxnSpPr/>
            <p:nvPr/>
          </p:nvCxnSpPr>
          <p:spPr>
            <a:xfrm>
              <a:off x="3312" y="2352"/>
              <a:ext cx="76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2" name="Google Shape;632;p37"/>
            <p:cNvCxnSpPr/>
            <p:nvPr/>
          </p:nvCxnSpPr>
          <p:spPr>
            <a:xfrm>
              <a:off x="3312" y="2592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3" name="Google Shape;633;p37"/>
            <p:cNvSpPr/>
            <p:nvPr/>
          </p:nvSpPr>
          <p:spPr>
            <a:xfrm>
              <a:off x="3295" y="2577"/>
              <a:ext cx="37" cy="43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4080" y="2304"/>
              <a:ext cx="192" cy="192"/>
            </a:xfrm>
            <a:prstGeom prst="flowChartDelay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5" name="Google Shape;635;p37"/>
            <p:cNvCxnSpPr/>
            <p:nvPr/>
          </p:nvCxnSpPr>
          <p:spPr>
            <a:xfrm>
              <a:off x="4032" y="2448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6" name="Google Shape;636;p37"/>
            <p:cNvCxnSpPr/>
            <p:nvPr/>
          </p:nvCxnSpPr>
          <p:spPr>
            <a:xfrm>
              <a:off x="4032" y="2448"/>
              <a:ext cx="4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7" name="Google Shape;637;p37"/>
            <p:cNvCxnSpPr/>
            <p:nvPr/>
          </p:nvCxnSpPr>
          <p:spPr>
            <a:xfrm>
              <a:off x="4272" y="2400"/>
              <a:ext cx="9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8" name="Google Shape;638;p37"/>
            <p:cNvSpPr/>
            <p:nvPr/>
          </p:nvSpPr>
          <p:spPr>
            <a:xfrm>
              <a:off x="4351" y="2577"/>
              <a:ext cx="37" cy="43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7"/>
            <p:cNvSpPr txBox="1"/>
            <p:nvPr/>
          </p:nvSpPr>
          <p:spPr>
            <a:xfrm>
              <a:off x="4464" y="2832"/>
              <a:ext cx="230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7"/>
            <p:cNvSpPr txBox="1"/>
            <p:nvPr/>
          </p:nvSpPr>
          <p:spPr>
            <a:xfrm>
              <a:off x="4464" y="2497"/>
              <a:ext cx="21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1" name="Google Shape;641;p37"/>
            <p:cNvCxnSpPr/>
            <p:nvPr/>
          </p:nvCxnSpPr>
          <p:spPr>
            <a:xfrm>
              <a:off x="4272" y="2784"/>
              <a:ext cx="0" cy="384"/>
            </a:xfrm>
            <a:prstGeom prst="straightConnector1">
              <a:avLst/>
            </a:prstGeom>
            <a:noFill/>
            <a:ln cap="flat" cmpd="sng" w="15875">
              <a:solidFill>
                <a:srgbClr val="0000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Google Shape;642;p37"/>
            <p:cNvCxnSpPr/>
            <p:nvPr/>
          </p:nvCxnSpPr>
          <p:spPr>
            <a:xfrm>
              <a:off x="4272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rgbClr val="0000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3" name="Google Shape;643;p37"/>
            <p:cNvCxnSpPr/>
            <p:nvPr/>
          </p:nvCxnSpPr>
          <p:spPr>
            <a:xfrm>
              <a:off x="4368" y="2928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4" name="Google Shape;644;p37"/>
            <p:cNvSpPr txBox="1"/>
            <p:nvPr/>
          </p:nvSpPr>
          <p:spPr>
            <a:xfrm>
              <a:off x="4848" y="2448"/>
              <a:ext cx="27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baseline="-2500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1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5" name="Google Shape;645;p37"/>
            <p:cNvCxnSpPr/>
            <p:nvPr/>
          </p:nvCxnSpPr>
          <p:spPr>
            <a:xfrm>
              <a:off x="4848" y="2640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46" name="Google Shape;646;p37"/>
            <p:cNvGrpSpPr/>
            <p:nvPr/>
          </p:nvGrpSpPr>
          <p:grpSpPr>
            <a:xfrm>
              <a:off x="4512" y="2496"/>
              <a:ext cx="387" cy="637"/>
              <a:chOff x="3456" y="2496"/>
              <a:chExt cx="387" cy="637"/>
            </a:xfrm>
          </p:grpSpPr>
          <p:sp>
            <p:nvSpPr>
              <p:cNvPr id="647" name="Google Shape;647;p37"/>
              <p:cNvSpPr/>
              <p:nvPr/>
            </p:nvSpPr>
            <p:spPr>
              <a:xfrm>
                <a:off x="3456" y="2507"/>
                <a:ext cx="336" cy="517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7"/>
              <p:cNvSpPr txBox="1"/>
              <p:nvPr/>
            </p:nvSpPr>
            <p:spPr>
              <a:xfrm>
                <a:off x="3612" y="2496"/>
                <a:ext cx="155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7"/>
              <p:cNvSpPr txBox="1"/>
              <p:nvPr/>
            </p:nvSpPr>
            <p:spPr>
              <a:xfrm>
                <a:off x="3600" y="2829"/>
                <a:ext cx="24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1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7"/>
              <p:cNvSpPr/>
              <p:nvPr/>
            </p:nvSpPr>
            <p:spPr>
              <a:xfrm rot="5400000">
                <a:off x="3432" y="2760"/>
                <a:ext cx="96" cy="48"/>
              </a:xfrm>
              <a:prstGeom prst="triangle">
                <a:avLst>
                  <a:gd fmla="val 50000" name="adj"/>
                </a:avLst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7"/>
              <p:cNvSpPr txBox="1"/>
              <p:nvPr/>
            </p:nvSpPr>
            <p:spPr>
              <a:xfrm>
                <a:off x="3464" y="2680"/>
                <a:ext cx="237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Noto Sans Symbols"/>
                  <a:buNone/>
                </a:pPr>
                <a:r>
                  <a:rPr b="0" i="1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2" name="Google Shape;652;p37"/>
              <p:cNvGrpSpPr/>
              <p:nvPr/>
            </p:nvGrpSpPr>
            <p:grpSpPr>
              <a:xfrm>
                <a:off x="3600" y="2544"/>
                <a:ext cx="243" cy="589"/>
                <a:chOff x="1632" y="2352"/>
                <a:chExt cx="243" cy="589"/>
              </a:xfrm>
            </p:grpSpPr>
            <p:sp>
              <p:nvSpPr>
                <p:cNvPr id="653" name="Google Shape;653;p37"/>
                <p:cNvSpPr txBox="1"/>
                <p:nvPr/>
              </p:nvSpPr>
              <p:spPr>
                <a:xfrm>
                  <a:off x="1632" y="2352"/>
                  <a:ext cx="243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Noto Sans Symbols"/>
                    <a:buNone/>
                  </a:pPr>
                  <a:r>
                    <a:rPr b="0" i="1" lang="en-US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37"/>
                <p:cNvSpPr/>
                <p:nvPr/>
              </p:nvSpPr>
              <p:spPr>
                <a:xfrm>
                  <a:off x="1632" y="2592"/>
                  <a:ext cx="240" cy="3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Noto Sans Symbols"/>
                    <a:buNone/>
                  </a:pPr>
                  <a:r>
                    <a:rPr b="0" i="1" lang="en-US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Q'</a:t>
                  </a:r>
                  <a:endParaRPr b="0" i="1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55" name="Google Shape;655;p37"/>
              <p:cNvSpPr/>
              <p:nvPr/>
            </p:nvSpPr>
            <p:spPr>
              <a:xfrm>
                <a:off x="3792" y="2856"/>
                <a:ext cx="48" cy="48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Noto Sans Symbols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56" name="Google Shape;656;p37"/>
            <p:cNvCxnSpPr/>
            <p:nvPr/>
          </p:nvCxnSpPr>
          <p:spPr>
            <a:xfrm>
              <a:off x="4368" y="2592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7" name="Google Shape;657;p37"/>
            <p:cNvCxnSpPr/>
            <p:nvPr/>
          </p:nvCxnSpPr>
          <p:spPr>
            <a:xfrm>
              <a:off x="4368" y="2400"/>
              <a:ext cx="0" cy="528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8" name="Google Shape;658;p37"/>
            <p:cNvSpPr/>
            <p:nvPr/>
          </p:nvSpPr>
          <p:spPr>
            <a:xfrm>
              <a:off x="2144" y="3144"/>
              <a:ext cx="37" cy="43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3200" y="3144"/>
              <a:ext cx="37" cy="43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Noto Sans Symbols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7"/>
            <p:cNvSpPr txBox="1"/>
            <p:nvPr/>
          </p:nvSpPr>
          <p:spPr>
            <a:xfrm>
              <a:off x="3168" y="2160"/>
              <a:ext cx="420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baseline="-2500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.A</a:t>
              </a:r>
              <a:r>
                <a:rPr b="0" baseline="-2500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7"/>
            <p:cNvSpPr txBox="1"/>
            <p:nvPr/>
          </p:nvSpPr>
          <p:spPr>
            <a:xfrm>
              <a:off x="4224" y="2208"/>
              <a:ext cx="56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Noto Sans Symbols"/>
                <a:buNone/>
              </a:pP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baseline="-2500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.A</a:t>
              </a:r>
              <a:r>
                <a:rPr b="0" baseline="-2500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1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.A</a:t>
              </a:r>
              <a:r>
                <a:rPr b="0" baseline="-2500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959557" y="908262"/>
            <a:ext cx="756496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Circuit Diagram</a:t>
            </a:r>
            <a:br>
              <a:rPr lang="en-US" sz="4000"/>
            </a:br>
            <a:r>
              <a:rPr lang="en-US" sz="4000"/>
              <a:t>to</a:t>
            </a:r>
            <a:br>
              <a:rPr lang="en-US" sz="4000"/>
            </a:br>
            <a:r>
              <a:rPr lang="en-US" sz="4000"/>
              <a:t>State Diagram</a:t>
            </a:r>
            <a:endParaRPr/>
          </a:p>
        </p:txBody>
      </p:sp>
      <p:cxnSp>
        <p:nvCxnSpPr>
          <p:cNvPr id="173" name="Google Shape;173;p28"/>
          <p:cNvCxnSpPr/>
          <p:nvPr/>
        </p:nvCxnSpPr>
        <p:spPr>
          <a:xfrm>
            <a:off x="1143000" y="2852561"/>
            <a:ext cx="685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8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8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8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Up/Down Synchronous Counters</a:t>
            </a:r>
            <a:endParaRPr/>
          </a:p>
        </p:txBody>
      </p:sp>
      <p:sp>
        <p:nvSpPr>
          <p:cNvPr id="669" name="Google Shape;669;p38"/>
          <p:cNvSpPr txBox="1"/>
          <p:nvPr>
            <p:ph idx="1" type="body"/>
          </p:nvPr>
        </p:nvSpPr>
        <p:spPr>
          <a:xfrm>
            <a:off x="2000250" y="971550"/>
            <a:ext cx="5657850" cy="234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Font typeface="Noto Sans Symbols"/>
              <a:buChar char="▪"/>
            </a:pPr>
            <a:r>
              <a:rPr lang="en-US" sz="2100">
                <a:solidFill>
                  <a:srgbClr val="0000CC"/>
                </a:solidFill>
              </a:rPr>
              <a:t>Up/down synchronous counter</a:t>
            </a:r>
            <a:r>
              <a:rPr lang="en-US" sz="2100"/>
              <a:t>: a </a:t>
            </a:r>
            <a:r>
              <a:rPr i="1" lang="en-US" sz="2100"/>
              <a:t>bidirectional</a:t>
            </a:r>
            <a:r>
              <a:rPr lang="en-US" sz="2100"/>
              <a:t> counter that is capable of counting either up or down.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520"/>
              <a:buFont typeface="Noto Sans Symbols"/>
              <a:buChar char="▪"/>
            </a:pPr>
            <a:r>
              <a:rPr lang="en-US" sz="2100"/>
              <a:t>An input (control) line </a:t>
            </a:r>
            <a:r>
              <a:rPr i="1" lang="en-US" sz="2100"/>
              <a:t>Up</a:t>
            </a:r>
            <a:r>
              <a:rPr lang="en-US" sz="2100"/>
              <a:t>/</a:t>
            </a:r>
            <a:r>
              <a:rPr i="1" lang="en-US" sz="2100"/>
              <a:t>Down</a:t>
            </a:r>
            <a:r>
              <a:rPr lang="en-US" sz="2100"/>
              <a:t> (or simply </a:t>
            </a:r>
            <a:r>
              <a:rPr i="1" lang="en-US" sz="2100"/>
              <a:t>Up</a:t>
            </a:r>
            <a:r>
              <a:rPr lang="en-US" sz="2100"/>
              <a:t>) specifies the direction of counting.</a:t>
            </a:r>
            <a:endParaRPr/>
          </a:p>
          <a:p>
            <a:pPr indent="-244079" lvl="1" marL="502444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620"/>
              <a:buFont typeface="Noto Sans Symbols"/>
              <a:buChar char="❖"/>
            </a:pPr>
            <a:r>
              <a:rPr i="1" lang="en-US" sz="1800"/>
              <a:t>Up</a:t>
            </a:r>
            <a:r>
              <a:rPr lang="en-US" sz="1800"/>
              <a:t>/</a:t>
            </a:r>
            <a:r>
              <a:rPr i="1" lang="en-US" sz="1800"/>
              <a:t>Down</a:t>
            </a:r>
            <a:r>
              <a:rPr lang="en-US" sz="1800"/>
              <a:t> = 0 → Count upward</a:t>
            </a:r>
            <a:endParaRPr/>
          </a:p>
          <a:p>
            <a:pPr indent="-244079" lvl="1" marL="502444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620"/>
              <a:buFont typeface="Noto Sans Symbols"/>
              <a:buChar char="❖"/>
            </a:pPr>
            <a:r>
              <a:rPr i="1" lang="en-US" sz="1800"/>
              <a:t>Up</a:t>
            </a:r>
            <a:r>
              <a:rPr lang="en-US" sz="1800"/>
              <a:t>/</a:t>
            </a:r>
            <a:r>
              <a:rPr i="1" lang="en-US" sz="1800"/>
              <a:t>Down</a:t>
            </a:r>
            <a:r>
              <a:rPr lang="en-US" sz="1800"/>
              <a:t> = 1 → Count downward</a:t>
            </a:r>
            <a:endParaRPr/>
          </a:p>
        </p:txBody>
      </p:sp>
      <p:cxnSp>
        <p:nvCxnSpPr>
          <p:cNvPr id="670" name="Google Shape;670;p38"/>
          <p:cNvCxnSpPr/>
          <p:nvPr/>
        </p:nvCxnSpPr>
        <p:spPr>
          <a:xfrm>
            <a:off x="4972050" y="1943100"/>
            <a:ext cx="51435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1" name="Google Shape;671;p38"/>
          <p:cNvCxnSpPr/>
          <p:nvPr/>
        </p:nvCxnSpPr>
        <p:spPr>
          <a:xfrm>
            <a:off x="2971800" y="2571750"/>
            <a:ext cx="4572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2" name="Google Shape;672;p38"/>
          <p:cNvCxnSpPr/>
          <p:nvPr/>
        </p:nvCxnSpPr>
        <p:spPr>
          <a:xfrm>
            <a:off x="2971800" y="2914650"/>
            <a:ext cx="4572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9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9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9"/>
          <p:cNvSpPr/>
          <p:nvPr/>
        </p:nvSpPr>
        <p:spPr>
          <a:xfrm>
            <a:off x="2456744" y="4600263"/>
            <a:ext cx="46863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https://www.youtube.com/watch?v=svFUEJkoeVY&amp;list=PLBlnK6fEyqRjMH3mWf6kwqiTbT798eAOm&amp;index=189</a:t>
            </a:r>
            <a:endParaRPr b="0" i="0" sz="135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9"/>
          <p:cNvSpPr txBox="1"/>
          <p:nvPr/>
        </p:nvSpPr>
        <p:spPr>
          <a:xfrm>
            <a:off x="4267200" y="174270"/>
            <a:ext cx="49558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bit Synchronous Up/Down Counter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1" name="Google Shape;68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050" y="307575"/>
            <a:ext cx="3525900" cy="421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050" y="919752"/>
            <a:ext cx="1670575" cy="16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1800" y="763749"/>
            <a:ext cx="2277250" cy="21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a0a6d71e5a_0_11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1a0a6d71e5a_0_11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1a0a6d71e5a_0_11"/>
          <p:cNvSpPr/>
          <p:nvPr/>
        </p:nvSpPr>
        <p:spPr>
          <a:xfrm>
            <a:off x="2456744" y="4600263"/>
            <a:ext cx="468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https://www.youtube.com/watch?v=svFUEJkoeVY&amp;list=PLBlnK6fEyqRjMH3mWf6kwqiTbT798eAOm&amp;index=189</a:t>
            </a:r>
            <a:endParaRPr b="0" i="0" sz="135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1a0a6d71e5a_0_11"/>
          <p:cNvSpPr txBox="1"/>
          <p:nvPr/>
        </p:nvSpPr>
        <p:spPr>
          <a:xfrm>
            <a:off x="4267200" y="174270"/>
            <a:ext cx="49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bit Synchronous Up/Down Counter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g1a0a6d71e5a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797" y="307582"/>
            <a:ext cx="2924414" cy="4210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g1a0a6d71e5a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6661" y="574470"/>
            <a:ext cx="1781930" cy="1580402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g1a0a6d71e5a_0_11"/>
          <p:cNvSpPr txBox="1"/>
          <p:nvPr/>
        </p:nvSpPr>
        <p:spPr>
          <a:xfrm>
            <a:off x="3002600" y="2094382"/>
            <a:ext cx="461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TQ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M’Q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MQ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’Q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5" name="Google Shape;695;g1a0a6d71e5a_0_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98208" y="574472"/>
            <a:ext cx="15716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g1a0a6d71e5a_0_11"/>
          <p:cNvSpPr txBox="1"/>
          <p:nvPr/>
        </p:nvSpPr>
        <p:spPr>
          <a:xfrm>
            <a:off x="5274055" y="2043233"/>
            <a:ext cx="461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TQ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M’Q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MQ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7" name="Google Shape;697;g1a0a6d71e5a_0_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70542" y="2603038"/>
            <a:ext cx="1860480" cy="157513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g1a0a6d71e5a_0_11"/>
          <p:cNvSpPr txBox="1"/>
          <p:nvPr/>
        </p:nvSpPr>
        <p:spPr>
          <a:xfrm>
            <a:off x="4797358" y="4175781"/>
            <a:ext cx="102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TQ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0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0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0"/>
          <p:cNvSpPr/>
          <p:nvPr/>
        </p:nvSpPr>
        <p:spPr>
          <a:xfrm>
            <a:off x="2456744" y="4600263"/>
            <a:ext cx="46863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https://www.youtube.com/watch?v=svFUEJkoeVY&amp;list=PLBlnK6fEyqRjMH3mWf6kwqiTbT798eAOm&amp;index=189</a:t>
            </a:r>
            <a:endParaRPr b="0" i="0" sz="135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0"/>
          <p:cNvSpPr txBox="1"/>
          <p:nvPr/>
        </p:nvSpPr>
        <p:spPr>
          <a:xfrm>
            <a:off x="2321983" y="275980"/>
            <a:ext cx="49558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bit Up/Down Synchronous Counter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7" name="Google Shape;70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462" y="1852612"/>
            <a:ext cx="555307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40"/>
          <p:cNvSpPr txBox="1"/>
          <p:nvPr/>
        </p:nvSpPr>
        <p:spPr>
          <a:xfrm>
            <a:off x="457200" y="806060"/>
            <a:ext cx="86077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the circuit diagram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(The number of present state will be equal to the number of flip-flops in the circuit)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1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1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1"/>
          <p:cNvSpPr txBox="1"/>
          <p:nvPr/>
        </p:nvSpPr>
        <p:spPr>
          <a:xfrm>
            <a:off x="1202267" y="1986975"/>
            <a:ext cx="74845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Problem using Counters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2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2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2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PRACTICE PROBLEM - 1</a:t>
            </a:r>
            <a:endParaRPr/>
          </a:p>
        </p:txBody>
      </p:sp>
      <p:sp>
        <p:nvSpPr>
          <p:cNvPr id="723" name="Google Shape;723;p42"/>
          <p:cNvSpPr txBox="1"/>
          <p:nvPr>
            <p:ph idx="1" type="body"/>
          </p:nvPr>
        </p:nvSpPr>
        <p:spPr>
          <a:xfrm>
            <a:off x="457200" y="864394"/>
            <a:ext cx="9860844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Char char="▪"/>
            </a:pPr>
            <a:r>
              <a:rPr lang="en-US" sz="1800"/>
              <a:t>Implement the following counter using T FF: 1-&gt;2-&gt;3-&gt;5-&gt;7-&gt;11-&gt;13-&gt;1</a:t>
            </a:r>
            <a:endParaRPr/>
          </a:p>
        </p:txBody>
      </p:sp>
      <p:pic>
        <p:nvPicPr>
          <p:cNvPr id="724" name="Google Shape;7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847" y="1562150"/>
            <a:ext cx="3203575" cy="2716956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42"/>
          <p:cNvSpPr txBox="1"/>
          <p:nvPr/>
        </p:nvSpPr>
        <p:spPr>
          <a:xfrm>
            <a:off x="770900" y="1301675"/>
            <a:ext cx="72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by drawing this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2"/>
          <p:cNvSpPr/>
          <p:nvPr/>
        </p:nvSpPr>
        <p:spPr>
          <a:xfrm rot="2017258">
            <a:off x="2526302" y="1696389"/>
            <a:ext cx="827891" cy="1822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3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3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3" name="Google Shape;73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8182"/>
            <a:ext cx="3720571" cy="43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9826" y="424475"/>
            <a:ext cx="2535175" cy="24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43"/>
          <p:cNvSpPr txBox="1"/>
          <p:nvPr/>
        </p:nvSpPr>
        <p:spPr>
          <a:xfrm>
            <a:off x="4328700" y="3049300"/>
            <a:ext cx="435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present states not mentioned in the question, next state will be the INITIAL STATE [0001 in this question]. 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important to show the states that are not mentioned in the question.Otherwise, the circuit will stop working if any of those states show up.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a0a6d71e5a_0_1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1a0a6d71e5a_0_1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2" name="Google Shape;742;g1a0a6d71e5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8182"/>
            <a:ext cx="3720571" cy="43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g1a0a6d71e5a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0139" y="208182"/>
            <a:ext cx="2786122" cy="195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g1a0a6d71e5a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0139" y="2571750"/>
            <a:ext cx="2786122" cy="18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4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4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1" name="Google Shape;75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8182"/>
            <a:ext cx="3720571" cy="43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7165" y="332316"/>
            <a:ext cx="2818287" cy="190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0977" y="2571750"/>
            <a:ext cx="2904445" cy="199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5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5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45"/>
          <p:cNvSpPr txBox="1"/>
          <p:nvPr/>
        </p:nvSpPr>
        <p:spPr>
          <a:xfrm>
            <a:off x="2862265" y="2655159"/>
            <a:ext cx="34708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the circuit yourself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2265" y="767644"/>
            <a:ext cx="3251962" cy="47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8463" y="1150937"/>
            <a:ext cx="2979546" cy="35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0800" y="1491398"/>
            <a:ext cx="4222443" cy="35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9912" y="1831859"/>
            <a:ext cx="2366612" cy="4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/>
          <p:nvPr/>
        </p:nvSpPr>
        <p:spPr>
          <a:xfrm>
            <a:off x="4384134" y="864731"/>
            <a:ext cx="4556100" cy="381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691895" y="1025652"/>
            <a:ext cx="3528060" cy="931544"/>
          </a:xfrm>
          <a:custGeom>
            <a:rect b="b" l="l" r="r" t="t"/>
            <a:pathLst>
              <a:path extrusionOk="0" h="931544" w="3528060">
                <a:moveTo>
                  <a:pt x="0" y="232790"/>
                </a:moveTo>
                <a:lnTo>
                  <a:pt x="3062478" y="232790"/>
                </a:lnTo>
                <a:lnTo>
                  <a:pt x="3062478" y="0"/>
                </a:lnTo>
                <a:lnTo>
                  <a:pt x="3528059" y="465582"/>
                </a:lnTo>
                <a:lnTo>
                  <a:pt x="3062478" y="931164"/>
                </a:lnTo>
                <a:lnTo>
                  <a:pt x="3062478" y="698373"/>
                </a:lnTo>
                <a:lnTo>
                  <a:pt x="0" y="698373"/>
                </a:lnTo>
                <a:lnTo>
                  <a:pt x="0" y="232790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770026" y="1352245"/>
            <a:ext cx="301371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circuit using D flip flop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723900" y="2206751"/>
            <a:ext cx="3188335" cy="1524000"/>
          </a:xfrm>
          <a:custGeom>
            <a:rect b="b" l="l" r="r" t="t"/>
            <a:pathLst>
              <a:path extrusionOk="0" h="1524000" w="3188335">
                <a:moveTo>
                  <a:pt x="0" y="254000"/>
                </a:moveTo>
                <a:lnTo>
                  <a:pt x="4092" y="208328"/>
                </a:lnTo>
                <a:lnTo>
                  <a:pt x="15890" y="165349"/>
                </a:lnTo>
                <a:lnTo>
                  <a:pt x="34677" y="125777"/>
                </a:lnTo>
                <a:lnTo>
                  <a:pt x="59736" y="90328"/>
                </a:lnTo>
                <a:lnTo>
                  <a:pt x="90349" y="59719"/>
                </a:lnTo>
                <a:lnTo>
                  <a:pt x="125799" y="34666"/>
                </a:lnTo>
                <a:lnTo>
                  <a:pt x="165369" y="15884"/>
                </a:lnTo>
                <a:lnTo>
                  <a:pt x="208342" y="4090"/>
                </a:lnTo>
                <a:lnTo>
                  <a:pt x="254000" y="0"/>
                </a:lnTo>
                <a:lnTo>
                  <a:pt x="2934208" y="0"/>
                </a:lnTo>
                <a:lnTo>
                  <a:pt x="2979879" y="4090"/>
                </a:lnTo>
                <a:lnTo>
                  <a:pt x="3022858" y="15884"/>
                </a:lnTo>
                <a:lnTo>
                  <a:pt x="3062430" y="34666"/>
                </a:lnTo>
                <a:lnTo>
                  <a:pt x="3097879" y="59719"/>
                </a:lnTo>
                <a:lnTo>
                  <a:pt x="3128488" y="90328"/>
                </a:lnTo>
                <a:lnTo>
                  <a:pt x="3153541" y="125777"/>
                </a:lnTo>
                <a:lnTo>
                  <a:pt x="3172323" y="165349"/>
                </a:lnTo>
                <a:lnTo>
                  <a:pt x="3184117" y="208328"/>
                </a:lnTo>
                <a:lnTo>
                  <a:pt x="3188208" y="254000"/>
                </a:lnTo>
                <a:lnTo>
                  <a:pt x="3188208" y="1270000"/>
                </a:lnTo>
                <a:lnTo>
                  <a:pt x="3184117" y="1315671"/>
                </a:lnTo>
                <a:lnTo>
                  <a:pt x="3172323" y="1358650"/>
                </a:lnTo>
                <a:lnTo>
                  <a:pt x="3153541" y="1398222"/>
                </a:lnTo>
                <a:lnTo>
                  <a:pt x="3128488" y="1433671"/>
                </a:lnTo>
                <a:lnTo>
                  <a:pt x="3097879" y="1464280"/>
                </a:lnTo>
                <a:lnTo>
                  <a:pt x="3062430" y="1489333"/>
                </a:lnTo>
                <a:lnTo>
                  <a:pt x="3022858" y="1508115"/>
                </a:lnTo>
                <a:lnTo>
                  <a:pt x="2979879" y="1519909"/>
                </a:lnTo>
                <a:lnTo>
                  <a:pt x="2934208" y="1524000"/>
                </a:lnTo>
                <a:lnTo>
                  <a:pt x="254000" y="1524000"/>
                </a:lnTo>
                <a:lnTo>
                  <a:pt x="208342" y="1519909"/>
                </a:lnTo>
                <a:lnTo>
                  <a:pt x="165369" y="1508115"/>
                </a:lnTo>
                <a:lnTo>
                  <a:pt x="125799" y="1489333"/>
                </a:lnTo>
                <a:lnTo>
                  <a:pt x="90349" y="1464280"/>
                </a:lnTo>
                <a:lnTo>
                  <a:pt x="59736" y="1433671"/>
                </a:lnTo>
                <a:lnTo>
                  <a:pt x="34677" y="1398222"/>
                </a:lnTo>
                <a:lnTo>
                  <a:pt x="15890" y="1358650"/>
                </a:lnTo>
                <a:lnTo>
                  <a:pt x="4092" y="1315671"/>
                </a:lnTo>
                <a:lnTo>
                  <a:pt x="0" y="1270000"/>
                </a:lnTo>
                <a:lnTo>
                  <a:pt x="0" y="254000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827938" y="2381758"/>
            <a:ext cx="1304290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States: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and 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2504694" y="2381758"/>
            <a:ext cx="1038225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States: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A+ and B+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827937" y="3067939"/>
            <a:ext cx="1304289" cy="525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DA, DB, x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2580894" y="3067939"/>
            <a:ext cx="660400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0" y="4070603"/>
            <a:ext cx="1002791" cy="9204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 txBox="1"/>
          <p:nvPr>
            <p:ph type="title"/>
          </p:nvPr>
        </p:nvSpPr>
        <p:spPr>
          <a:xfrm>
            <a:off x="729544" y="252296"/>
            <a:ext cx="814730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Example 1: Draw the state diagram for the given circuit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6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6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6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PRACTICE PROBLEM - 2</a:t>
            </a:r>
            <a:endParaRPr/>
          </a:p>
        </p:txBody>
      </p:sp>
      <p:sp>
        <p:nvSpPr>
          <p:cNvPr id="772" name="Google Shape;772;p46"/>
          <p:cNvSpPr txBox="1"/>
          <p:nvPr/>
        </p:nvSpPr>
        <p:spPr>
          <a:xfrm>
            <a:off x="316089" y="715566"/>
            <a:ext cx="8370711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92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the following counter using D FF: Green-&gt;Yellow-&gt;Red-&gt;Yellow-&gt;Green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CC9900"/>
              </a:buClr>
              <a:buSzPts val="216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6"/>
          <p:cNvSpPr txBox="1"/>
          <p:nvPr/>
        </p:nvSpPr>
        <p:spPr>
          <a:xfrm>
            <a:off x="516353" y="1063229"/>
            <a:ext cx="414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assume: Green = 00, Yellow = 01, Red = 10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4" name="Google Shape;77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544" y="1344221"/>
            <a:ext cx="537210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9469" y="1466591"/>
            <a:ext cx="1651706" cy="1659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7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12/1/2022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7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7"/>
          <p:cNvSpPr txBox="1"/>
          <p:nvPr>
            <p:ph type="title"/>
          </p:nvPr>
        </p:nvSpPr>
        <p:spPr>
          <a:xfrm>
            <a:off x="510589" y="232943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the circuit diagram (The number of present state will be equal to the number of flip-flops in the circuit)</a:t>
            </a:r>
            <a:endParaRPr/>
          </a:p>
        </p:txBody>
      </p:sp>
      <p:pic>
        <p:nvPicPr>
          <p:cNvPr id="783" name="Google Shape;78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763" y="1318154"/>
            <a:ext cx="6740759" cy="290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/>
          <p:nvPr/>
        </p:nvSpPr>
        <p:spPr>
          <a:xfrm>
            <a:off x="691895" y="972311"/>
            <a:ext cx="3528060" cy="1213485"/>
          </a:xfrm>
          <a:custGeom>
            <a:rect b="b" l="l" r="r" t="t"/>
            <a:pathLst>
              <a:path extrusionOk="0" h="1213485" w="3528060">
                <a:moveTo>
                  <a:pt x="0" y="0"/>
                </a:moveTo>
                <a:lnTo>
                  <a:pt x="3528059" y="0"/>
                </a:lnTo>
                <a:lnTo>
                  <a:pt x="3528059" y="788288"/>
                </a:lnTo>
                <a:lnTo>
                  <a:pt x="1915668" y="788288"/>
                </a:lnTo>
                <a:lnTo>
                  <a:pt x="1915668" y="909827"/>
                </a:lnTo>
                <a:lnTo>
                  <a:pt x="2067306" y="909827"/>
                </a:lnTo>
                <a:lnTo>
                  <a:pt x="1764030" y="1213104"/>
                </a:lnTo>
                <a:lnTo>
                  <a:pt x="1460754" y="909827"/>
                </a:lnTo>
                <a:lnTo>
                  <a:pt x="1612392" y="909827"/>
                </a:lnTo>
                <a:lnTo>
                  <a:pt x="1612392" y="788288"/>
                </a:lnTo>
                <a:lnTo>
                  <a:pt x="0" y="78828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896518" y="983056"/>
            <a:ext cx="308800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30835" lvl="0" marL="342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Find out the input equations of  the flip flop and the output  equation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1024127" y="2206751"/>
            <a:ext cx="2827020" cy="1399540"/>
          </a:xfrm>
          <a:custGeom>
            <a:rect b="b" l="l" r="r" t="t"/>
            <a:pathLst>
              <a:path extrusionOk="0" h="1399539" w="2827020">
                <a:moveTo>
                  <a:pt x="0" y="233172"/>
                </a:moveTo>
                <a:lnTo>
                  <a:pt x="4737" y="186179"/>
                </a:lnTo>
                <a:lnTo>
                  <a:pt x="18323" y="142410"/>
                </a:lnTo>
                <a:lnTo>
                  <a:pt x="39821" y="102803"/>
                </a:lnTo>
                <a:lnTo>
                  <a:pt x="68294" y="68294"/>
                </a:lnTo>
                <a:lnTo>
                  <a:pt x="102803" y="39821"/>
                </a:lnTo>
                <a:lnTo>
                  <a:pt x="142410" y="18323"/>
                </a:lnTo>
                <a:lnTo>
                  <a:pt x="186179" y="4737"/>
                </a:lnTo>
                <a:lnTo>
                  <a:pt x="233172" y="0"/>
                </a:lnTo>
                <a:lnTo>
                  <a:pt x="2593848" y="0"/>
                </a:lnTo>
                <a:lnTo>
                  <a:pt x="2640840" y="4737"/>
                </a:lnTo>
                <a:lnTo>
                  <a:pt x="2684609" y="18323"/>
                </a:lnTo>
                <a:lnTo>
                  <a:pt x="2724216" y="39821"/>
                </a:lnTo>
                <a:lnTo>
                  <a:pt x="2758725" y="68294"/>
                </a:lnTo>
                <a:lnTo>
                  <a:pt x="2787198" y="102803"/>
                </a:lnTo>
                <a:lnTo>
                  <a:pt x="2808696" y="142410"/>
                </a:lnTo>
                <a:lnTo>
                  <a:pt x="2822282" y="186179"/>
                </a:lnTo>
                <a:lnTo>
                  <a:pt x="2827020" y="233172"/>
                </a:lnTo>
                <a:lnTo>
                  <a:pt x="2827020" y="1165860"/>
                </a:lnTo>
                <a:lnTo>
                  <a:pt x="2822282" y="1212852"/>
                </a:lnTo>
                <a:lnTo>
                  <a:pt x="2808696" y="1256621"/>
                </a:lnTo>
                <a:lnTo>
                  <a:pt x="2787198" y="1296228"/>
                </a:lnTo>
                <a:lnTo>
                  <a:pt x="2758725" y="1330737"/>
                </a:lnTo>
                <a:lnTo>
                  <a:pt x="2724216" y="1359210"/>
                </a:lnTo>
                <a:lnTo>
                  <a:pt x="2684609" y="1380708"/>
                </a:lnTo>
                <a:lnTo>
                  <a:pt x="2640840" y="1394294"/>
                </a:lnTo>
                <a:lnTo>
                  <a:pt x="2593848" y="1399032"/>
                </a:lnTo>
                <a:lnTo>
                  <a:pt x="233172" y="1399032"/>
                </a:lnTo>
                <a:lnTo>
                  <a:pt x="186179" y="1394294"/>
                </a:lnTo>
                <a:lnTo>
                  <a:pt x="142410" y="1380708"/>
                </a:lnTo>
                <a:lnTo>
                  <a:pt x="102803" y="1359210"/>
                </a:lnTo>
                <a:lnTo>
                  <a:pt x="68294" y="1330737"/>
                </a:lnTo>
                <a:lnTo>
                  <a:pt x="39821" y="1296228"/>
                </a:lnTo>
                <a:lnTo>
                  <a:pt x="18323" y="1256621"/>
                </a:lnTo>
                <a:lnTo>
                  <a:pt x="4737" y="1212852"/>
                </a:lnTo>
                <a:lnTo>
                  <a:pt x="0" y="1165860"/>
                </a:lnTo>
                <a:lnTo>
                  <a:pt x="0" y="233172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4425315" y="1071000"/>
            <a:ext cx="4557514" cy="38165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1783207" y="2380716"/>
            <a:ext cx="1335405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 + Bx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" marR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A’x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0955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(A+B)x’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0" y="4070603"/>
            <a:ext cx="1002791" cy="9204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767353" y="193851"/>
            <a:ext cx="814730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EE6C00"/>
                </a:solidFill>
                <a:latin typeface="Verdana"/>
                <a:ea typeface="Verdana"/>
                <a:cs typeface="Verdana"/>
                <a:sym typeface="Verdana"/>
              </a:rPr>
              <a:t>Example 1: Draw the state diagram for the given 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/>
          <p:nvPr/>
        </p:nvSpPr>
        <p:spPr>
          <a:xfrm>
            <a:off x="1024127" y="2206751"/>
            <a:ext cx="2827020" cy="1399540"/>
          </a:xfrm>
          <a:custGeom>
            <a:rect b="b" l="l" r="r" t="t"/>
            <a:pathLst>
              <a:path extrusionOk="0" h="1399539" w="2827020">
                <a:moveTo>
                  <a:pt x="0" y="233172"/>
                </a:moveTo>
                <a:lnTo>
                  <a:pt x="4737" y="186179"/>
                </a:lnTo>
                <a:lnTo>
                  <a:pt x="18323" y="142410"/>
                </a:lnTo>
                <a:lnTo>
                  <a:pt x="39821" y="102803"/>
                </a:lnTo>
                <a:lnTo>
                  <a:pt x="68294" y="68294"/>
                </a:lnTo>
                <a:lnTo>
                  <a:pt x="102803" y="39821"/>
                </a:lnTo>
                <a:lnTo>
                  <a:pt x="142410" y="18323"/>
                </a:lnTo>
                <a:lnTo>
                  <a:pt x="186179" y="4737"/>
                </a:lnTo>
                <a:lnTo>
                  <a:pt x="233172" y="0"/>
                </a:lnTo>
                <a:lnTo>
                  <a:pt x="2593848" y="0"/>
                </a:lnTo>
                <a:lnTo>
                  <a:pt x="2640840" y="4737"/>
                </a:lnTo>
                <a:lnTo>
                  <a:pt x="2684609" y="18323"/>
                </a:lnTo>
                <a:lnTo>
                  <a:pt x="2724216" y="39821"/>
                </a:lnTo>
                <a:lnTo>
                  <a:pt x="2758725" y="68294"/>
                </a:lnTo>
                <a:lnTo>
                  <a:pt x="2787198" y="102803"/>
                </a:lnTo>
                <a:lnTo>
                  <a:pt x="2808696" y="142410"/>
                </a:lnTo>
                <a:lnTo>
                  <a:pt x="2822282" y="186179"/>
                </a:lnTo>
                <a:lnTo>
                  <a:pt x="2827020" y="233172"/>
                </a:lnTo>
                <a:lnTo>
                  <a:pt x="2827020" y="1165860"/>
                </a:lnTo>
                <a:lnTo>
                  <a:pt x="2822282" y="1212852"/>
                </a:lnTo>
                <a:lnTo>
                  <a:pt x="2808696" y="1256621"/>
                </a:lnTo>
                <a:lnTo>
                  <a:pt x="2787198" y="1296228"/>
                </a:lnTo>
                <a:lnTo>
                  <a:pt x="2758725" y="1330737"/>
                </a:lnTo>
                <a:lnTo>
                  <a:pt x="2724216" y="1359210"/>
                </a:lnTo>
                <a:lnTo>
                  <a:pt x="2684609" y="1380708"/>
                </a:lnTo>
                <a:lnTo>
                  <a:pt x="2640840" y="1394294"/>
                </a:lnTo>
                <a:lnTo>
                  <a:pt x="2593848" y="1399032"/>
                </a:lnTo>
                <a:lnTo>
                  <a:pt x="233172" y="1399032"/>
                </a:lnTo>
                <a:lnTo>
                  <a:pt x="186179" y="1394294"/>
                </a:lnTo>
                <a:lnTo>
                  <a:pt x="142410" y="1380708"/>
                </a:lnTo>
                <a:lnTo>
                  <a:pt x="102803" y="1359210"/>
                </a:lnTo>
                <a:lnTo>
                  <a:pt x="68294" y="1330737"/>
                </a:lnTo>
                <a:lnTo>
                  <a:pt x="39821" y="1296228"/>
                </a:lnTo>
                <a:lnTo>
                  <a:pt x="18323" y="1256621"/>
                </a:lnTo>
                <a:lnTo>
                  <a:pt x="4737" y="1212852"/>
                </a:lnTo>
                <a:lnTo>
                  <a:pt x="0" y="1165860"/>
                </a:lnTo>
                <a:lnTo>
                  <a:pt x="0" y="233172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946403" y="986027"/>
            <a:ext cx="3571240" cy="980440"/>
          </a:xfrm>
          <a:custGeom>
            <a:rect b="b" l="l" r="r" t="t"/>
            <a:pathLst>
              <a:path extrusionOk="0" h="980439" w="3571240">
                <a:moveTo>
                  <a:pt x="0" y="0"/>
                </a:moveTo>
                <a:lnTo>
                  <a:pt x="3000248" y="0"/>
                </a:lnTo>
                <a:lnTo>
                  <a:pt x="3000248" y="367411"/>
                </a:lnTo>
                <a:lnTo>
                  <a:pt x="3325749" y="367411"/>
                </a:lnTo>
                <a:lnTo>
                  <a:pt x="3325749" y="244983"/>
                </a:lnTo>
                <a:lnTo>
                  <a:pt x="3570732" y="489966"/>
                </a:lnTo>
                <a:lnTo>
                  <a:pt x="3325749" y="734949"/>
                </a:lnTo>
                <a:lnTo>
                  <a:pt x="3325749" y="612521"/>
                </a:lnTo>
                <a:lnTo>
                  <a:pt x="3000248" y="612521"/>
                </a:lnTo>
                <a:lnTo>
                  <a:pt x="3000248" y="979932"/>
                </a:lnTo>
                <a:lnTo>
                  <a:pt x="0" y="97993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5"/>
          <p:cNvSpPr txBox="1"/>
          <p:nvPr/>
        </p:nvSpPr>
        <p:spPr>
          <a:xfrm>
            <a:off x="1025753" y="1046226"/>
            <a:ext cx="2755900" cy="2315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the state table  according to the flip flop  input and output equations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 + Bx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5410" marR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A’x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769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(A+B)x’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5"/>
          <p:cNvGrpSpPr/>
          <p:nvPr/>
        </p:nvGrpSpPr>
        <p:grpSpPr>
          <a:xfrm>
            <a:off x="4650740" y="1219115"/>
            <a:ext cx="4087495" cy="937343"/>
            <a:chOff x="4650740" y="1219115"/>
            <a:chExt cx="4087495" cy="937343"/>
          </a:xfrm>
        </p:grpSpPr>
        <p:sp>
          <p:nvSpPr>
            <p:cNvPr id="207" name="Google Shape;207;p5"/>
            <p:cNvSpPr/>
            <p:nvPr/>
          </p:nvSpPr>
          <p:spPr>
            <a:xfrm>
              <a:off x="4732011" y="1219115"/>
              <a:ext cx="1644412" cy="47108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786884" y="1255775"/>
              <a:ext cx="1539240" cy="364490"/>
            </a:xfrm>
            <a:custGeom>
              <a:rect b="b" l="l" r="r" t="t"/>
              <a:pathLst>
                <a:path extrusionOk="0" h="364490" w="1539239">
                  <a:moveTo>
                    <a:pt x="0" y="364236"/>
                  </a:moveTo>
                  <a:lnTo>
                    <a:pt x="1539239" y="364236"/>
                  </a:lnTo>
                  <a:lnTo>
                    <a:pt x="1539239" y="0"/>
                  </a:lnTo>
                  <a:lnTo>
                    <a:pt x="0" y="0"/>
                  </a:lnTo>
                  <a:lnTo>
                    <a:pt x="0" y="364236"/>
                  </a:lnTo>
                  <a:close/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722876" y="1667255"/>
              <a:ext cx="1662683" cy="48920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4786884" y="1712975"/>
              <a:ext cx="1539240" cy="364490"/>
            </a:xfrm>
            <a:custGeom>
              <a:rect b="b" l="l" r="r" t="t"/>
              <a:pathLst>
                <a:path extrusionOk="0" h="364489" w="1539239">
                  <a:moveTo>
                    <a:pt x="0" y="364236"/>
                  </a:moveTo>
                  <a:lnTo>
                    <a:pt x="1539239" y="364236"/>
                  </a:lnTo>
                  <a:lnTo>
                    <a:pt x="1539239" y="0"/>
                  </a:lnTo>
                  <a:lnTo>
                    <a:pt x="0" y="0"/>
                  </a:lnTo>
                  <a:lnTo>
                    <a:pt x="0" y="364236"/>
                  </a:lnTo>
                  <a:close/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650740" y="1671827"/>
              <a:ext cx="4087495" cy="0"/>
            </a:xfrm>
            <a:custGeom>
              <a:rect b="b" l="l" r="r" t="t"/>
              <a:pathLst>
                <a:path extrusionOk="0" h="120000" w="4087495">
                  <a:moveTo>
                    <a:pt x="0" y="0"/>
                  </a:moveTo>
                  <a:lnTo>
                    <a:pt x="4087367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886198" y="1296288"/>
              <a:ext cx="120650" cy="726440"/>
            </a:xfrm>
            <a:custGeom>
              <a:rect b="b" l="l" r="r" t="t"/>
              <a:pathLst>
                <a:path extrusionOk="0" h="726439" w="120650">
                  <a:moveTo>
                    <a:pt x="120396" y="483616"/>
                  </a:moveTo>
                  <a:lnTo>
                    <a:pt x="0" y="483616"/>
                  </a:lnTo>
                  <a:lnTo>
                    <a:pt x="0" y="725932"/>
                  </a:lnTo>
                  <a:lnTo>
                    <a:pt x="120396" y="725932"/>
                  </a:lnTo>
                  <a:lnTo>
                    <a:pt x="120396" y="483616"/>
                  </a:lnTo>
                  <a:close/>
                </a:path>
                <a:path extrusionOk="0" h="726439" w="120650">
                  <a:moveTo>
                    <a:pt x="120396" y="0"/>
                  </a:moveTo>
                  <a:lnTo>
                    <a:pt x="0" y="0"/>
                  </a:lnTo>
                  <a:lnTo>
                    <a:pt x="0" y="242316"/>
                  </a:lnTo>
                  <a:lnTo>
                    <a:pt x="120396" y="242316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5"/>
          <p:cNvSpPr txBox="1"/>
          <p:nvPr/>
        </p:nvSpPr>
        <p:spPr>
          <a:xfrm>
            <a:off x="541404" y="3626295"/>
            <a:ext cx="1910881" cy="1062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393700" marR="5080" rtl="0" algn="l">
              <a:lnSpc>
                <a:spcPct val="142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A=0, B=0, x=0,  DA = 0.0 + 0.0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= 0’.0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93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(0+0).0’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2489639" y="3639152"/>
            <a:ext cx="1910880" cy="1062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04800" lvl="0" marL="317500" marR="5080" rtl="0" algn="l">
              <a:lnSpc>
                <a:spcPct val="142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A=0, B=0, x=1,  DA = 0.1 + 0.1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= 0’.1 = 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175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(0+0).1’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4650740" y="704469"/>
            <a:ext cx="4087495" cy="0"/>
          </a:xfrm>
          <a:custGeom>
            <a:rect b="b" l="l" r="r" t="t"/>
            <a:pathLst>
              <a:path extrusionOk="0" h="120000" w="4087495">
                <a:moveTo>
                  <a:pt x="0" y="0"/>
                </a:moveTo>
                <a:lnTo>
                  <a:pt x="4087367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4650740" y="5057324"/>
            <a:ext cx="4087495" cy="0"/>
          </a:xfrm>
          <a:custGeom>
            <a:rect b="b" l="l" r="r" t="t"/>
            <a:pathLst>
              <a:path extrusionOk="0" h="120000" w="4087495">
                <a:moveTo>
                  <a:pt x="0" y="0"/>
                </a:moveTo>
                <a:lnTo>
                  <a:pt x="4087367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p5"/>
          <p:cNvGraphicFramePr/>
          <p:nvPr/>
        </p:nvGraphicFramePr>
        <p:xfrm>
          <a:off x="4646030" y="704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{E98DD641-FECA-4946-A463-662F9BEF9136}</a:tableStyleId>
              </a:tblPr>
              <a:tblGrid>
                <a:gridCol w="384800"/>
                <a:gridCol w="229875"/>
                <a:gridCol w="230500"/>
                <a:gridCol w="139700"/>
                <a:gridCol w="229875"/>
                <a:gridCol w="230500"/>
                <a:gridCol w="129550"/>
                <a:gridCol w="153675"/>
                <a:gridCol w="76200"/>
                <a:gridCol w="581650"/>
                <a:gridCol w="581650"/>
                <a:gridCol w="581650"/>
                <a:gridCol w="586750"/>
              </a:tblGrid>
              <a:tr h="483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DB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00">
                <a:tc>
                  <a:txBody>
                    <a:bodyPr/>
                    <a:lstStyle/>
                    <a:p>
                      <a:pPr indent="0" lvl="0" marL="0" marR="2159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250">
                <a:tc>
                  <a:txBody>
                    <a:bodyPr/>
                    <a:lstStyle/>
                    <a:p>
                      <a:pPr indent="0" lvl="0" marL="0" marR="2159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44575">
                <a:tc>
                  <a:txBody>
                    <a:bodyPr/>
                    <a:lstStyle/>
                    <a:p>
                      <a:pPr indent="0" lvl="0" marL="0" marR="21590" rtl="0" algn="r">
                        <a:lnSpc>
                          <a:spcPct val="10735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635" marR="12065" rtl="0" algn="l">
                        <a:lnSpc>
                          <a:spcPct val="1064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r">
                        <a:lnSpc>
                          <a:spcPct val="1064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735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735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735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81400">
                <a:tc>
                  <a:txBody>
                    <a:bodyPr/>
                    <a:lstStyle/>
                    <a:p>
                      <a:pPr indent="0" lvl="0" marL="0" marR="2159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1825">
                <a:tc>
                  <a:txBody>
                    <a:bodyPr/>
                    <a:lstStyle/>
                    <a:p>
                      <a:pPr indent="0" lvl="0" marL="0" marR="2159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06475">
                <a:tc>
                  <a:txBody>
                    <a:bodyPr/>
                    <a:lstStyle/>
                    <a:p>
                      <a:pPr indent="0" lvl="0" marL="0" marR="2159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22225" rtl="0" algn="r">
                        <a:lnSpc>
                          <a:spcPct val="1070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635" marR="2540" rtl="0" algn="l">
                        <a:lnSpc>
                          <a:spcPct val="1064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64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70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70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70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5000">
                <a:tc>
                  <a:txBody>
                    <a:bodyPr/>
                    <a:lstStyle/>
                    <a:p>
                      <a:pPr indent="0" lvl="0" marL="0" marR="2159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8225">
                <a:tc>
                  <a:txBody>
                    <a:bodyPr/>
                    <a:lstStyle/>
                    <a:p>
                      <a:pPr indent="0" lvl="0" marL="0" marR="2159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0" marR="222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0" marR="222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750">
                <a:tc>
                  <a:txBody>
                    <a:bodyPr/>
                    <a:lstStyle/>
                    <a:p>
                      <a:pPr indent="0" lvl="0" marL="0" marR="215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00">
                <a:tc>
                  <a:txBody>
                    <a:bodyPr/>
                    <a:lstStyle/>
                    <a:p>
                      <a:pPr indent="0" lvl="0" marL="0" marR="222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50">
                <a:tc>
                  <a:txBody>
                    <a:bodyPr/>
                    <a:lstStyle/>
                    <a:p>
                      <a:pPr indent="0" lvl="0" marL="0" marR="222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825">
                <a:tc>
                  <a:txBody>
                    <a:bodyPr/>
                    <a:lstStyle/>
                    <a:p>
                      <a:pPr indent="0" lvl="0" marL="0" marR="222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635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8" name="Google Shape;218;p5"/>
          <p:cNvSpPr/>
          <p:nvPr/>
        </p:nvSpPr>
        <p:spPr>
          <a:xfrm>
            <a:off x="0" y="4271771"/>
            <a:ext cx="850391" cy="79552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 txBox="1"/>
          <p:nvPr>
            <p:ph type="title"/>
          </p:nvPr>
        </p:nvSpPr>
        <p:spPr>
          <a:xfrm>
            <a:off x="729544" y="252296"/>
            <a:ext cx="814730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Example 1: Draw the state diagram for the given circuit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6"/>
          <p:cNvGrpSpPr/>
          <p:nvPr/>
        </p:nvGrpSpPr>
        <p:grpSpPr>
          <a:xfrm>
            <a:off x="3877436" y="775969"/>
            <a:ext cx="4937125" cy="4362450"/>
            <a:chOff x="3877436" y="775969"/>
            <a:chExt cx="4937125" cy="4362450"/>
          </a:xfrm>
        </p:grpSpPr>
        <p:sp>
          <p:nvSpPr>
            <p:cNvPr id="225" name="Google Shape;225;p6"/>
            <p:cNvSpPr/>
            <p:nvPr/>
          </p:nvSpPr>
          <p:spPr>
            <a:xfrm>
              <a:off x="5743320" y="775969"/>
              <a:ext cx="1095375" cy="4362450"/>
            </a:xfrm>
            <a:custGeom>
              <a:rect b="b" l="l" r="r" t="t"/>
              <a:pathLst>
                <a:path extrusionOk="0" h="4362450" w="1095375">
                  <a:moveTo>
                    <a:pt x="0" y="0"/>
                  </a:moveTo>
                  <a:lnTo>
                    <a:pt x="0" y="4362316"/>
                  </a:lnTo>
                </a:path>
                <a:path extrusionOk="0" h="4362450" w="1095375">
                  <a:moveTo>
                    <a:pt x="522858" y="0"/>
                  </a:moveTo>
                  <a:lnTo>
                    <a:pt x="522858" y="4362316"/>
                  </a:lnTo>
                </a:path>
                <a:path extrusionOk="0" h="4362450" w="1095375">
                  <a:moveTo>
                    <a:pt x="1095375" y="0"/>
                  </a:moveTo>
                  <a:lnTo>
                    <a:pt x="1095375" y="436231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877436" y="1264284"/>
              <a:ext cx="4937125" cy="0"/>
            </a:xfrm>
            <a:custGeom>
              <a:rect b="b" l="l" r="r" t="t"/>
              <a:pathLst>
                <a:path extrusionOk="0" h="120000" w="4937125">
                  <a:moveTo>
                    <a:pt x="0" y="0"/>
                  </a:moveTo>
                  <a:lnTo>
                    <a:pt x="4936997" y="0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877436" y="780668"/>
              <a:ext cx="4937125" cy="4352925"/>
            </a:xfrm>
            <a:custGeom>
              <a:rect b="b" l="l" r="r" t="t"/>
              <a:pathLst>
                <a:path extrusionOk="0" h="4352925" w="4937125">
                  <a:moveTo>
                    <a:pt x="0" y="0"/>
                  </a:moveTo>
                  <a:lnTo>
                    <a:pt x="4936997" y="0"/>
                  </a:lnTo>
                </a:path>
                <a:path extrusionOk="0" h="4352925" w="4937125">
                  <a:moveTo>
                    <a:pt x="0" y="4352855"/>
                  </a:moveTo>
                  <a:lnTo>
                    <a:pt x="4936997" y="435285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6"/>
          <p:cNvSpPr txBox="1"/>
          <p:nvPr/>
        </p:nvSpPr>
        <p:spPr>
          <a:xfrm>
            <a:off x="7932166" y="886766"/>
            <a:ext cx="274955" cy="241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A+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8421878" y="886766"/>
            <a:ext cx="284480" cy="241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B+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297179" y="848867"/>
            <a:ext cx="3467100" cy="1193800"/>
          </a:xfrm>
          <a:custGeom>
            <a:rect b="b" l="l" r="r" t="t"/>
            <a:pathLst>
              <a:path extrusionOk="0" h="1193800" w="3467100">
                <a:moveTo>
                  <a:pt x="0" y="0"/>
                </a:moveTo>
                <a:lnTo>
                  <a:pt x="2558034" y="0"/>
                </a:lnTo>
                <a:lnTo>
                  <a:pt x="2558034" y="451485"/>
                </a:lnTo>
                <a:lnTo>
                  <a:pt x="3010789" y="451485"/>
                </a:lnTo>
                <a:lnTo>
                  <a:pt x="3010789" y="268859"/>
                </a:lnTo>
                <a:lnTo>
                  <a:pt x="3467100" y="596646"/>
                </a:lnTo>
                <a:lnTo>
                  <a:pt x="3010789" y="924433"/>
                </a:lnTo>
                <a:lnTo>
                  <a:pt x="3010789" y="741807"/>
                </a:lnTo>
                <a:lnTo>
                  <a:pt x="2558034" y="741807"/>
                </a:lnTo>
                <a:lnTo>
                  <a:pt x="2558034" y="1193292"/>
                </a:lnTo>
                <a:lnTo>
                  <a:pt x="0" y="119329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375920" y="1016000"/>
            <a:ext cx="2324735" cy="11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Find out the next  states from the flip flop  input values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6"/>
          <p:cNvGrpSpPr/>
          <p:nvPr/>
        </p:nvGrpSpPr>
        <p:grpSpPr>
          <a:xfrm>
            <a:off x="7819517" y="780669"/>
            <a:ext cx="1017905" cy="4352925"/>
            <a:chOff x="7819517" y="780669"/>
            <a:chExt cx="1017905" cy="4352925"/>
          </a:xfrm>
        </p:grpSpPr>
        <p:sp>
          <p:nvSpPr>
            <p:cNvPr id="233" name="Google Shape;233;p6"/>
            <p:cNvSpPr/>
            <p:nvPr/>
          </p:nvSpPr>
          <p:spPr>
            <a:xfrm>
              <a:off x="7819517" y="1264285"/>
              <a:ext cx="1017905" cy="0"/>
            </a:xfrm>
            <a:custGeom>
              <a:rect b="b" l="l" r="r" t="t"/>
              <a:pathLst>
                <a:path extrusionOk="0" h="120000" w="1017904">
                  <a:moveTo>
                    <a:pt x="0" y="0"/>
                  </a:moveTo>
                  <a:lnTo>
                    <a:pt x="1017524" y="0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819517" y="780669"/>
              <a:ext cx="1017905" cy="4352925"/>
            </a:xfrm>
            <a:custGeom>
              <a:rect b="b" l="l" r="r" t="t"/>
              <a:pathLst>
                <a:path extrusionOk="0" h="4352925" w="1017904">
                  <a:moveTo>
                    <a:pt x="0" y="0"/>
                  </a:moveTo>
                  <a:lnTo>
                    <a:pt x="1017524" y="0"/>
                  </a:lnTo>
                </a:path>
                <a:path extrusionOk="0" h="4352925" w="1017904">
                  <a:moveTo>
                    <a:pt x="0" y="4352855"/>
                  </a:moveTo>
                  <a:lnTo>
                    <a:pt x="1017524" y="435285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19339" y="888872"/>
              <a:ext cx="785495" cy="242570"/>
            </a:xfrm>
            <a:custGeom>
              <a:rect b="b" l="l" r="r" t="t"/>
              <a:pathLst>
                <a:path extrusionOk="0" h="242569" w="785495">
                  <a:moveTo>
                    <a:pt x="278892" y="0"/>
                  </a:moveTo>
                  <a:lnTo>
                    <a:pt x="0" y="0"/>
                  </a:lnTo>
                  <a:lnTo>
                    <a:pt x="0" y="242316"/>
                  </a:lnTo>
                  <a:lnTo>
                    <a:pt x="278892" y="242316"/>
                  </a:lnTo>
                  <a:lnTo>
                    <a:pt x="278892" y="0"/>
                  </a:lnTo>
                  <a:close/>
                </a:path>
                <a:path extrusionOk="0" h="242569" w="785495">
                  <a:moveTo>
                    <a:pt x="785368" y="0"/>
                  </a:moveTo>
                  <a:lnTo>
                    <a:pt x="501904" y="0"/>
                  </a:lnTo>
                  <a:lnTo>
                    <a:pt x="501904" y="242316"/>
                  </a:lnTo>
                  <a:lnTo>
                    <a:pt x="785368" y="242316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36" name="Google Shape;236;p6"/>
          <p:cNvGraphicFramePr/>
          <p:nvPr/>
        </p:nvGraphicFramePr>
        <p:xfrm>
          <a:off x="3872693" y="7806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{E98DD641-FECA-4946-A463-662F9BEF9136}</a:tableStyleId>
              </a:tblPr>
              <a:tblGrid>
                <a:gridCol w="497850"/>
                <a:gridCol w="492750"/>
                <a:gridCol w="492750"/>
                <a:gridCol w="405125"/>
                <a:gridCol w="526425"/>
                <a:gridCol w="525775"/>
                <a:gridCol w="514350"/>
                <a:gridCol w="492750"/>
                <a:gridCol w="481325"/>
                <a:gridCol w="515625"/>
              </a:tblGrid>
              <a:tr h="483625"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68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3365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DB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/>
                </a:tc>
                <a:tc>
                  <a:txBody>
                    <a:bodyPr/>
                    <a:lstStyle/>
                    <a:p>
                      <a:pPr indent="0" lvl="0" marL="0" marR="1771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571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A+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B+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3750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771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0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771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0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771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0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771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0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750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771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0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771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0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5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771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0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5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86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1771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190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pSp>
        <p:nvGrpSpPr>
          <p:cNvPr id="237" name="Google Shape;237;p6"/>
          <p:cNvGrpSpPr/>
          <p:nvPr/>
        </p:nvGrpSpPr>
        <p:grpSpPr>
          <a:xfrm>
            <a:off x="5782817" y="1325117"/>
            <a:ext cx="2667001" cy="3667125"/>
            <a:chOff x="5782817" y="1325117"/>
            <a:chExt cx="2667001" cy="3667125"/>
          </a:xfrm>
        </p:grpSpPr>
        <p:sp>
          <p:nvSpPr>
            <p:cNvPr id="238" name="Google Shape;238;p6"/>
            <p:cNvSpPr/>
            <p:nvPr/>
          </p:nvSpPr>
          <p:spPr>
            <a:xfrm>
              <a:off x="5782817" y="1325117"/>
              <a:ext cx="1018540" cy="3667125"/>
            </a:xfrm>
            <a:custGeom>
              <a:rect b="b" l="l" r="r" t="t"/>
              <a:pathLst>
                <a:path extrusionOk="0" h="3667125" w="101854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403860" y="0"/>
                  </a:lnTo>
                  <a:lnTo>
                    <a:pt x="435286" y="6351"/>
                  </a:lnTo>
                  <a:lnTo>
                    <a:pt x="460962" y="23669"/>
                  </a:lnTo>
                  <a:lnTo>
                    <a:pt x="478280" y="49345"/>
                  </a:lnTo>
                  <a:lnTo>
                    <a:pt x="484632" y="80772"/>
                  </a:lnTo>
                  <a:lnTo>
                    <a:pt x="484632" y="3585972"/>
                  </a:lnTo>
                  <a:lnTo>
                    <a:pt x="478280" y="3617409"/>
                  </a:lnTo>
                  <a:lnTo>
                    <a:pt x="460962" y="3643083"/>
                  </a:lnTo>
                  <a:lnTo>
                    <a:pt x="435286" y="3660395"/>
                  </a:lnTo>
                  <a:lnTo>
                    <a:pt x="403860" y="3666744"/>
                  </a:lnTo>
                  <a:lnTo>
                    <a:pt x="80772" y="3666744"/>
                  </a:lnTo>
                  <a:lnTo>
                    <a:pt x="49345" y="3660395"/>
                  </a:lnTo>
                  <a:lnTo>
                    <a:pt x="23669" y="3643083"/>
                  </a:lnTo>
                  <a:lnTo>
                    <a:pt x="6351" y="3617409"/>
                  </a:lnTo>
                  <a:lnTo>
                    <a:pt x="0" y="3585972"/>
                  </a:lnTo>
                  <a:lnTo>
                    <a:pt x="0" y="80772"/>
                  </a:lnTo>
                  <a:close/>
                </a:path>
                <a:path extrusionOk="0" h="3667125" w="1018540">
                  <a:moveTo>
                    <a:pt x="533400" y="80772"/>
                  </a:moveTo>
                  <a:lnTo>
                    <a:pt x="539751" y="49345"/>
                  </a:lnTo>
                  <a:lnTo>
                    <a:pt x="557069" y="23669"/>
                  </a:lnTo>
                  <a:lnTo>
                    <a:pt x="582745" y="6351"/>
                  </a:lnTo>
                  <a:lnTo>
                    <a:pt x="614172" y="0"/>
                  </a:lnTo>
                  <a:lnTo>
                    <a:pt x="937260" y="0"/>
                  </a:lnTo>
                  <a:lnTo>
                    <a:pt x="968686" y="6351"/>
                  </a:lnTo>
                  <a:lnTo>
                    <a:pt x="994362" y="23669"/>
                  </a:lnTo>
                  <a:lnTo>
                    <a:pt x="1011680" y="49345"/>
                  </a:lnTo>
                  <a:lnTo>
                    <a:pt x="1018032" y="80772"/>
                  </a:lnTo>
                  <a:lnTo>
                    <a:pt x="1018032" y="3585972"/>
                  </a:lnTo>
                  <a:lnTo>
                    <a:pt x="1011680" y="3617409"/>
                  </a:lnTo>
                  <a:lnTo>
                    <a:pt x="994362" y="3643083"/>
                  </a:lnTo>
                  <a:lnTo>
                    <a:pt x="968686" y="3660395"/>
                  </a:lnTo>
                  <a:lnTo>
                    <a:pt x="937260" y="3666744"/>
                  </a:lnTo>
                  <a:lnTo>
                    <a:pt x="614172" y="3666744"/>
                  </a:lnTo>
                  <a:lnTo>
                    <a:pt x="582745" y="3660395"/>
                  </a:lnTo>
                  <a:lnTo>
                    <a:pt x="557069" y="3643083"/>
                  </a:lnTo>
                  <a:lnTo>
                    <a:pt x="539751" y="3617409"/>
                  </a:lnTo>
                  <a:lnTo>
                    <a:pt x="533400" y="3585972"/>
                  </a:lnTo>
                  <a:lnTo>
                    <a:pt x="533400" y="80772"/>
                  </a:ln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6267323" y="2649727"/>
              <a:ext cx="2182495" cy="542925"/>
            </a:xfrm>
            <a:custGeom>
              <a:rect b="b" l="l" r="r" t="t"/>
              <a:pathLst>
                <a:path extrusionOk="0" h="542925" w="2182495">
                  <a:moveTo>
                    <a:pt x="1648968" y="499618"/>
                  </a:moveTo>
                  <a:lnTo>
                    <a:pt x="1620901" y="485775"/>
                  </a:lnTo>
                  <a:lnTo>
                    <a:pt x="1562989" y="457200"/>
                  </a:lnTo>
                  <a:lnTo>
                    <a:pt x="1563154" y="485863"/>
                  </a:lnTo>
                  <a:lnTo>
                    <a:pt x="0" y="494284"/>
                  </a:lnTo>
                  <a:lnTo>
                    <a:pt x="254" y="522859"/>
                  </a:lnTo>
                  <a:lnTo>
                    <a:pt x="1563319" y="514438"/>
                  </a:lnTo>
                  <a:lnTo>
                    <a:pt x="1563497" y="542925"/>
                  </a:lnTo>
                  <a:lnTo>
                    <a:pt x="1648968" y="499618"/>
                  </a:lnTo>
                  <a:close/>
                </a:path>
                <a:path extrusionOk="0" h="542925" w="2182495">
                  <a:moveTo>
                    <a:pt x="2182368" y="42418"/>
                  </a:moveTo>
                  <a:lnTo>
                    <a:pt x="2154301" y="28575"/>
                  </a:lnTo>
                  <a:lnTo>
                    <a:pt x="2096389" y="0"/>
                  </a:lnTo>
                  <a:lnTo>
                    <a:pt x="2096554" y="28663"/>
                  </a:lnTo>
                  <a:lnTo>
                    <a:pt x="533400" y="37084"/>
                  </a:lnTo>
                  <a:lnTo>
                    <a:pt x="533654" y="65659"/>
                  </a:lnTo>
                  <a:lnTo>
                    <a:pt x="2096719" y="57238"/>
                  </a:lnTo>
                  <a:lnTo>
                    <a:pt x="2096897" y="85725"/>
                  </a:lnTo>
                  <a:lnTo>
                    <a:pt x="2182368" y="42418"/>
                  </a:lnTo>
                  <a:close/>
                </a:path>
              </a:pathLst>
            </a:custGeom>
            <a:solidFill>
              <a:srgbClr val="695D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6"/>
          <p:cNvSpPr txBox="1"/>
          <p:nvPr/>
        </p:nvSpPr>
        <p:spPr>
          <a:xfrm>
            <a:off x="1519555" y="4188663"/>
            <a:ext cx="1577720" cy="54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∴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= A+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∴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= B+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228600" y="4223003"/>
            <a:ext cx="1002791" cy="9204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 txBox="1"/>
          <p:nvPr>
            <p:ph type="title"/>
          </p:nvPr>
        </p:nvSpPr>
        <p:spPr>
          <a:xfrm>
            <a:off x="1021603" y="59022"/>
            <a:ext cx="814730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Example 1: Draw the state diagram for the given circuit</a:t>
            </a:r>
            <a:endParaRPr/>
          </a:p>
        </p:txBody>
      </p:sp>
      <p:pic>
        <p:nvPicPr>
          <p:cNvPr id="243" name="Google Shape;2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962" y="2957095"/>
            <a:ext cx="15144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6"/>
          <p:cNvSpPr txBox="1"/>
          <p:nvPr/>
        </p:nvSpPr>
        <p:spPr>
          <a:xfrm>
            <a:off x="434721" y="2484022"/>
            <a:ext cx="29180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6C00"/>
                </a:solidFill>
                <a:latin typeface="Verdana"/>
                <a:ea typeface="Verdana"/>
                <a:cs typeface="Verdana"/>
                <a:sym typeface="Verdana"/>
              </a:rPr>
              <a:t>D Flip-flop Truth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/>
          <p:nvPr/>
        </p:nvSpPr>
        <p:spPr>
          <a:xfrm>
            <a:off x="154914" y="704469"/>
            <a:ext cx="4087495" cy="0"/>
          </a:xfrm>
          <a:custGeom>
            <a:rect b="b" l="l" r="r" t="t"/>
            <a:pathLst>
              <a:path extrusionOk="0" h="120000" w="4087495">
                <a:moveTo>
                  <a:pt x="0" y="0"/>
                </a:moveTo>
                <a:lnTo>
                  <a:pt x="4087393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154914" y="5057324"/>
            <a:ext cx="4087495" cy="0"/>
          </a:xfrm>
          <a:custGeom>
            <a:rect b="b" l="l" r="r" t="t"/>
            <a:pathLst>
              <a:path extrusionOk="0" h="120000" w="4087495">
                <a:moveTo>
                  <a:pt x="0" y="0"/>
                </a:moveTo>
                <a:lnTo>
                  <a:pt x="4087393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p7"/>
          <p:cNvGraphicFramePr/>
          <p:nvPr/>
        </p:nvGraphicFramePr>
        <p:xfrm>
          <a:off x="150170" y="704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{E98DD641-FECA-4946-A463-662F9BEF9136}</a:tableStyleId>
              </a:tblPr>
              <a:tblGrid>
                <a:gridCol w="587375"/>
                <a:gridCol w="582300"/>
                <a:gridCol w="582300"/>
                <a:gridCol w="582300"/>
                <a:gridCol w="582300"/>
                <a:gridCol w="582300"/>
                <a:gridCol w="587375"/>
              </a:tblGrid>
              <a:tr h="480450"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A+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B+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2288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9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2288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95D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2288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2288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2288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7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2288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3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0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2288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6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2288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8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22288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870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52" name="Google Shape;252;p7"/>
          <p:cNvSpPr/>
          <p:nvPr/>
        </p:nvSpPr>
        <p:spPr>
          <a:xfrm>
            <a:off x="5521452" y="2354579"/>
            <a:ext cx="765175" cy="516890"/>
          </a:xfrm>
          <a:custGeom>
            <a:rect b="b" l="l" r="r" t="t"/>
            <a:pathLst>
              <a:path extrusionOk="0" h="516889" w="765175">
                <a:moveTo>
                  <a:pt x="0" y="258318"/>
                </a:moveTo>
                <a:lnTo>
                  <a:pt x="4148" y="220155"/>
                </a:lnTo>
                <a:lnTo>
                  <a:pt x="16200" y="183728"/>
                </a:lnTo>
                <a:lnTo>
                  <a:pt x="35562" y="149436"/>
                </a:lnTo>
                <a:lnTo>
                  <a:pt x="61642" y="117680"/>
                </a:lnTo>
                <a:lnTo>
                  <a:pt x="93847" y="88860"/>
                </a:lnTo>
                <a:lnTo>
                  <a:pt x="131584" y="63375"/>
                </a:lnTo>
                <a:lnTo>
                  <a:pt x="174262" y="41627"/>
                </a:lnTo>
                <a:lnTo>
                  <a:pt x="221288" y="24015"/>
                </a:lnTo>
                <a:lnTo>
                  <a:pt x="272068" y="10940"/>
                </a:lnTo>
                <a:lnTo>
                  <a:pt x="326011" y="2801"/>
                </a:lnTo>
                <a:lnTo>
                  <a:pt x="382524" y="0"/>
                </a:lnTo>
                <a:lnTo>
                  <a:pt x="439036" y="2801"/>
                </a:lnTo>
                <a:lnTo>
                  <a:pt x="492979" y="10940"/>
                </a:lnTo>
                <a:lnTo>
                  <a:pt x="543759" y="24015"/>
                </a:lnTo>
                <a:lnTo>
                  <a:pt x="590785" y="41627"/>
                </a:lnTo>
                <a:lnTo>
                  <a:pt x="633463" y="63375"/>
                </a:lnTo>
                <a:lnTo>
                  <a:pt x="671200" y="88860"/>
                </a:lnTo>
                <a:lnTo>
                  <a:pt x="703405" y="117680"/>
                </a:lnTo>
                <a:lnTo>
                  <a:pt x="729485" y="149436"/>
                </a:lnTo>
                <a:lnTo>
                  <a:pt x="748847" y="183728"/>
                </a:lnTo>
                <a:lnTo>
                  <a:pt x="760899" y="220155"/>
                </a:lnTo>
                <a:lnTo>
                  <a:pt x="765048" y="258318"/>
                </a:lnTo>
                <a:lnTo>
                  <a:pt x="760899" y="296480"/>
                </a:lnTo>
                <a:lnTo>
                  <a:pt x="748847" y="332907"/>
                </a:lnTo>
                <a:lnTo>
                  <a:pt x="729485" y="367199"/>
                </a:lnTo>
                <a:lnTo>
                  <a:pt x="703405" y="398955"/>
                </a:lnTo>
                <a:lnTo>
                  <a:pt x="671200" y="427775"/>
                </a:lnTo>
                <a:lnTo>
                  <a:pt x="633463" y="453260"/>
                </a:lnTo>
                <a:lnTo>
                  <a:pt x="590785" y="475008"/>
                </a:lnTo>
                <a:lnTo>
                  <a:pt x="543759" y="492620"/>
                </a:lnTo>
                <a:lnTo>
                  <a:pt x="492979" y="505695"/>
                </a:lnTo>
                <a:lnTo>
                  <a:pt x="439036" y="513834"/>
                </a:lnTo>
                <a:lnTo>
                  <a:pt x="382524" y="516636"/>
                </a:lnTo>
                <a:lnTo>
                  <a:pt x="326011" y="513834"/>
                </a:lnTo>
                <a:lnTo>
                  <a:pt x="272068" y="505695"/>
                </a:lnTo>
                <a:lnTo>
                  <a:pt x="221288" y="492620"/>
                </a:lnTo>
                <a:lnTo>
                  <a:pt x="174262" y="475008"/>
                </a:lnTo>
                <a:lnTo>
                  <a:pt x="131584" y="453260"/>
                </a:lnTo>
                <a:lnTo>
                  <a:pt x="93847" y="427775"/>
                </a:lnTo>
                <a:lnTo>
                  <a:pt x="61642" y="398955"/>
                </a:lnTo>
                <a:lnTo>
                  <a:pt x="35562" y="367199"/>
                </a:lnTo>
                <a:lnTo>
                  <a:pt x="16200" y="332907"/>
                </a:lnTo>
                <a:lnTo>
                  <a:pt x="4148" y="296480"/>
                </a:lnTo>
                <a:lnTo>
                  <a:pt x="0" y="258318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5712333" y="2426334"/>
            <a:ext cx="33655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5521452" y="3889247"/>
            <a:ext cx="765175" cy="516890"/>
          </a:xfrm>
          <a:custGeom>
            <a:rect b="b" l="l" r="r" t="t"/>
            <a:pathLst>
              <a:path extrusionOk="0" h="516889" w="765175">
                <a:moveTo>
                  <a:pt x="0" y="258317"/>
                </a:moveTo>
                <a:lnTo>
                  <a:pt x="4148" y="220147"/>
                </a:lnTo>
                <a:lnTo>
                  <a:pt x="16200" y="183714"/>
                </a:lnTo>
                <a:lnTo>
                  <a:pt x="35562" y="149420"/>
                </a:lnTo>
                <a:lnTo>
                  <a:pt x="61642" y="117663"/>
                </a:lnTo>
                <a:lnTo>
                  <a:pt x="93847" y="88844"/>
                </a:lnTo>
                <a:lnTo>
                  <a:pt x="131584" y="63363"/>
                </a:lnTo>
                <a:lnTo>
                  <a:pt x="174262" y="41618"/>
                </a:lnTo>
                <a:lnTo>
                  <a:pt x="221288" y="24009"/>
                </a:lnTo>
                <a:lnTo>
                  <a:pt x="272068" y="10937"/>
                </a:lnTo>
                <a:lnTo>
                  <a:pt x="326011" y="2800"/>
                </a:lnTo>
                <a:lnTo>
                  <a:pt x="382524" y="0"/>
                </a:lnTo>
                <a:lnTo>
                  <a:pt x="439036" y="2800"/>
                </a:lnTo>
                <a:lnTo>
                  <a:pt x="492979" y="10937"/>
                </a:lnTo>
                <a:lnTo>
                  <a:pt x="543759" y="24009"/>
                </a:lnTo>
                <a:lnTo>
                  <a:pt x="590785" y="41618"/>
                </a:lnTo>
                <a:lnTo>
                  <a:pt x="633463" y="63363"/>
                </a:lnTo>
                <a:lnTo>
                  <a:pt x="671200" y="88844"/>
                </a:lnTo>
                <a:lnTo>
                  <a:pt x="703405" y="117663"/>
                </a:lnTo>
                <a:lnTo>
                  <a:pt x="729485" y="149420"/>
                </a:lnTo>
                <a:lnTo>
                  <a:pt x="748847" y="183714"/>
                </a:lnTo>
                <a:lnTo>
                  <a:pt x="760899" y="220147"/>
                </a:lnTo>
                <a:lnTo>
                  <a:pt x="765048" y="258317"/>
                </a:lnTo>
                <a:lnTo>
                  <a:pt x="760899" y="296488"/>
                </a:lnTo>
                <a:lnTo>
                  <a:pt x="748847" y="332921"/>
                </a:lnTo>
                <a:lnTo>
                  <a:pt x="729485" y="367215"/>
                </a:lnTo>
                <a:lnTo>
                  <a:pt x="703405" y="398972"/>
                </a:lnTo>
                <a:lnTo>
                  <a:pt x="671200" y="427791"/>
                </a:lnTo>
                <a:lnTo>
                  <a:pt x="633463" y="453272"/>
                </a:lnTo>
                <a:lnTo>
                  <a:pt x="590785" y="475017"/>
                </a:lnTo>
                <a:lnTo>
                  <a:pt x="543759" y="492626"/>
                </a:lnTo>
                <a:lnTo>
                  <a:pt x="492979" y="505698"/>
                </a:lnTo>
                <a:lnTo>
                  <a:pt x="439036" y="513835"/>
                </a:lnTo>
                <a:lnTo>
                  <a:pt x="382524" y="516635"/>
                </a:lnTo>
                <a:lnTo>
                  <a:pt x="326011" y="513835"/>
                </a:lnTo>
                <a:lnTo>
                  <a:pt x="272068" y="505698"/>
                </a:lnTo>
                <a:lnTo>
                  <a:pt x="221288" y="492626"/>
                </a:lnTo>
                <a:lnTo>
                  <a:pt x="174262" y="475017"/>
                </a:lnTo>
                <a:lnTo>
                  <a:pt x="131584" y="453272"/>
                </a:lnTo>
                <a:lnTo>
                  <a:pt x="93847" y="427791"/>
                </a:lnTo>
                <a:lnTo>
                  <a:pt x="61642" y="398972"/>
                </a:lnTo>
                <a:lnTo>
                  <a:pt x="35562" y="367215"/>
                </a:lnTo>
                <a:lnTo>
                  <a:pt x="16200" y="332921"/>
                </a:lnTo>
                <a:lnTo>
                  <a:pt x="4148" y="296488"/>
                </a:lnTo>
                <a:lnTo>
                  <a:pt x="0" y="258317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5712333" y="3960672"/>
            <a:ext cx="33655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7661147" y="2354579"/>
            <a:ext cx="765175" cy="2051685"/>
          </a:xfrm>
          <a:custGeom>
            <a:rect b="b" l="l" r="r" t="t"/>
            <a:pathLst>
              <a:path extrusionOk="0" h="2051685" w="765175">
                <a:moveTo>
                  <a:pt x="0" y="258318"/>
                </a:moveTo>
                <a:lnTo>
                  <a:pt x="4148" y="220155"/>
                </a:lnTo>
                <a:lnTo>
                  <a:pt x="16200" y="183728"/>
                </a:lnTo>
                <a:lnTo>
                  <a:pt x="35562" y="149436"/>
                </a:lnTo>
                <a:lnTo>
                  <a:pt x="61642" y="117680"/>
                </a:lnTo>
                <a:lnTo>
                  <a:pt x="93847" y="88860"/>
                </a:lnTo>
                <a:lnTo>
                  <a:pt x="131584" y="63375"/>
                </a:lnTo>
                <a:lnTo>
                  <a:pt x="174262" y="41627"/>
                </a:lnTo>
                <a:lnTo>
                  <a:pt x="221288" y="24015"/>
                </a:lnTo>
                <a:lnTo>
                  <a:pt x="272068" y="10940"/>
                </a:lnTo>
                <a:lnTo>
                  <a:pt x="326011" y="2801"/>
                </a:lnTo>
                <a:lnTo>
                  <a:pt x="382524" y="0"/>
                </a:lnTo>
                <a:lnTo>
                  <a:pt x="439036" y="2801"/>
                </a:lnTo>
                <a:lnTo>
                  <a:pt x="492979" y="10940"/>
                </a:lnTo>
                <a:lnTo>
                  <a:pt x="543759" y="24015"/>
                </a:lnTo>
                <a:lnTo>
                  <a:pt x="590785" y="41627"/>
                </a:lnTo>
                <a:lnTo>
                  <a:pt x="633463" y="63375"/>
                </a:lnTo>
                <a:lnTo>
                  <a:pt x="671200" y="88860"/>
                </a:lnTo>
                <a:lnTo>
                  <a:pt x="703405" y="117680"/>
                </a:lnTo>
                <a:lnTo>
                  <a:pt x="729485" y="149436"/>
                </a:lnTo>
                <a:lnTo>
                  <a:pt x="748847" y="183728"/>
                </a:lnTo>
                <a:lnTo>
                  <a:pt x="760899" y="220155"/>
                </a:lnTo>
                <a:lnTo>
                  <a:pt x="765048" y="258318"/>
                </a:lnTo>
                <a:lnTo>
                  <a:pt x="760899" y="296480"/>
                </a:lnTo>
                <a:lnTo>
                  <a:pt x="748847" y="332907"/>
                </a:lnTo>
                <a:lnTo>
                  <a:pt x="729485" y="367199"/>
                </a:lnTo>
                <a:lnTo>
                  <a:pt x="703405" y="398955"/>
                </a:lnTo>
                <a:lnTo>
                  <a:pt x="671200" y="427775"/>
                </a:lnTo>
                <a:lnTo>
                  <a:pt x="633463" y="453260"/>
                </a:lnTo>
                <a:lnTo>
                  <a:pt x="590785" y="475008"/>
                </a:lnTo>
                <a:lnTo>
                  <a:pt x="543759" y="492620"/>
                </a:lnTo>
                <a:lnTo>
                  <a:pt x="492979" y="505695"/>
                </a:lnTo>
                <a:lnTo>
                  <a:pt x="439036" y="513834"/>
                </a:lnTo>
                <a:lnTo>
                  <a:pt x="382524" y="516636"/>
                </a:lnTo>
                <a:lnTo>
                  <a:pt x="326011" y="513834"/>
                </a:lnTo>
                <a:lnTo>
                  <a:pt x="272068" y="505695"/>
                </a:lnTo>
                <a:lnTo>
                  <a:pt x="221288" y="492620"/>
                </a:lnTo>
                <a:lnTo>
                  <a:pt x="174262" y="475008"/>
                </a:lnTo>
                <a:lnTo>
                  <a:pt x="131584" y="453260"/>
                </a:lnTo>
                <a:lnTo>
                  <a:pt x="93847" y="427775"/>
                </a:lnTo>
                <a:lnTo>
                  <a:pt x="61642" y="398955"/>
                </a:lnTo>
                <a:lnTo>
                  <a:pt x="35562" y="367199"/>
                </a:lnTo>
                <a:lnTo>
                  <a:pt x="16200" y="332907"/>
                </a:lnTo>
                <a:lnTo>
                  <a:pt x="4148" y="296480"/>
                </a:lnTo>
                <a:lnTo>
                  <a:pt x="0" y="258318"/>
                </a:lnTo>
                <a:close/>
              </a:path>
              <a:path extrusionOk="0" h="2051685" w="765175">
                <a:moveTo>
                  <a:pt x="0" y="1792986"/>
                </a:moveTo>
                <a:lnTo>
                  <a:pt x="4148" y="1754815"/>
                </a:lnTo>
                <a:lnTo>
                  <a:pt x="16200" y="1718382"/>
                </a:lnTo>
                <a:lnTo>
                  <a:pt x="35562" y="1684088"/>
                </a:lnTo>
                <a:lnTo>
                  <a:pt x="61642" y="1652331"/>
                </a:lnTo>
                <a:lnTo>
                  <a:pt x="93847" y="1623512"/>
                </a:lnTo>
                <a:lnTo>
                  <a:pt x="131584" y="1598031"/>
                </a:lnTo>
                <a:lnTo>
                  <a:pt x="174262" y="1576286"/>
                </a:lnTo>
                <a:lnTo>
                  <a:pt x="221288" y="1558677"/>
                </a:lnTo>
                <a:lnTo>
                  <a:pt x="272068" y="1545605"/>
                </a:lnTo>
                <a:lnTo>
                  <a:pt x="326011" y="1537468"/>
                </a:lnTo>
                <a:lnTo>
                  <a:pt x="382524" y="1534667"/>
                </a:lnTo>
                <a:lnTo>
                  <a:pt x="439036" y="1537468"/>
                </a:lnTo>
                <a:lnTo>
                  <a:pt x="492979" y="1545605"/>
                </a:lnTo>
                <a:lnTo>
                  <a:pt x="543759" y="1558677"/>
                </a:lnTo>
                <a:lnTo>
                  <a:pt x="590785" y="1576286"/>
                </a:lnTo>
                <a:lnTo>
                  <a:pt x="633463" y="1598031"/>
                </a:lnTo>
                <a:lnTo>
                  <a:pt x="671200" y="1623512"/>
                </a:lnTo>
                <a:lnTo>
                  <a:pt x="703405" y="1652331"/>
                </a:lnTo>
                <a:lnTo>
                  <a:pt x="729485" y="1684088"/>
                </a:lnTo>
                <a:lnTo>
                  <a:pt x="748847" y="1718382"/>
                </a:lnTo>
                <a:lnTo>
                  <a:pt x="760899" y="1754815"/>
                </a:lnTo>
                <a:lnTo>
                  <a:pt x="765048" y="1792986"/>
                </a:lnTo>
                <a:lnTo>
                  <a:pt x="760899" y="1831156"/>
                </a:lnTo>
                <a:lnTo>
                  <a:pt x="748847" y="1867589"/>
                </a:lnTo>
                <a:lnTo>
                  <a:pt x="729485" y="1901883"/>
                </a:lnTo>
                <a:lnTo>
                  <a:pt x="703405" y="1933640"/>
                </a:lnTo>
                <a:lnTo>
                  <a:pt x="671200" y="1962459"/>
                </a:lnTo>
                <a:lnTo>
                  <a:pt x="633463" y="1987940"/>
                </a:lnTo>
                <a:lnTo>
                  <a:pt x="590785" y="2009685"/>
                </a:lnTo>
                <a:lnTo>
                  <a:pt x="543759" y="2027294"/>
                </a:lnTo>
                <a:lnTo>
                  <a:pt x="492979" y="2040366"/>
                </a:lnTo>
                <a:lnTo>
                  <a:pt x="439036" y="2048503"/>
                </a:lnTo>
                <a:lnTo>
                  <a:pt x="382524" y="2051303"/>
                </a:lnTo>
                <a:lnTo>
                  <a:pt x="326011" y="2048503"/>
                </a:lnTo>
                <a:lnTo>
                  <a:pt x="272068" y="2040366"/>
                </a:lnTo>
                <a:lnTo>
                  <a:pt x="221288" y="2027294"/>
                </a:lnTo>
                <a:lnTo>
                  <a:pt x="174262" y="2009685"/>
                </a:lnTo>
                <a:lnTo>
                  <a:pt x="131584" y="1987940"/>
                </a:lnTo>
                <a:lnTo>
                  <a:pt x="93847" y="1962459"/>
                </a:lnTo>
                <a:lnTo>
                  <a:pt x="61642" y="1933640"/>
                </a:lnTo>
                <a:lnTo>
                  <a:pt x="35562" y="1901883"/>
                </a:lnTo>
                <a:lnTo>
                  <a:pt x="16200" y="1867589"/>
                </a:lnTo>
                <a:lnTo>
                  <a:pt x="4148" y="1831156"/>
                </a:lnTo>
                <a:lnTo>
                  <a:pt x="0" y="1792986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7852918" y="3960672"/>
            <a:ext cx="33655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5269357" y="2163826"/>
            <a:ext cx="641350" cy="457200"/>
          </a:xfrm>
          <a:custGeom>
            <a:rect b="b" l="l" r="r" t="t"/>
            <a:pathLst>
              <a:path extrusionOk="0" h="457200" w="641350">
                <a:moveTo>
                  <a:pt x="320420" y="0"/>
                </a:moveTo>
                <a:lnTo>
                  <a:pt x="275589" y="2921"/>
                </a:lnTo>
                <a:lnTo>
                  <a:pt x="231520" y="11175"/>
                </a:lnTo>
                <a:lnTo>
                  <a:pt x="175513" y="29718"/>
                </a:lnTo>
                <a:lnTo>
                  <a:pt x="124078" y="55372"/>
                </a:lnTo>
                <a:lnTo>
                  <a:pt x="79247" y="87122"/>
                </a:lnTo>
                <a:lnTo>
                  <a:pt x="50926" y="114173"/>
                </a:lnTo>
                <a:lnTo>
                  <a:pt x="21716" y="153669"/>
                </a:lnTo>
                <a:lnTo>
                  <a:pt x="4190" y="195961"/>
                </a:lnTo>
                <a:lnTo>
                  <a:pt x="0" y="228600"/>
                </a:lnTo>
                <a:lnTo>
                  <a:pt x="380" y="239394"/>
                </a:lnTo>
                <a:lnTo>
                  <a:pt x="8889" y="282067"/>
                </a:lnTo>
                <a:lnTo>
                  <a:pt x="33527" y="332740"/>
                </a:lnTo>
                <a:lnTo>
                  <a:pt x="62229" y="369188"/>
                </a:lnTo>
                <a:lnTo>
                  <a:pt x="97535" y="401193"/>
                </a:lnTo>
                <a:lnTo>
                  <a:pt x="137921" y="426847"/>
                </a:lnTo>
                <a:lnTo>
                  <a:pt x="182117" y="445516"/>
                </a:lnTo>
                <a:lnTo>
                  <a:pt x="228472" y="455422"/>
                </a:lnTo>
                <a:lnTo>
                  <a:pt x="251967" y="456692"/>
                </a:lnTo>
                <a:lnTo>
                  <a:pt x="252221" y="443992"/>
                </a:lnTo>
                <a:lnTo>
                  <a:pt x="240664" y="443738"/>
                </a:lnTo>
                <a:lnTo>
                  <a:pt x="229615" y="442722"/>
                </a:lnTo>
                <a:lnTo>
                  <a:pt x="185419" y="433197"/>
                </a:lnTo>
                <a:lnTo>
                  <a:pt x="143382" y="415417"/>
                </a:lnTo>
                <a:lnTo>
                  <a:pt x="104775" y="390779"/>
                </a:lnTo>
                <a:lnTo>
                  <a:pt x="71119" y="360172"/>
                </a:lnTo>
                <a:lnTo>
                  <a:pt x="43814" y="325374"/>
                </a:lnTo>
                <a:lnTo>
                  <a:pt x="24383" y="287528"/>
                </a:lnTo>
                <a:lnTo>
                  <a:pt x="14096" y="248157"/>
                </a:lnTo>
                <a:lnTo>
                  <a:pt x="12700" y="228092"/>
                </a:lnTo>
                <a:lnTo>
                  <a:pt x="13207" y="218312"/>
                </a:lnTo>
                <a:lnTo>
                  <a:pt x="23240" y="179069"/>
                </a:lnTo>
                <a:lnTo>
                  <a:pt x="45338" y="140716"/>
                </a:lnTo>
                <a:lnTo>
                  <a:pt x="77977" y="105029"/>
                </a:lnTo>
                <a:lnTo>
                  <a:pt x="108457" y="80772"/>
                </a:lnTo>
                <a:lnTo>
                  <a:pt x="155066" y="52831"/>
                </a:lnTo>
                <a:lnTo>
                  <a:pt x="207390" y="31368"/>
                </a:lnTo>
                <a:lnTo>
                  <a:pt x="263270" y="17525"/>
                </a:lnTo>
                <a:lnTo>
                  <a:pt x="306196" y="12954"/>
                </a:lnTo>
                <a:lnTo>
                  <a:pt x="320675" y="12700"/>
                </a:lnTo>
                <a:lnTo>
                  <a:pt x="423022" y="12700"/>
                </a:lnTo>
                <a:lnTo>
                  <a:pt x="409066" y="9398"/>
                </a:lnTo>
                <a:lnTo>
                  <a:pt x="379983" y="4191"/>
                </a:lnTo>
                <a:lnTo>
                  <a:pt x="350265" y="1016"/>
                </a:lnTo>
                <a:lnTo>
                  <a:pt x="320420" y="0"/>
                </a:lnTo>
                <a:close/>
              </a:path>
              <a:path extrusionOk="0" h="457200" w="641350">
                <a:moveTo>
                  <a:pt x="598706" y="124781"/>
                </a:moveTo>
                <a:lnTo>
                  <a:pt x="570738" y="136271"/>
                </a:lnTo>
                <a:lnTo>
                  <a:pt x="634872" y="192278"/>
                </a:lnTo>
                <a:lnTo>
                  <a:pt x="639030" y="136651"/>
                </a:lnTo>
                <a:lnTo>
                  <a:pt x="605281" y="136651"/>
                </a:lnTo>
                <a:lnTo>
                  <a:pt x="598706" y="124781"/>
                </a:lnTo>
                <a:close/>
              </a:path>
              <a:path extrusionOk="0" h="457200" w="641350">
                <a:moveTo>
                  <a:pt x="610576" y="119904"/>
                </a:moveTo>
                <a:lnTo>
                  <a:pt x="598706" y="124781"/>
                </a:lnTo>
                <a:lnTo>
                  <a:pt x="605281" y="136651"/>
                </a:lnTo>
                <a:lnTo>
                  <a:pt x="616330" y="130429"/>
                </a:lnTo>
                <a:lnTo>
                  <a:pt x="610576" y="119904"/>
                </a:lnTo>
                <a:close/>
              </a:path>
              <a:path extrusionOk="0" h="457200" w="641350">
                <a:moveTo>
                  <a:pt x="641222" y="107315"/>
                </a:moveTo>
                <a:lnTo>
                  <a:pt x="610576" y="119904"/>
                </a:lnTo>
                <a:lnTo>
                  <a:pt x="616330" y="130429"/>
                </a:lnTo>
                <a:lnTo>
                  <a:pt x="605281" y="136651"/>
                </a:lnTo>
                <a:lnTo>
                  <a:pt x="639030" y="136651"/>
                </a:lnTo>
                <a:lnTo>
                  <a:pt x="641222" y="107315"/>
                </a:lnTo>
                <a:close/>
              </a:path>
              <a:path extrusionOk="0" h="457200" w="641350">
                <a:moveTo>
                  <a:pt x="595751" y="119447"/>
                </a:moveTo>
                <a:lnTo>
                  <a:pt x="598706" y="124781"/>
                </a:lnTo>
                <a:lnTo>
                  <a:pt x="609690" y="120268"/>
                </a:lnTo>
                <a:lnTo>
                  <a:pt x="596518" y="120268"/>
                </a:lnTo>
                <a:lnTo>
                  <a:pt x="595751" y="119447"/>
                </a:lnTo>
                <a:close/>
              </a:path>
              <a:path extrusionOk="0" h="457200" w="641350">
                <a:moveTo>
                  <a:pt x="595502" y="118999"/>
                </a:moveTo>
                <a:lnTo>
                  <a:pt x="595751" y="119447"/>
                </a:lnTo>
                <a:lnTo>
                  <a:pt x="596518" y="120268"/>
                </a:lnTo>
                <a:lnTo>
                  <a:pt x="595502" y="118999"/>
                </a:lnTo>
                <a:close/>
              </a:path>
              <a:path extrusionOk="0" h="457200" w="641350">
                <a:moveTo>
                  <a:pt x="610081" y="118999"/>
                </a:moveTo>
                <a:lnTo>
                  <a:pt x="595502" y="118999"/>
                </a:lnTo>
                <a:lnTo>
                  <a:pt x="596518" y="120268"/>
                </a:lnTo>
                <a:lnTo>
                  <a:pt x="609690" y="120268"/>
                </a:lnTo>
                <a:lnTo>
                  <a:pt x="610576" y="119904"/>
                </a:lnTo>
                <a:lnTo>
                  <a:pt x="610081" y="118999"/>
                </a:lnTo>
                <a:close/>
              </a:path>
              <a:path extrusionOk="0" h="457200" w="641350">
                <a:moveTo>
                  <a:pt x="423022" y="12700"/>
                </a:moveTo>
                <a:lnTo>
                  <a:pt x="320675" y="12700"/>
                </a:lnTo>
                <a:lnTo>
                  <a:pt x="349757" y="13716"/>
                </a:lnTo>
                <a:lnTo>
                  <a:pt x="378587" y="16891"/>
                </a:lnTo>
                <a:lnTo>
                  <a:pt x="434593" y="28575"/>
                </a:lnTo>
                <a:lnTo>
                  <a:pt x="486790" y="46609"/>
                </a:lnTo>
                <a:lnTo>
                  <a:pt x="533653" y="69976"/>
                </a:lnTo>
                <a:lnTo>
                  <a:pt x="572896" y="97536"/>
                </a:lnTo>
                <a:lnTo>
                  <a:pt x="595751" y="119447"/>
                </a:lnTo>
                <a:lnTo>
                  <a:pt x="595502" y="118999"/>
                </a:lnTo>
                <a:lnTo>
                  <a:pt x="610081" y="118999"/>
                </a:lnTo>
                <a:lnTo>
                  <a:pt x="606678" y="112775"/>
                </a:lnTo>
                <a:lnTo>
                  <a:pt x="606425" y="112394"/>
                </a:lnTo>
                <a:lnTo>
                  <a:pt x="606043" y="111887"/>
                </a:lnTo>
                <a:lnTo>
                  <a:pt x="605663" y="111506"/>
                </a:lnTo>
                <a:lnTo>
                  <a:pt x="598042" y="103378"/>
                </a:lnTo>
                <a:lnTo>
                  <a:pt x="561339" y="72771"/>
                </a:lnTo>
                <a:lnTo>
                  <a:pt x="516254" y="46228"/>
                </a:lnTo>
                <a:lnTo>
                  <a:pt x="465073" y="24637"/>
                </a:lnTo>
                <a:lnTo>
                  <a:pt x="437514" y="16129"/>
                </a:lnTo>
                <a:lnTo>
                  <a:pt x="423022" y="12700"/>
                </a:lnTo>
                <a:close/>
              </a:path>
            </a:pathLst>
          </a:custGeom>
          <a:solidFill>
            <a:srgbClr val="695D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5271008" y="1812162"/>
            <a:ext cx="44704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0/0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6286500" y="2575560"/>
            <a:ext cx="1375410" cy="76200"/>
          </a:xfrm>
          <a:custGeom>
            <a:rect b="b" l="l" r="r" t="t"/>
            <a:pathLst>
              <a:path extrusionOk="0" h="76200" w="1375409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extrusionOk="0" h="76200" w="1375409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extrusionOk="0" h="76200" w="1375409">
                <a:moveTo>
                  <a:pt x="137490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374902" y="44450"/>
                </a:lnTo>
                <a:lnTo>
                  <a:pt x="1374902" y="31750"/>
                </a:lnTo>
                <a:close/>
              </a:path>
            </a:pathLst>
          </a:custGeom>
          <a:solidFill>
            <a:srgbClr val="695D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6766306" y="2287904"/>
            <a:ext cx="44704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0/1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5595239" y="2796539"/>
            <a:ext cx="76200" cy="1169035"/>
          </a:xfrm>
          <a:custGeom>
            <a:rect b="b" l="l" r="r" t="t"/>
            <a:pathLst>
              <a:path extrusionOk="0" h="1169035" w="76200">
                <a:moveTo>
                  <a:pt x="31750" y="1092606"/>
                </a:moveTo>
                <a:lnTo>
                  <a:pt x="0" y="1092606"/>
                </a:lnTo>
                <a:lnTo>
                  <a:pt x="38100" y="1168806"/>
                </a:lnTo>
                <a:lnTo>
                  <a:pt x="69850" y="1105306"/>
                </a:lnTo>
                <a:lnTo>
                  <a:pt x="31750" y="1105306"/>
                </a:lnTo>
                <a:lnTo>
                  <a:pt x="31750" y="1092606"/>
                </a:lnTo>
                <a:close/>
              </a:path>
              <a:path extrusionOk="0" h="1169035" w="76200">
                <a:moveTo>
                  <a:pt x="43814" y="0"/>
                </a:moveTo>
                <a:lnTo>
                  <a:pt x="31114" y="0"/>
                </a:lnTo>
                <a:lnTo>
                  <a:pt x="31369" y="557149"/>
                </a:lnTo>
                <a:lnTo>
                  <a:pt x="31496" y="606171"/>
                </a:lnTo>
                <a:lnTo>
                  <a:pt x="31623" y="629031"/>
                </a:lnTo>
                <a:lnTo>
                  <a:pt x="31750" y="1105306"/>
                </a:lnTo>
                <a:lnTo>
                  <a:pt x="44450" y="1105306"/>
                </a:lnTo>
                <a:lnTo>
                  <a:pt x="44323" y="628904"/>
                </a:lnTo>
                <a:lnTo>
                  <a:pt x="44196" y="605790"/>
                </a:lnTo>
                <a:lnTo>
                  <a:pt x="44069" y="557022"/>
                </a:lnTo>
                <a:lnTo>
                  <a:pt x="43941" y="543941"/>
                </a:lnTo>
                <a:lnTo>
                  <a:pt x="43814" y="0"/>
                </a:lnTo>
                <a:close/>
              </a:path>
              <a:path extrusionOk="0" h="1169035" w="76200">
                <a:moveTo>
                  <a:pt x="76200" y="1092606"/>
                </a:moveTo>
                <a:lnTo>
                  <a:pt x="44450" y="1092606"/>
                </a:lnTo>
                <a:lnTo>
                  <a:pt x="44450" y="1105306"/>
                </a:lnTo>
                <a:lnTo>
                  <a:pt x="69850" y="1105306"/>
                </a:lnTo>
                <a:lnTo>
                  <a:pt x="76200" y="1092606"/>
                </a:lnTo>
                <a:close/>
              </a:path>
            </a:pathLst>
          </a:custGeom>
          <a:solidFill>
            <a:srgbClr val="695D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/>
          <p:cNvSpPr txBox="1"/>
          <p:nvPr/>
        </p:nvSpPr>
        <p:spPr>
          <a:xfrm>
            <a:off x="5113772" y="3196850"/>
            <a:ext cx="1693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1/0	     0/1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6286500" y="4108703"/>
            <a:ext cx="1375410" cy="76200"/>
          </a:xfrm>
          <a:custGeom>
            <a:rect b="b" l="l" r="r" t="t"/>
            <a:pathLst>
              <a:path extrusionOk="0" h="76200" w="1375409">
                <a:moveTo>
                  <a:pt x="1298702" y="0"/>
                </a:moveTo>
                <a:lnTo>
                  <a:pt x="1298702" y="76200"/>
                </a:lnTo>
                <a:lnTo>
                  <a:pt x="1362202" y="44450"/>
                </a:lnTo>
                <a:lnTo>
                  <a:pt x="1311402" y="44450"/>
                </a:lnTo>
                <a:lnTo>
                  <a:pt x="1311402" y="31750"/>
                </a:lnTo>
                <a:lnTo>
                  <a:pt x="1362202" y="31750"/>
                </a:lnTo>
                <a:lnTo>
                  <a:pt x="1298702" y="0"/>
                </a:lnTo>
                <a:close/>
              </a:path>
              <a:path extrusionOk="0" h="76200" w="1375409">
                <a:moveTo>
                  <a:pt x="129870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8702" y="44450"/>
                </a:lnTo>
                <a:lnTo>
                  <a:pt x="1298702" y="31750"/>
                </a:lnTo>
                <a:close/>
              </a:path>
              <a:path extrusionOk="0" h="76200" w="1375409">
                <a:moveTo>
                  <a:pt x="1362202" y="31750"/>
                </a:moveTo>
                <a:lnTo>
                  <a:pt x="1311402" y="31750"/>
                </a:lnTo>
                <a:lnTo>
                  <a:pt x="1311402" y="44450"/>
                </a:lnTo>
                <a:lnTo>
                  <a:pt x="1362202" y="44450"/>
                </a:lnTo>
                <a:lnTo>
                  <a:pt x="1374902" y="38100"/>
                </a:lnTo>
                <a:lnTo>
                  <a:pt x="1362202" y="31750"/>
                </a:lnTo>
                <a:close/>
              </a:path>
            </a:pathLst>
          </a:custGeom>
          <a:solidFill>
            <a:srgbClr val="695D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"/>
          <p:cNvSpPr txBox="1"/>
          <p:nvPr/>
        </p:nvSpPr>
        <p:spPr>
          <a:xfrm>
            <a:off x="6687693" y="3775049"/>
            <a:ext cx="44704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1/0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6173723" y="2796539"/>
            <a:ext cx="1873250" cy="1099185"/>
          </a:xfrm>
          <a:custGeom>
            <a:rect b="b" l="l" r="r" t="t"/>
            <a:pathLst>
              <a:path extrusionOk="0" h="1099185" w="1873250">
                <a:moveTo>
                  <a:pt x="69006" y="32956"/>
                </a:moveTo>
                <a:lnTo>
                  <a:pt x="62556" y="44020"/>
                </a:lnTo>
                <a:lnTo>
                  <a:pt x="1866392" y="1098677"/>
                </a:lnTo>
                <a:lnTo>
                  <a:pt x="1872742" y="1087716"/>
                </a:lnTo>
                <a:lnTo>
                  <a:pt x="69006" y="32956"/>
                </a:lnTo>
                <a:close/>
              </a:path>
              <a:path extrusionOk="0" h="1099185" w="1873250">
                <a:moveTo>
                  <a:pt x="0" y="0"/>
                </a:moveTo>
                <a:lnTo>
                  <a:pt x="46609" y="71374"/>
                </a:lnTo>
                <a:lnTo>
                  <a:pt x="62556" y="44020"/>
                </a:lnTo>
                <a:lnTo>
                  <a:pt x="51562" y="37592"/>
                </a:lnTo>
                <a:lnTo>
                  <a:pt x="58038" y="26543"/>
                </a:lnTo>
                <a:lnTo>
                  <a:pt x="72745" y="26543"/>
                </a:lnTo>
                <a:lnTo>
                  <a:pt x="84962" y="5587"/>
                </a:lnTo>
                <a:lnTo>
                  <a:pt x="0" y="0"/>
                </a:lnTo>
                <a:close/>
              </a:path>
              <a:path extrusionOk="0" h="1099185" w="1873250">
                <a:moveTo>
                  <a:pt x="58038" y="26543"/>
                </a:moveTo>
                <a:lnTo>
                  <a:pt x="51562" y="37592"/>
                </a:lnTo>
                <a:lnTo>
                  <a:pt x="62556" y="44020"/>
                </a:lnTo>
                <a:lnTo>
                  <a:pt x="69006" y="32956"/>
                </a:lnTo>
                <a:lnTo>
                  <a:pt x="58038" y="26543"/>
                </a:lnTo>
                <a:close/>
              </a:path>
              <a:path extrusionOk="0" h="1099185" w="1873250">
                <a:moveTo>
                  <a:pt x="72745" y="26543"/>
                </a:moveTo>
                <a:lnTo>
                  <a:pt x="58038" y="26543"/>
                </a:lnTo>
                <a:lnTo>
                  <a:pt x="69006" y="32956"/>
                </a:lnTo>
                <a:lnTo>
                  <a:pt x="72745" y="26543"/>
                </a:lnTo>
                <a:close/>
              </a:path>
            </a:pathLst>
          </a:custGeom>
          <a:solidFill>
            <a:srgbClr val="695D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7073645" y="3018535"/>
            <a:ext cx="44704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0/1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5865876" y="2796539"/>
            <a:ext cx="2487295" cy="1169035"/>
          </a:xfrm>
          <a:custGeom>
            <a:rect b="b" l="l" r="r" t="t"/>
            <a:pathLst>
              <a:path extrusionOk="0" h="1169035" w="2487295">
                <a:moveTo>
                  <a:pt x="76200" y="150876"/>
                </a:moveTo>
                <a:lnTo>
                  <a:pt x="69850" y="138176"/>
                </a:lnTo>
                <a:lnTo>
                  <a:pt x="38100" y="74676"/>
                </a:lnTo>
                <a:lnTo>
                  <a:pt x="0" y="150876"/>
                </a:lnTo>
                <a:lnTo>
                  <a:pt x="31750" y="150876"/>
                </a:lnTo>
                <a:lnTo>
                  <a:pt x="31750" y="1092276"/>
                </a:lnTo>
                <a:lnTo>
                  <a:pt x="44450" y="1092276"/>
                </a:lnTo>
                <a:lnTo>
                  <a:pt x="44450" y="150876"/>
                </a:lnTo>
                <a:lnTo>
                  <a:pt x="76200" y="150876"/>
                </a:lnTo>
                <a:close/>
              </a:path>
              <a:path extrusionOk="0" h="1169035" w="2487295">
                <a:moveTo>
                  <a:pt x="2487168" y="76200"/>
                </a:moveTo>
                <a:lnTo>
                  <a:pt x="2480818" y="63500"/>
                </a:lnTo>
                <a:lnTo>
                  <a:pt x="2449068" y="0"/>
                </a:lnTo>
                <a:lnTo>
                  <a:pt x="2410968" y="76200"/>
                </a:lnTo>
                <a:lnTo>
                  <a:pt x="2442718" y="76200"/>
                </a:lnTo>
                <a:lnTo>
                  <a:pt x="2442718" y="1168793"/>
                </a:lnTo>
                <a:lnTo>
                  <a:pt x="2455418" y="1168793"/>
                </a:lnTo>
                <a:lnTo>
                  <a:pt x="2455418" y="76200"/>
                </a:lnTo>
                <a:lnTo>
                  <a:pt x="2487168" y="76200"/>
                </a:lnTo>
                <a:close/>
              </a:path>
            </a:pathLst>
          </a:custGeom>
          <a:solidFill>
            <a:srgbClr val="695D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8340343" y="3196843"/>
            <a:ext cx="44704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1/0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8037321" y="2163826"/>
            <a:ext cx="641350" cy="457200"/>
          </a:xfrm>
          <a:custGeom>
            <a:rect b="b" l="l" r="r" t="t"/>
            <a:pathLst>
              <a:path extrusionOk="0" h="457200" w="641350">
                <a:moveTo>
                  <a:pt x="414953" y="12700"/>
                </a:moveTo>
                <a:lnTo>
                  <a:pt x="320421" y="12700"/>
                </a:lnTo>
                <a:lnTo>
                  <a:pt x="334899" y="12954"/>
                </a:lnTo>
                <a:lnTo>
                  <a:pt x="349250" y="13843"/>
                </a:lnTo>
                <a:lnTo>
                  <a:pt x="406146" y="23368"/>
                </a:lnTo>
                <a:lnTo>
                  <a:pt x="460375" y="41275"/>
                </a:lnTo>
                <a:lnTo>
                  <a:pt x="510031" y="66040"/>
                </a:lnTo>
                <a:lnTo>
                  <a:pt x="553466" y="96774"/>
                </a:lnTo>
                <a:lnTo>
                  <a:pt x="588518" y="131572"/>
                </a:lnTo>
                <a:lnTo>
                  <a:pt x="613409" y="169291"/>
                </a:lnTo>
                <a:lnTo>
                  <a:pt x="626618" y="208406"/>
                </a:lnTo>
                <a:lnTo>
                  <a:pt x="628396" y="228092"/>
                </a:lnTo>
                <a:lnTo>
                  <a:pt x="628014" y="238125"/>
                </a:lnTo>
                <a:lnTo>
                  <a:pt x="620141" y="277749"/>
                </a:lnTo>
                <a:lnTo>
                  <a:pt x="597280" y="325374"/>
                </a:lnTo>
                <a:lnTo>
                  <a:pt x="569976" y="360172"/>
                </a:lnTo>
                <a:lnTo>
                  <a:pt x="536321" y="390779"/>
                </a:lnTo>
                <a:lnTo>
                  <a:pt x="497712" y="415417"/>
                </a:lnTo>
                <a:lnTo>
                  <a:pt x="455675" y="433197"/>
                </a:lnTo>
                <a:lnTo>
                  <a:pt x="411352" y="442722"/>
                </a:lnTo>
                <a:lnTo>
                  <a:pt x="388747" y="443992"/>
                </a:lnTo>
                <a:lnTo>
                  <a:pt x="389000" y="456692"/>
                </a:lnTo>
                <a:lnTo>
                  <a:pt x="435991" y="451612"/>
                </a:lnTo>
                <a:lnTo>
                  <a:pt x="481329" y="437261"/>
                </a:lnTo>
                <a:lnTo>
                  <a:pt x="523875" y="414781"/>
                </a:lnTo>
                <a:lnTo>
                  <a:pt x="561975" y="385825"/>
                </a:lnTo>
                <a:lnTo>
                  <a:pt x="594232" y="351536"/>
                </a:lnTo>
                <a:lnTo>
                  <a:pt x="619125" y="313055"/>
                </a:lnTo>
                <a:lnTo>
                  <a:pt x="635253" y="271525"/>
                </a:lnTo>
                <a:lnTo>
                  <a:pt x="641096" y="228600"/>
                </a:lnTo>
                <a:lnTo>
                  <a:pt x="640587" y="217678"/>
                </a:lnTo>
                <a:lnTo>
                  <a:pt x="629793" y="174498"/>
                </a:lnTo>
                <a:lnTo>
                  <a:pt x="606044" y="133476"/>
                </a:lnTo>
                <a:lnTo>
                  <a:pt x="571880" y="95885"/>
                </a:lnTo>
                <a:lnTo>
                  <a:pt x="540384" y="70612"/>
                </a:lnTo>
                <a:lnTo>
                  <a:pt x="491998" y="41782"/>
                </a:lnTo>
                <a:lnTo>
                  <a:pt x="438150" y="19431"/>
                </a:lnTo>
                <a:lnTo>
                  <a:pt x="414953" y="12700"/>
                </a:lnTo>
                <a:close/>
              </a:path>
              <a:path extrusionOk="0" h="457200" w="641350">
                <a:moveTo>
                  <a:pt x="0" y="107315"/>
                </a:moveTo>
                <a:lnTo>
                  <a:pt x="6350" y="192278"/>
                </a:lnTo>
                <a:lnTo>
                  <a:pt x="70048" y="136651"/>
                </a:lnTo>
                <a:lnTo>
                  <a:pt x="35941" y="136651"/>
                </a:lnTo>
                <a:lnTo>
                  <a:pt x="24892" y="130429"/>
                </a:lnTo>
                <a:lnTo>
                  <a:pt x="30646" y="119904"/>
                </a:lnTo>
                <a:lnTo>
                  <a:pt x="0" y="107315"/>
                </a:lnTo>
                <a:close/>
              </a:path>
              <a:path extrusionOk="0" h="457200" w="641350">
                <a:moveTo>
                  <a:pt x="30646" y="119904"/>
                </a:moveTo>
                <a:lnTo>
                  <a:pt x="24892" y="130429"/>
                </a:lnTo>
                <a:lnTo>
                  <a:pt x="35941" y="136651"/>
                </a:lnTo>
                <a:lnTo>
                  <a:pt x="42516" y="124781"/>
                </a:lnTo>
                <a:lnTo>
                  <a:pt x="30646" y="119904"/>
                </a:lnTo>
                <a:close/>
              </a:path>
              <a:path extrusionOk="0" h="457200" w="641350">
                <a:moveTo>
                  <a:pt x="42516" y="124781"/>
                </a:moveTo>
                <a:lnTo>
                  <a:pt x="35941" y="136651"/>
                </a:lnTo>
                <a:lnTo>
                  <a:pt x="70048" y="136651"/>
                </a:lnTo>
                <a:lnTo>
                  <a:pt x="70484" y="136271"/>
                </a:lnTo>
                <a:lnTo>
                  <a:pt x="42516" y="124781"/>
                </a:lnTo>
                <a:close/>
              </a:path>
              <a:path extrusionOk="0" h="457200" w="641350">
                <a:moveTo>
                  <a:pt x="320675" y="0"/>
                </a:moveTo>
                <a:lnTo>
                  <a:pt x="261366" y="4191"/>
                </a:lnTo>
                <a:lnTo>
                  <a:pt x="203707" y="16129"/>
                </a:lnTo>
                <a:lnTo>
                  <a:pt x="149859" y="34671"/>
                </a:lnTo>
                <a:lnTo>
                  <a:pt x="101473" y="58928"/>
                </a:lnTo>
                <a:lnTo>
                  <a:pt x="60451" y="87630"/>
                </a:lnTo>
                <a:lnTo>
                  <a:pt x="35559" y="111506"/>
                </a:lnTo>
                <a:lnTo>
                  <a:pt x="35178" y="111887"/>
                </a:lnTo>
                <a:lnTo>
                  <a:pt x="34544" y="112775"/>
                </a:lnTo>
                <a:lnTo>
                  <a:pt x="30646" y="119904"/>
                </a:lnTo>
                <a:lnTo>
                  <a:pt x="42516" y="124781"/>
                </a:lnTo>
                <a:lnTo>
                  <a:pt x="45016" y="120268"/>
                </a:lnTo>
                <a:lnTo>
                  <a:pt x="44830" y="120268"/>
                </a:lnTo>
                <a:lnTo>
                  <a:pt x="45720" y="118999"/>
                </a:lnTo>
                <a:lnTo>
                  <a:pt x="45996" y="118999"/>
                </a:lnTo>
                <a:lnTo>
                  <a:pt x="51943" y="112522"/>
                </a:lnTo>
                <a:lnTo>
                  <a:pt x="59944" y="104901"/>
                </a:lnTo>
                <a:lnTo>
                  <a:pt x="107569" y="69976"/>
                </a:lnTo>
                <a:lnTo>
                  <a:pt x="154431" y="46609"/>
                </a:lnTo>
                <a:lnTo>
                  <a:pt x="206755" y="28575"/>
                </a:lnTo>
                <a:lnTo>
                  <a:pt x="262635" y="16891"/>
                </a:lnTo>
                <a:lnTo>
                  <a:pt x="320421" y="12700"/>
                </a:lnTo>
                <a:lnTo>
                  <a:pt x="414953" y="12700"/>
                </a:lnTo>
                <a:lnTo>
                  <a:pt x="409701" y="11175"/>
                </a:lnTo>
                <a:lnTo>
                  <a:pt x="380492" y="5080"/>
                </a:lnTo>
                <a:lnTo>
                  <a:pt x="365505" y="2921"/>
                </a:lnTo>
                <a:lnTo>
                  <a:pt x="350647" y="1269"/>
                </a:lnTo>
                <a:lnTo>
                  <a:pt x="335660" y="254"/>
                </a:lnTo>
                <a:lnTo>
                  <a:pt x="320675" y="0"/>
                </a:lnTo>
                <a:close/>
              </a:path>
              <a:path extrusionOk="0" h="457200" w="641350">
                <a:moveTo>
                  <a:pt x="45720" y="118999"/>
                </a:moveTo>
                <a:lnTo>
                  <a:pt x="44830" y="120268"/>
                </a:lnTo>
                <a:lnTo>
                  <a:pt x="45298" y="119759"/>
                </a:lnTo>
                <a:lnTo>
                  <a:pt x="45720" y="118999"/>
                </a:lnTo>
                <a:close/>
              </a:path>
              <a:path extrusionOk="0" h="457200" w="641350">
                <a:moveTo>
                  <a:pt x="45298" y="119759"/>
                </a:moveTo>
                <a:lnTo>
                  <a:pt x="44830" y="120268"/>
                </a:lnTo>
                <a:lnTo>
                  <a:pt x="45016" y="120268"/>
                </a:lnTo>
                <a:lnTo>
                  <a:pt x="45298" y="119759"/>
                </a:lnTo>
                <a:close/>
              </a:path>
              <a:path extrusionOk="0" h="457200" w="641350">
                <a:moveTo>
                  <a:pt x="45996" y="118999"/>
                </a:moveTo>
                <a:lnTo>
                  <a:pt x="45720" y="118999"/>
                </a:lnTo>
                <a:lnTo>
                  <a:pt x="45298" y="119759"/>
                </a:lnTo>
                <a:lnTo>
                  <a:pt x="45996" y="118999"/>
                </a:lnTo>
                <a:close/>
              </a:path>
            </a:pathLst>
          </a:custGeom>
          <a:solidFill>
            <a:srgbClr val="695D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7852918" y="1812162"/>
            <a:ext cx="6985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1/0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 txBox="1"/>
          <p:nvPr/>
        </p:nvSpPr>
        <p:spPr>
          <a:xfrm>
            <a:off x="6080886" y="4580940"/>
            <a:ext cx="1788160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Diagram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7"/>
          <p:cNvGrpSpPr/>
          <p:nvPr/>
        </p:nvGrpSpPr>
        <p:grpSpPr>
          <a:xfrm>
            <a:off x="5245608" y="678180"/>
            <a:ext cx="3400425" cy="1460500"/>
            <a:chOff x="5245608" y="678180"/>
            <a:chExt cx="3400425" cy="1460500"/>
          </a:xfrm>
        </p:grpSpPr>
        <p:sp>
          <p:nvSpPr>
            <p:cNvPr id="274" name="Google Shape;274;p7"/>
            <p:cNvSpPr/>
            <p:nvPr/>
          </p:nvSpPr>
          <p:spPr>
            <a:xfrm>
              <a:off x="5245608" y="678180"/>
              <a:ext cx="3400425" cy="1460500"/>
            </a:xfrm>
            <a:custGeom>
              <a:rect b="b" l="l" r="r" t="t"/>
              <a:pathLst>
                <a:path extrusionOk="0" h="1460500" w="3400425">
                  <a:moveTo>
                    <a:pt x="3400043" y="0"/>
                  </a:moveTo>
                  <a:lnTo>
                    <a:pt x="0" y="0"/>
                  </a:lnTo>
                  <a:lnTo>
                    <a:pt x="0" y="948690"/>
                  </a:lnTo>
                  <a:lnTo>
                    <a:pt x="1494663" y="948690"/>
                  </a:lnTo>
                  <a:lnTo>
                    <a:pt x="1494663" y="1094994"/>
                  </a:lnTo>
                  <a:lnTo>
                    <a:pt x="1335023" y="1094994"/>
                  </a:lnTo>
                  <a:lnTo>
                    <a:pt x="1700021" y="1459992"/>
                  </a:lnTo>
                  <a:lnTo>
                    <a:pt x="2065019" y="1094994"/>
                  </a:lnTo>
                  <a:lnTo>
                    <a:pt x="1905381" y="1094994"/>
                  </a:lnTo>
                  <a:lnTo>
                    <a:pt x="1905381" y="948690"/>
                  </a:lnTo>
                  <a:lnTo>
                    <a:pt x="3400043" y="948690"/>
                  </a:lnTo>
                  <a:lnTo>
                    <a:pt x="34000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5245608" y="678180"/>
              <a:ext cx="3400425" cy="1460500"/>
            </a:xfrm>
            <a:custGeom>
              <a:rect b="b" l="l" r="r" t="t"/>
              <a:pathLst>
                <a:path extrusionOk="0" h="1460500" w="3400425">
                  <a:moveTo>
                    <a:pt x="0" y="0"/>
                  </a:moveTo>
                  <a:lnTo>
                    <a:pt x="3400043" y="0"/>
                  </a:lnTo>
                  <a:lnTo>
                    <a:pt x="3400043" y="948690"/>
                  </a:lnTo>
                  <a:lnTo>
                    <a:pt x="1905381" y="948690"/>
                  </a:lnTo>
                  <a:lnTo>
                    <a:pt x="1905381" y="1094994"/>
                  </a:lnTo>
                  <a:lnTo>
                    <a:pt x="2065019" y="1094994"/>
                  </a:lnTo>
                  <a:lnTo>
                    <a:pt x="1700021" y="1459992"/>
                  </a:lnTo>
                  <a:lnTo>
                    <a:pt x="1335023" y="1094994"/>
                  </a:lnTo>
                  <a:lnTo>
                    <a:pt x="1494663" y="1094994"/>
                  </a:lnTo>
                  <a:lnTo>
                    <a:pt x="1494663" y="948690"/>
                  </a:lnTo>
                  <a:lnTo>
                    <a:pt x="0" y="94869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95D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7"/>
          <p:cNvSpPr txBox="1"/>
          <p:nvPr/>
        </p:nvSpPr>
        <p:spPr>
          <a:xfrm>
            <a:off x="5480430" y="828294"/>
            <a:ext cx="293116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68935" lvl="0" marL="3810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Draw the state diagram  from the state table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8214359" y="4271771"/>
            <a:ext cx="865631" cy="7955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7"/>
          <p:cNvSpPr txBox="1"/>
          <p:nvPr/>
        </p:nvSpPr>
        <p:spPr>
          <a:xfrm>
            <a:off x="672805" y="93180"/>
            <a:ext cx="814730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EE6C00"/>
                </a:solidFill>
                <a:latin typeface="Verdana"/>
                <a:ea typeface="Verdana"/>
                <a:cs typeface="Verdana"/>
                <a:sym typeface="Verdana"/>
              </a:rPr>
              <a:t>Example 1: Draw the state diagram for the given 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"/>
          <p:cNvSpPr/>
          <p:nvPr/>
        </p:nvSpPr>
        <p:spPr>
          <a:xfrm>
            <a:off x="5340096" y="949452"/>
            <a:ext cx="3528060" cy="931544"/>
          </a:xfrm>
          <a:custGeom>
            <a:rect b="b" l="l" r="r" t="t"/>
            <a:pathLst>
              <a:path extrusionOk="0" h="931544" w="3528059">
                <a:moveTo>
                  <a:pt x="0" y="232790"/>
                </a:moveTo>
                <a:lnTo>
                  <a:pt x="3062478" y="232790"/>
                </a:lnTo>
                <a:lnTo>
                  <a:pt x="3062478" y="0"/>
                </a:lnTo>
                <a:lnTo>
                  <a:pt x="3528059" y="465582"/>
                </a:lnTo>
                <a:lnTo>
                  <a:pt x="3062478" y="931163"/>
                </a:lnTo>
                <a:lnTo>
                  <a:pt x="3062478" y="698373"/>
                </a:lnTo>
                <a:lnTo>
                  <a:pt x="0" y="698373"/>
                </a:lnTo>
                <a:lnTo>
                  <a:pt x="0" y="232790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8"/>
          <p:cNvSpPr txBox="1"/>
          <p:nvPr/>
        </p:nvSpPr>
        <p:spPr>
          <a:xfrm>
            <a:off x="5431535" y="1307974"/>
            <a:ext cx="3078480" cy="227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circuit using JK flip flop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723900" y="2206751"/>
            <a:ext cx="3188335" cy="1524000"/>
          </a:xfrm>
          <a:custGeom>
            <a:rect b="b" l="l" r="r" t="t"/>
            <a:pathLst>
              <a:path extrusionOk="0" h="1524000" w="3188335">
                <a:moveTo>
                  <a:pt x="0" y="254000"/>
                </a:moveTo>
                <a:lnTo>
                  <a:pt x="4092" y="208328"/>
                </a:lnTo>
                <a:lnTo>
                  <a:pt x="15890" y="165349"/>
                </a:lnTo>
                <a:lnTo>
                  <a:pt x="34677" y="125777"/>
                </a:lnTo>
                <a:lnTo>
                  <a:pt x="59736" y="90328"/>
                </a:lnTo>
                <a:lnTo>
                  <a:pt x="90349" y="59719"/>
                </a:lnTo>
                <a:lnTo>
                  <a:pt x="125799" y="34666"/>
                </a:lnTo>
                <a:lnTo>
                  <a:pt x="165369" y="15884"/>
                </a:lnTo>
                <a:lnTo>
                  <a:pt x="208342" y="4090"/>
                </a:lnTo>
                <a:lnTo>
                  <a:pt x="254000" y="0"/>
                </a:lnTo>
                <a:lnTo>
                  <a:pt x="2934208" y="0"/>
                </a:lnTo>
                <a:lnTo>
                  <a:pt x="2979879" y="4090"/>
                </a:lnTo>
                <a:lnTo>
                  <a:pt x="3022858" y="15884"/>
                </a:lnTo>
                <a:lnTo>
                  <a:pt x="3062430" y="34666"/>
                </a:lnTo>
                <a:lnTo>
                  <a:pt x="3097879" y="59719"/>
                </a:lnTo>
                <a:lnTo>
                  <a:pt x="3128488" y="90328"/>
                </a:lnTo>
                <a:lnTo>
                  <a:pt x="3153541" y="125777"/>
                </a:lnTo>
                <a:lnTo>
                  <a:pt x="3172323" y="165349"/>
                </a:lnTo>
                <a:lnTo>
                  <a:pt x="3184117" y="208328"/>
                </a:lnTo>
                <a:lnTo>
                  <a:pt x="3188208" y="254000"/>
                </a:lnTo>
                <a:lnTo>
                  <a:pt x="3188208" y="1270000"/>
                </a:lnTo>
                <a:lnTo>
                  <a:pt x="3184117" y="1315671"/>
                </a:lnTo>
                <a:lnTo>
                  <a:pt x="3172323" y="1358650"/>
                </a:lnTo>
                <a:lnTo>
                  <a:pt x="3153541" y="1398222"/>
                </a:lnTo>
                <a:lnTo>
                  <a:pt x="3128488" y="1433671"/>
                </a:lnTo>
                <a:lnTo>
                  <a:pt x="3097879" y="1464280"/>
                </a:lnTo>
                <a:lnTo>
                  <a:pt x="3062430" y="1489333"/>
                </a:lnTo>
                <a:lnTo>
                  <a:pt x="3022858" y="1508115"/>
                </a:lnTo>
                <a:lnTo>
                  <a:pt x="2979879" y="1519909"/>
                </a:lnTo>
                <a:lnTo>
                  <a:pt x="2934208" y="1524000"/>
                </a:lnTo>
                <a:lnTo>
                  <a:pt x="254000" y="1524000"/>
                </a:lnTo>
                <a:lnTo>
                  <a:pt x="208342" y="1519909"/>
                </a:lnTo>
                <a:lnTo>
                  <a:pt x="165369" y="1508115"/>
                </a:lnTo>
                <a:lnTo>
                  <a:pt x="125799" y="1489333"/>
                </a:lnTo>
                <a:lnTo>
                  <a:pt x="90349" y="1464280"/>
                </a:lnTo>
                <a:lnTo>
                  <a:pt x="59736" y="1433671"/>
                </a:lnTo>
                <a:lnTo>
                  <a:pt x="34677" y="1398222"/>
                </a:lnTo>
                <a:lnTo>
                  <a:pt x="15890" y="1358650"/>
                </a:lnTo>
                <a:lnTo>
                  <a:pt x="4092" y="1315671"/>
                </a:lnTo>
                <a:lnTo>
                  <a:pt x="0" y="1270000"/>
                </a:lnTo>
                <a:lnTo>
                  <a:pt x="0" y="254000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827938" y="2381758"/>
            <a:ext cx="1304290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States: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and 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 txBox="1"/>
          <p:nvPr/>
        </p:nvSpPr>
        <p:spPr>
          <a:xfrm>
            <a:off x="2504694" y="2381758"/>
            <a:ext cx="1038225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States: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A+ and B+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 txBox="1"/>
          <p:nvPr/>
        </p:nvSpPr>
        <p:spPr>
          <a:xfrm>
            <a:off x="827938" y="3067939"/>
            <a:ext cx="2084595" cy="525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JA, KA, JB, KB, x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0" y="4070603"/>
            <a:ext cx="1002791" cy="9204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4753350" y="1901213"/>
            <a:ext cx="4114800" cy="2859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691895" y="1025652"/>
            <a:ext cx="3528060" cy="931544"/>
          </a:xfrm>
          <a:custGeom>
            <a:rect b="b" l="l" r="r" t="t"/>
            <a:pathLst>
              <a:path extrusionOk="0" h="931544" w="3528060">
                <a:moveTo>
                  <a:pt x="0" y="232790"/>
                </a:moveTo>
                <a:lnTo>
                  <a:pt x="3062478" y="232790"/>
                </a:lnTo>
                <a:lnTo>
                  <a:pt x="3062478" y="0"/>
                </a:lnTo>
                <a:lnTo>
                  <a:pt x="3528059" y="465582"/>
                </a:lnTo>
                <a:lnTo>
                  <a:pt x="3062478" y="931164"/>
                </a:lnTo>
                <a:lnTo>
                  <a:pt x="3062478" y="698373"/>
                </a:lnTo>
                <a:lnTo>
                  <a:pt x="0" y="698373"/>
                </a:lnTo>
                <a:lnTo>
                  <a:pt x="0" y="232790"/>
                </a:lnTo>
                <a:close/>
              </a:path>
            </a:pathLst>
          </a:cu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8"/>
          <p:cNvSpPr txBox="1"/>
          <p:nvPr/>
        </p:nvSpPr>
        <p:spPr>
          <a:xfrm>
            <a:off x="770026" y="1352245"/>
            <a:ext cx="310388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circuit using JK flip flop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 txBox="1"/>
          <p:nvPr>
            <p:ph type="title"/>
          </p:nvPr>
        </p:nvSpPr>
        <p:spPr>
          <a:xfrm>
            <a:off x="729544" y="252296"/>
            <a:ext cx="814730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Example 2: Draw the state diagram for the given circuit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2022-04-20T05:54:05Z</dcterms:created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2022-04-20T00:00:00Z</vt:filetime>
  </property>
</Properties>
</file>