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g1xxAdfCB/2w32pK3Em4mpMs++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4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" name="Google Shape;24;p6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3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3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73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7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4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8" name="Google Shape;88;p74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7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5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5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7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6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6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1" name="Google Shape;101;p76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7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76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76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7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8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6" name="Google Shape;116;p78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7" name="Google Shape;117;p78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78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9" name="Google Shape;119;p78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0" name="Google Shape;120;p78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1" name="Google Shape;121;p7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7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7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9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79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0" name="Google Shape;130;p79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1" name="Google Shape;131;p79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2" name="Google Shape;132;p79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79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79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5" name="Google Shape;135;p79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6" name="Google Shape;136;p79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7" name="Google Shape;137;p79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79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7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0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5" name="Google Shape;145;p8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1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1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1" name="Google Shape;151;p8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66"/>
          <p:cNvSpPr txBox="1"/>
          <p:nvPr>
            <p:ph idx="2" type="body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9" name="Google Shape;49;p6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6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6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6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8" name="Google Shape;58;p6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6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2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2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74" name="Google Shape;74;p72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7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6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6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6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6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6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6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9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-EjGrPhol70&amp;list=PLTlXQu_162Qg8-oRqv_iGYHSz2XrfUc51&amp;index=7" TargetMode="External"/><Relationship Id="rId4" Type="http://schemas.openxmlformats.org/officeDocument/2006/relationships/hyperlink" Target="https://www.youtube.com/watch?v=-EjGrPhol70&amp;list=PLTlXQu_162Qg8-oRqv_iGYHSz2XrfUc51&amp;index=7" TargetMode="External"/><Relationship Id="rId5" Type="http://schemas.openxmlformats.org/officeDocument/2006/relationships/hyperlink" Target="https://www.youtube.com/watch?v=-EjGrPhol70&amp;list=PLTlXQu_162Qg8-oRqv_iGYHSz2XrfUc51&amp;index=7" TargetMode="External"/><Relationship Id="rId6" Type="http://schemas.openxmlformats.org/officeDocument/2006/relationships/image" Target="../media/image2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youtube.com/watch?v=-EjGrPhol70&amp;list=PLTlXQu_162Qg8-oRqv_iGYHSz2XrfUc51&amp;index=7" TargetMode="External"/><Relationship Id="rId4" Type="http://schemas.openxmlformats.org/officeDocument/2006/relationships/hyperlink" Target="https://www.youtube.com/watch?v=eAuOqgT5lqM&amp;list=PLTlXQu_162Qg8-oRqv_iGYHSz2XrfUc51&amp;index=8" TargetMode="External"/><Relationship Id="rId5" Type="http://schemas.openxmlformats.org/officeDocument/2006/relationships/image" Target="../media/image23.jp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0"/>
          <p:cNvSpPr txBox="1"/>
          <p:nvPr/>
        </p:nvSpPr>
        <p:spPr>
          <a:xfrm>
            <a:off x="1524000" y="2247900"/>
            <a:ext cx="6096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CSE 260</a:t>
            </a:r>
            <a:br>
              <a:rPr b="0" i="0" lang="en-US" sz="5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Logic Gates &amp; Boolean Algebra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Some Other Gates</a:t>
            </a:r>
            <a:endParaRPr/>
          </a:p>
        </p:txBody>
      </p:sp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685800" y="16002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XNOR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NAND and NOR are also known as universal gates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►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universal gate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 is a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 which can implement any other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1044310" y="25682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NAND gate</a:t>
            </a:r>
            <a:endParaRPr/>
          </a:p>
        </p:txBody>
      </p:sp>
      <p:graphicFrame>
        <p:nvGraphicFramePr>
          <p:cNvPr id="254" name="Google Shape;254;p14"/>
          <p:cNvGraphicFramePr/>
          <p:nvPr/>
        </p:nvGraphicFramePr>
        <p:xfrm>
          <a:off x="3057525" y="3119437"/>
          <a:ext cx="3028950" cy="2938462"/>
        </p:xfrm>
        <a:graphic>
          <a:graphicData uri="http://schemas.openxmlformats.org/presentationml/2006/ole">
            <mc:AlternateContent>
              <mc:Choice Requires="v">
                <p:oleObj r:id="rId4" imgH="2938462" imgW="3028950" progId="Word.Document.8" spid="_x0000_s1">
                  <p:embed/>
                </p:oleObj>
              </mc:Choice>
              <mc:Fallback>
                <p:oleObj r:id="rId5" imgH="2938462" imgW="3028950" progId="Word.Document.8">
                  <p:embed/>
                  <p:pic>
                    <p:nvPicPr>
                      <p:cNvPr id="254" name="Google Shape;254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57525" y="3119437"/>
                        <a:ext cx="3028950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5" name="Google Shape;25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1200" y="1577975"/>
            <a:ext cx="5630862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3057525" y="6043612"/>
            <a:ext cx="26574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Inverse of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>
            <p:ph type="title"/>
          </p:nvPr>
        </p:nvSpPr>
        <p:spPr>
          <a:xfrm>
            <a:off x="1044310" y="378264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NOR gate</a:t>
            </a:r>
            <a:endParaRPr/>
          </a:p>
        </p:txBody>
      </p:sp>
      <p:graphicFrame>
        <p:nvGraphicFramePr>
          <p:cNvPr id="263" name="Google Shape;263;p15"/>
          <p:cNvGraphicFramePr/>
          <p:nvPr/>
        </p:nvGraphicFramePr>
        <p:xfrm>
          <a:off x="2971800" y="3200400"/>
          <a:ext cx="3276600" cy="2971800"/>
        </p:xfrm>
        <a:graphic>
          <a:graphicData uri="http://schemas.openxmlformats.org/presentationml/2006/ole">
            <mc:AlternateContent>
              <mc:Choice Requires="v">
                <p:oleObj r:id="rId4" imgH="2971800" imgW="3276600" progId="Word.Document.8" spid="_x0000_s1">
                  <p:embed/>
                </p:oleObj>
              </mc:Choice>
              <mc:Fallback>
                <p:oleObj r:id="rId5" imgH="2971800" imgW="3276600" progId="Word.Document.8">
                  <p:embed/>
                  <p:pic>
                    <p:nvPicPr>
                      <p:cNvPr id="263" name="Google Shape;263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71800" y="3200400"/>
                        <a:ext cx="3276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4" name="Google Shape;26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1620837"/>
            <a:ext cx="5562600" cy="142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5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3057525" y="6043612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Inverse of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1044310" y="152044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XOR gate</a:t>
            </a:r>
            <a:endParaRPr/>
          </a:p>
        </p:txBody>
      </p:sp>
      <p:graphicFrame>
        <p:nvGraphicFramePr>
          <p:cNvPr id="272" name="Google Shape;272;p11"/>
          <p:cNvGraphicFramePr/>
          <p:nvPr/>
        </p:nvGraphicFramePr>
        <p:xfrm>
          <a:off x="2341562" y="2667000"/>
          <a:ext cx="4092575" cy="3967162"/>
        </p:xfrm>
        <a:graphic>
          <a:graphicData uri="http://schemas.openxmlformats.org/presentationml/2006/ole">
            <mc:AlternateContent>
              <mc:Choice Requires="v">
                <p:oleObj r:id="rId4" imgH="3967162" imgW="4092575" progId="Word.Document.8" spid="_x0000_s1">
                  <p:embed/>
                </p:oleObj>
              </mc:Choice>
              <mc:Fallback>
                <p:oleObj r:id="rId5" imgH="3967162" imgW="4092575" progId="Word.Document.8">
                  <p:embed/>
                  <p:pic>
                    <p:nvPicPr>
                      <p:cNvPr id="272" name="Google Shape;272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1562" y="2667000"/>
                        <a:ext cx="4092575" cy="396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3" name="Google Shape;27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1449" y="1552574"/>
            <a:ext cx="3352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107950" y="5840412"/>
            <a:ext cx="82565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only when both inputs are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type="title"/>
          </p:nvPr>
        </p:nvSpPr>
        <p:spPr>
          <a:xfrm>
            <a:off x="859366" y="32673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XNOR gate</a:t>
            </a:r>
            <a:endParaRPr/>
          </a:p>
        </p:txBody>
      </p:sp>
      <p:grpSp>
        <p:nvGrpSpPr>
          <p:cNvPr id="281" name="Google Shape;281;p12"/>
          <p:cNvGrpSpPr/>
          <p:nvPr/>
        </p:nvGrpSpPr>
        <p:grpSpPr>
          <a:xfrm>
            <a:off x="3155950" y="1611312"/>
            <a:ext cx="2667000" cy="654050"/>
            <a:chOff x="1584" y="1584"/>
            <a:chExt cx="1680" cy="412"/>
          </a:xfrm>
        </p:grpSpPr>
        <p:cxnSp>
          <p:nvCxnSpPr>
            <p:cNvPr id="282" name="Google Shape;282;p12"/>
            <p:cNvCxnSpPr/>
            <p:nvPr/>
          </p:nvCxnSpPr>
          <p:spPr>
            <a:xfrm>
              <a:off x="1824" y="1680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2"/>
            <p:cNvCxnSpPr/>
            <p:nvPr/>
          </p:nvCxnSpPr>
          <p:spPr>
            <a:xfrm>
              <a:off x="1824" y="1920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2"/>
            <p:cNvCxnSpPr/>
            <p:nvPr/>
          </p:nvCxnSpPr>
          <p:spPr>
            <a:xfrm>
              <a:off x="2592" y="1787"/>
              <a:ext cx="185" cy="3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5" name="Google Shape;285;p12"/>
            <p:cNvSpPr txBox="1"/>
            <p:nvPr/>
          </p:nvSpPr>
          <p:spPr>
            <a:xfrm>
              <a:off x="1584" y="1584"/>
              <a:ext cx="192" cy="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ʘ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" name="Google Shape;287;p12"/>
            <p:cNvGrpSpPr/>
            <p:nvPr/>
          </p:nvGrpSpPr>
          <p:grpSpPr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288" name="Google Shape;288;p12"/>
              <p:cNvSpPr/>
              <p:nvPr/>
            </p:nvSpPr>
            <p:spPr>
              <a:xfrm>
                <a:off x="2099" y="1650"/>
                <a:ext cx="55" cy="30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9" name="Google Shape;289;p12"/>
              <p:cNvCxnSpPr/>
              <p:nvPr/>
            </p:nvCxnSpPr>
            <p:spPr>
              <a:xfrm>
                <a:off x="2099" y="1650"/>
                <a:ext cx="137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2"/>
              <p:cNvCxnSpPr/>
              <p:nvPr/>
            </p:nvCxnSpPr>
            <p:spPr>
              <a:xfrm>
                <a:off x="2099" y="1952"/>
                <a:ext cx="137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91" name="Google Shape;291;p12"/>
              <p:cNvSpPr/>
              <p:nvPr/>
            </p:nvSpPr>
            <p:spPr>
              <a:xfrm>
                <a:off x="2236" y="1650"/>
                <a:ext cx="247" cy="165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 flipH="1" rot="10800000">
                <a:off x="2236" y="1787"/>
                <a:ext cx="247" cy="165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2043" y="1642"/>
                <a:ext cx="55" cy="30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94" name="Google Shape;294;p12"/>
          <p:cNvGraphicFramePr/>
          <p:nvPr/>
        </p:nvGraphicFramePr>
        <p:xfrm>
          <a:off x="2133600" y="2549525"/>
          <a:ext cx="4076700" cy="3957637"/>
        </p:xfrm>
        <a:graphic>
          <a:graphicData uri="http://schemas.openxmlformats.org/presentationml/2006/ole">
            <mc:AlternateContent>
              <mc:Choice Requires="v">
                <p:oleObj r:id="rId4" imgH="3957637" imgW="4076700" progId="Word.Document.8" spid="_x0000_s1">
                  <p:embed/>
                </p:oleObj>
              </mc:Choice>
              <mc:Fallback>
                <p:oleObj r:id="rId5" imgH="3957637" imgW="4076700" progId="Word.Document.8">
                  <p:embed/>
                  <p:pic>
                    <p:nvPicPr>
                      <p:cNvPr id="294" name="Google Shape;294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3600" y="2549525"/>
                        <a:ext cx="4076700" cy="395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" name="Google Shape;295;p12"/>
          <p:cNvSpPr/>
          <p:nvPr/>
        </p:nvSpPr>
        <p:spPr>
          <a:xfrm>
            <a:off x="4572000" y="1811337"/>
            <a:ext cx="152400" cy="230187"/>
          </a:xfrm>
          <a:prstGeom prst="ellipse">
            <a:avLst/>
          </a:prstGeom>
          <a:noFill/>
          <a:ln cap="flat" cmpd="sng" w="2857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234950" y="5591175"/>
            <a:ext cx="83042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only when both inputs are same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Inverse of XOR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Proof using Truth Table</a:t>
            </a:r>
            <a:endParaRPr/>
          </a:p>
        </p:txBody>
      </p:sp>
      <p:sp>
        <p:nvSpPr>
          <p:cNvPr id="303" name="Google Shape;303;p20"/>
          <p:cNvSpPr txBox="1"/>
          <p:nvPr>
            <p:ph idx="1" type="body"/>
          </p:nvPr>
        </p:nvSpPr>
        <p:spPr>
          <a:xfrm>
            <a:off x="381000" y="1600199"/>
            <a:ext cx="8458200" cy="565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Prove that:   x . (y + z) = (x . y) + (x . z)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(i) Construct truth table for LHS &amp; RHS of above equality.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160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(ii) Check that LHS = RHS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Postulate is SATISFIED because output column 5 &amp; 8 (for LHS &amp; RHS expressions) are equal for all cases.</a:t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20"/>
          <p:cNvGraphicFramePr/>
          <p:nvPr/>
        </p:nvGraphicFramePr>
        <p:xfrm>
          <a:off x="1828800" y="2438400"/>
          <a:ext cx="5638800" cy="2541563"/>
        </p:xfrm>
        <a:graphic>
          <a:graphicData uri="http://schemas.openxmlformats.org/presentationml/2006/ole">
            <mc:AlternateContent>
              <mc:Choice Requires="v">
                <p:oleObj r:id="rId4" imgH="2541563" imgW="5638800" progId="Word.Document.8" spid="_x0000_s1">
                  <p:embed/>
                </p:oleObj>
              </mc:Choice>
              <mc:Fallback>
                <p:oleObj r:id="rId5" imgH="2541563" imgW="5638800" progId="Word.Document.8">
                  <p:embed/>
                  <p:pic>
                    <p:nvPicPr>
                      <p:cNvPr id="304" name="Google Shape;304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8800" y="2438400"/>
                        <a:ext cx="5638800" cy="25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Google Shape;305;p20"/>
          <p:cNvSpPr txBox="1"/>
          <p:nvPr/>
        </p:nvSpPr>
        <p:spPr>
          <a:xfrm>
            <a:off x="0" y="2532062"/>
            <a:ext cx="1828800" cy="15065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Note: if there are 3 variable, truth table should have 2</a:t>
            </a:r>
            <a:r>
              <a:rPr b="0" baseline="30000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combination of input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title"/>
          </p:nvPr>
        </p:nvSpPr>
        <p:spPr>
          <a:xfrm>
            <a:off x="1721118" y="2747962"/>
            <a:ext cx="556594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/>
          </a:p>
        </p:txBody>
      </p:sp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Like any other deductive mathematical system, defined with a set of elements, a set of operators and a number of axioms or postulates.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 Boolean algebra, set consists at least 2 variables say x &amp; y, with 2 binary operations {+} and {.} and 1 unary operation {‘}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228600" y="5334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685800" y="19050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Theorems can be proved using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truth table 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method.  (Exercise: Prove De-Morgan’s theorem using the truth table.)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They can also be proved by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algebraic manipulation 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axioms/postulates or other basic theorems.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0" y="533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685800" y="16764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Postulate 5 (a) x+0=x (b) x.1=x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Postulate 3 (a) x+x’=1 (b) x.x’=0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1            (a) x+x=x (b) x.x=x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2            (a) x+1=1 (b) x.0=0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3, involution  (x’)’=x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 2          (a) x+y=y+x (b) xy=yx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4            (a) x(yz)=(xy)z (b)x+(y+z)=(x+y)+z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 6          (a) x(y+z)=xy+xz (b) x+yz=(x+y)(x+z)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5, DeMorgan (a) (x+y)’=x’y’ (b) (xy)’=x’+y’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6, Absorption (a) x+xy=x (b) x(x+y)=x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 rot="-240000">
            <a:off x="5456237" y="1577975"/>
            <a:ext cx="1001712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 rot="-240000">
            <a:off x="5461000" y="2058987"/>
            <a:ext cx="161925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complement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 rot="-180000">
            <a:off x="5722937" y="3387725"/>
            <a:ext cx="175895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commutative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 rot="-180000">
            <a:off x="7842250" y="4068762"/>
            <a:ext cx="1287462" cy="63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Distributi--ve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1703387" y="5648325"/>
            <a:ext cx="6450012" cy="1057275"/>
          </a:xfrm>
          <a:prstGeom prst="wedgeEllipseCallout">
            <a:avLst>
              <a:gd fmla="val 9429" name="adj1"/>
              <a:gd fmla="val -5072" name="adj2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are very very important!</a:t>
            </a:r>
            <a:b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Binary Logic</a:t>
            </a:r>
            <a:endParaRPr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Binary logic consists of binary variables and logical operations.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Variables are designated by letters such as A, B, C, x, y, z etc. with only 2 possible values: 1 and 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Logic operations: and, or, not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228600" y="7620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Theorem 2a can be proved by: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x + 1= x+(x+x’) (complement)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     = (x+x)+x’  (Th. 4)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     =  x+x’         (complement)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     =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By duality, theorem 2b: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(0)=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Note: There can be other ways of making this proof. See Morris Mano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228600" y="5334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685800" y="2057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Theorem 6a (absorption) can be proved by: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x +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+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     (identity)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(1 + y)      (distributivity)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(y + 1)      (commutativity)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             (Theorem 2a)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                 (identity)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By duality, theorem 6b: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(x+y) = 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prove this by algebraic manipulation.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73" y="1079693"/>
            <a:ext cx="8368053" cy="49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/>
          <p:nvPr/>
        </p:nvSpPr>
        <p:spPr>
          <a:xfrm>
            <a:off x="3017519" y="134427"/>
            <a:ext cx="36224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All Together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Noto Sans Symbols"/>
              <a:buChar char="▪"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Duality Principle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– every valid Boolean expression (equality) remains valid if the operators and identity elements are interchanged, as follows: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+ ↔ 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1 ↔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Example: Given the expression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a + (b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= (a+b)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(a+c)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then its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dual expression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a 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(b+c) = (a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+ (a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 gives free theorems – “two for the price of one”.  You prove one theorem and the other comes for free!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If (x+y+z)' = x'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'z' is valid,  then its dual is also valid: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z)' = x'+y'+z’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If x + 1 = 1 is valid, then its dual is also valid: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x 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0 = 0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Parenthesis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3962400" y="1752600"/>
            <a:ext cx="914400" cy="2819400"/>
          </a:xfrm>
          <a:prstGeom prst="downArrow">
            <a:avLst>
              <a:gd fmla="val 18097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5029200" y="1752600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5029200" y="3924300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19343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Functions (Solve ?)</a:t>
            </a:r>
            <a:endParaRPr/>
          </a:p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609600" y="1676400"/>
            <a:ext cx="480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F1= xyz'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F2= x + y'z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F3=(x'y'z)+(x'yz)+(xy')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F4=xy'+x'z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33"/>
          <p:cNvGraphicFramePr/>
          <p:nvPr/>
        </p:nvGraphicFramePr>
        <p:xfrm>
          <a:off x="5105400" y="1524000"/>
          <a:ext cx="3735387" cy="3200400"/>
        </p:xfrm>
        <a:graphic>
          <a:graphicData uri="http://schemas.openxmlformats.org/presentationml/2006/ole">
            <mc:AlternateContent>
              <mc:Choice Requires="v">
                <p:oleObj r:id="rId4" imgH="3200400" imgW="3735387" progId="Word.Document.8" spid="_x0000_s1">
                  <p:embed/>
                </p:oleObj>
              </mc:Choice>
              <mc:Fallback>
                <p:oleObj r:id="rId5" imgH="3200400" imgW="3735387" progId="Word.Document.8">
                  <p:embed/>
                  <p:pic>
                    <p:nvPicPr>
                      <p:cNvPr id="379" name="Google Shape;379;p3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05400" y="1524000"/>
                        <a:ext cx="373538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" name="Google Shape;380;p33"/>
          <p:cNvSpPr txBox="1"/>
          <p:nvPr/>
        </p:nvSpPr>
        <p:spPr>
          <a:xfrm>
            <a:off x="914400" y="4724400"/>
            <a:ext cx="7467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From the truth table, F3=F4.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Can you also prove by algebraic manipulation that F3=F4?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87974" y="780758"/>
            <a:ext cx="4577921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F3=(x'y'z)+(x'yz)+(xy')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 x’y’z+x’yz+xy’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=x’z(y’+y)+xy’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=x’z(1)+xy’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=x’z+xy’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=F4</a:t>
            </a:r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263" y="2935463"/>
            <a:ext cx="5379780" cy="33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583540" y="257419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685800" y="1218028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a)Simplify to minimum literals: xy+xy’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b)Reduce to 4 literals(variables) : BC+AC’+AB+BCD</a:t>
            </a:r>
            <a:endParaRPr/>
          </a:p>
        </p:txBody>
      </p:sp>
      <p:sp>
        <p:nvSpPr>
          <p:cNvPr id="393" name="Google Shape;393;p35"/>
          <p:cNvSpPr txBox="1"/>
          <p:nvPr/>
        </p:nvSpPr>
        <p:spPr>
          <a:xfrm>
            <a:off x="583540" y="2659869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583540" y="3557906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xy+xy’=x(y+y’)=x(1)=x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B)BC+AC’+AB+BCD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=BC(1+D)+AC’+AB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=BC(1)+AC’+AB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=BC+AB+AC’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=B(C+A)+AC’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it yourself: simplify the following equations</a:t>
            </a:r>
            <a:endParaRPr/>
          </a:p>
        </p:txBody>
      </p:sp>
      <p:sp>
        <p:nvSpPr>
          <p:cNvPr id="400" name="Google Shape;400;p37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1. x+x’y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2. x(x’+y)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3. x’y’z+x’yz+xy’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" y="3581400"/>
            <a:ext cx="78962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6096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 most basic digital devices are called gates.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 gate has one or more inputs and produces an output that is a function of the current input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 relationship between the input and the output is based on a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certain logic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762000" y="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1. x+x’y=(x+x’).(x+y)=1.(x+y)=x+y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2. x(x’+y)=xx’+xy=0+xy=xy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3. x’y’z+x’yz+xy’ =   x’z(y’+y)+xy’=x’z+xy’</a:t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762000" y="4457700"/>
            <a:ext cx="7620000" cy="1905000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Try Proving Using Truth Table!!!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442507" y="-18032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Complementing a function</a:t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211137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Take dual of the function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 each literals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sng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F1= x’yz’+x’y’z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 of the function F1 is (x’+y+z’)(x’+y’+z)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 each literal= (x+y’+z)(x+y+z’)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Therefore, F1’= (x+y’+z)(x+y+z’)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5562600" y="2667000"/>
            <a:ext cx="3352800" cy="4038600"/>
          </a:xfrm>
          <a:prstGeom prst="irregularSeal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Same as applying De-Morgan’s law on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573259" y="1652954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What is the complement of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F2=x(y’z’+yz)</a:t>
            </a:r>
            <a:endParaRPr/>
          </a:p>
        </p:txBody>
      </p:sp>
      <p:sp>
        <p:nvSpPr>
          <p:cNvPr id="422" name="Google Shape;422;p40"/>
          <p:cNvSpPr txBox="1"/>
          <p:nvPr/>
        </p:nvSpPr>
        <p:spPr>
          <a:xfrm>
            <a:off x="798341" y="2910254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685800" y="382055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Duality: x+(y’+z’)(y+z)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Complement= x’+(y’+z’)(y+z)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More Practice:</a:t>
            </a:r>
            <a:endParaRPr/>
          </a:p>
        </p:txBody>
      </p:sp>
      <p:sp>
        <p:nvSpPr>
          <p:cNvPr id="429" name="Google Shape;429;p42"/>
          <p:cNvSpPr txBox="1"/>
          <p:nvPr>
            <p:ph idx="1" type="body"/>
          </p:nvPr>
        </p:nvSpPr>
        <p:spPr>
          <a:xfrm>
            <a:off x="685800" y="1867485"/>
            <a:ext cx="7772400" cy="465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the following Boolean expression to a minimum number literals: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xy + xy′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(x + y)(x + y′)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xyz + x′y + xyz′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(A+B)′(A′+B′)′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 (</a:t>
            </a:r>
            <a:r>
              <a:rPr b="0" i="0" lang="en-US" sz="3200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AB)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</a:t>
            </a:r>
            <a:r>
              <a:rPr b="0" i="0" lang="en-US" sz="3200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</a:t>
            </a:r>
            <a:r>
              <a:rPr b="0" i="0" lang="en-US" sz="3200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+ B)(B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</a:t>
            </a:r>
            <a:r>
              <a:rPr b="0" i="0" lang="en-US" sz="3200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+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f) (A + C)(AD + AD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</a:t>
            </a:r>
            <a:r>
              <a:rPr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AC + C</a:t>
            </a:r>
            <a:endParaRPr b="0" i="0" sz="3200" u="none">
              <a:solidFill>
                <a:srgbClr val="BB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573258" y="1375116"/>
            <a:ext cx="7772400" cy="537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xy + xy′ = x ( y+y′)= x.1 = x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(x+y)(x+y′) = xx + xy′ + yx+yy′ = x + xy′ + xy + 0 = x (1+ y′ + y) = x.1= x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Also (x+y)(x+y′) =x+ yy′ = x + 0 = x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xyz + x′y + xyz′ = xy(z+z′) + x′y = xy +x′y = y(x+x′)=y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d) (A+B)′(A′+B′)′= (A′B′).(AB)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B3E3E3"/>
                </a:solidFill>
                <a:latin typeface="Arial"/>
                <a:ea typeface="Arial"/>
                <a:cs typeface="Arial"/>
                <a:sym typeface="Arial"/>
              </a:rPr>
              <a:t>e) A</a:t>
            </a:r>
            <a:r>
              <a:rPr b="0" i="0" lang="en-US" sz="3200" u="none">
                <a:solidFill>
                  <a:srgbClr val="B3E3E3"/>
                </a:solidFill>
                <a:latin typeface="Arial"/>
                <a:ea typeface="Arial"/>
                <a:cs typeface="Arial"/>
                <a:sym typeface="Arial"/>
              </a:rPr>
              <a:t>′ [Find the process yourself]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B3E3E3"/>
                </a:solidFill>
                <a:latin typeface="Arial"/>
                <a:ea typeface="Arial"/>
                <a:cs typeface="Arial"/>
                <a:sym typeface="Arial"/>
              </a:rPr>
              <a:t>f) A + C </a:t>
            </a:r>
            <a:r>
              <a:rPr b="0" i="0" lang="en-US" sz="3200" u="none">
                <a:solidFill>
                  <a:srgbClr val="B3E3E3"/>
                </a:solidFill>
                <a:latin typeface="Arial"/>
                <a:ea typeface="Arial"/>
                <a:cs typeface="Arial"/>
                <a:sym typeface="Arial"/>
              </a:rPr>
              <a:t>[Find the process yourself]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Practice! Practice! Practice! </a:t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685800" y="1895621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Find the complement of the following expressions: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xy′+x′y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(AB′+C)D′+E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(x+y′+z)(x′+z′)(x+y)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685800" y="1867486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[xy′+x′y]′ = (xy′)′ . (x′y)′ = (x′+y).(x+y′) = xx′ + yy′ + xy+x’y’=xy+x’y’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[(AB′+C)D′+E]′ = [(AB′+C)D′]′.E′ = [(AB′+C)′+D] . E′= [(A′+B).C′ +D].E′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 (A′+B+D).(C′+D).E′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[(x+y′+z)(x′+z′)(x+y)]′ = (x+y′+z)′+(x′+z′)′+(x+y)′= x′yz′ + xz + x′y′</a:t>
            </a:r>
            <a:endParaRPr/>
          </a:p>
        </p:txBody>
      </p:sp>
      <p:sp>
        <p:nvSpPr>
          <p:cNvPr id="449" name="Google Shape;449;p45"/>
          <p:cNvSpPr txBox="1"/>
          <p:nvPr/>
        </p:nvSpPr>
        <p:spPr>
          <a:xfrm>
            <a:off x="149377" y="5716172"/>
            <a:ext cx="84561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question doesn’t ask you to simplify, then you don’t need to simplify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complement.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559191" y="2742028"/>
            <a:ext cx="826125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NAND and NOR to </a:t>
            </a:r>
            <a:r>
              <a:rPr b="0" lang="en-US" sz="4400"/>
              <a:t>B</a:t>
            </a: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uild Other Gates and  Functions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NAND</a:t>
            </a:r>
            <a:endParaRPr/>
          </a:p>
        </p:txBody>
      </p:sp>
      <p:pic>
        <p:nvPicPr>
          <p:cNvPr id="460" name="Google Shape;46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2273300"/>
            <a:ext cx="3354387" cy="102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6875" y="4865687"/>
            <a:ext cx="3617912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2292350"/>
            <a:ext cx="4075112" cy="17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6"/>
          <p:cNvSpPr/>
          <p:nvPr/>
        </p:nvSpPr>
        <p:spPr>
          <a:xfrm>
            <a:off x="231775" y="1609725"/>
            <a:ext cx="1216025" cy="8286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4373562" y="1679575"/>
            <a:ext cx="1296987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4724400" y="4240212"/>
            <a:ext cx="1243012" cy="8286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NOR</a:t>
            </a:r>
            <a:endParaRPr/>
          </a:p>
        </p:txBody>
      </p:sp>
      <p:pic>
        <p:nvPicPr>
          <p:cNvPr id="471" name="Google Shape;4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" y="2295525"/>
            <a:ext cx="3452812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8237" y="2233612"/>
            <a:ext cx="4197350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8925" y="4811712"/>
            <a:ext cx="3467100" cy="164306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7"/>
          <p:cNvSpPr/>
          <p:nvPr/>
        </p:nvSpPr>
        <p:spPr>
          <a:xfrm>
            <a:off x="0" y="1535112"/>
            <a:ext cx="1282700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4246562" y="1584325"/>
            <a:ext cx="1298575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7"/>
          <p:cNvSpPr/>
          <p:nvPr/>
        </p:nvSpPr>
        <p:spPr>
          <a:xfrm>
            <a:off x="4767262" y="4191000"/>
            <a:ext cx="1243012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6858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Truth Table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685800" y="1447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listing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of every possible combination of inputs and its corresponding outputs.</a:t>
            </a:r>
            <a:endParaRPr/>
          </a:p>
          <a:p>
            <a:pPr indent="-99059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059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2324100" y="3390900"/>
          <a:ext cx="4495800" cy="2514600"/>
        </p:xfrm>
        <a:graphic>
          <a:graphicData uri="http://schemas.openxmlformats.org/presentationml/2006/ole">
            <mc:AlternateContent>
              <mc:Choice Requires="v">
                <p:oleObj r:id="rId4" imgH="2514600" imgW="4495800" progId="Word.Document.8" spid="_x0000_s1">
                  <p:embed/>
                </p:oleObj>
              </mc:Choice>
              <mc:Fallback>
                <p:oleObj r:id="rId5" imgH="2514600" imgW="4495800" progId="Word.Document.8">
                  <p:embed/>
                  <p:pic>
                    <p:nvPicPr>
                      <p:cNvPr id="177" name="Google Shape;177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24100" y="3390900"/>
                        <a:ext cx="4495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"/>
          <p:cNvSpPr txBox="1"/>
          <p:nvPr/>
        </p:nvSpPr>
        <p:spPr>
          <a:xfrm>
            <a:off x="5627687" y="1478539"/>
            <a:ext cx="3516313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an expression is given, represent it using AND,OR and NOT gates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 each gate with equivalent NAND or NOR representation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any 2 cascading inverters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Remove inverters from single input connection and replace input with its complement.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8"/>
          <p:cNvSpPr txBox="1"/>
          <p:nvPr/>
        </p:nvSpPr>
        <p:spPr>
          <a:xfrm>
            <a:off x="152400" y="285434"/>
            <a:ext cx="7555499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 NAND to represent F=A(B+CD)+BC’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152400" y="5668386"/>
            <a:ext cx="89916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</a:pPr>
            <a:r>
              <a:rPr b="0" i="0" lang="en-US" sz="1600" u="sng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Tutorial:</a:t>
            </a:r>
            <a:br>
              <a:rPr b="0" i="0" lang="en-US" sz="1600" u="sng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0" i="0" lang="en-US" sz="1600" u="sng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https://www.youtube.com/watch?v=-EjGrPhol70&amp;list=PLTlXQu_162Qg8-oRqv_iGYHSz2XrfUc51&amp;index=7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1212850"/>
            <a:ext cx="5322887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"/>
          <p:cNvSpPr txBox="1"/>
          <p:nvPr/>
        </p:nvSpPr>
        <p:spPr>
          <a:xfrm>
            <a:off x="5313363" y="1166812"/>
            <a:ext cx="3657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an expression is given, represent it using AND,OR and NOT gates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 each gate with equivalent NAND or NOR representation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any 2 cascading inverters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Remove inverters from single input connection and replace input with its complement.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173037" y="103535"/>
            <a:ext cx="66938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 NOR to represent F=A(B+CD)+BC’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31750" y="5662612"/>
            <a:ext cx="8683625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1800" u="sng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Tutorial: </a:t>
            </a:r>
            <a:endParaRPr b="0" i="0" sz="1800" u="none" cap="none" strike="noStrik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1800" u="sng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https://www.youtube.com/watch?v=eAuOqgT5lqM&amp;list=PLTlXQu_162Qg8-oRqv_iGYHSz2XrfUc51&amp;index=8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037" y="2937668"/>
            <a:ext cx="50292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037" y="1020762"/>
            <a:ext cx="5029200" cy="168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914400" y="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All Logic Gates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914400" y="1638300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XNOR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483974" y="-90671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Most Important logic gates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7620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2-input AND gate</a:t>
            </a:r>
            <a:endParaRPr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2522537" y="2798762"/>
          <a:ext cx="4251325" cy="3444875"/>
        </p:xfrm>
        <a:graphic>
          <a:graphicData uri="http://schemas.openxmlformats.org/presentationml/2006/ole">
            <mc:AlternateContent>
              <mc:Choice Requires="v">
                <p:oleObj r:id="rId4" imgH="3444875" imgW="4251325" progId="Word.Document.8" spid="_x0000_s1">
                  <p:embed/>
                </p:oleObj>
              </mc:Choice>
              <mc:Fallback>
                <p:oleObj r:id="rId5" imgH="3444875" imgW="4251325" progId="Word.Document.8">
                  <p:embed/>
                  <p:pic>
                    <p:nvPicPr>
                      <p:cNvPr id="195" name="Google Shape;195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22537" y="2798762"/>
                        <a:ext cx="4251325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" name="Google Shape;19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33687" y="931862"/>
            <a:ext cx="34766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990600" y="5529262"/>
            <a:ext cx="7162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only when both inputs are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7620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2-input OR gate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1008062" y="5638800"/>
            <a:ext cx="71199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when at least one input is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8"/>
          <p:cNvGraphicFramePr/>
          <p:nvPr/>
        </p:nvGraphicFramePr>
        <p:xfrm>
          <a:off x="2830512" y="2727325"/>
          <a:ext cx="3475037" cy="3200400"/>
        </p:xfrm>
        <a:graphic>
          <a:graphicData uri="http://schemas.openxmlformats.org/presentationml/2006/ole">
            <mc:AlternateContent>
              <mc:Choice Requires="v">
                <p:oleObj r:id="rId4" imgH="3200400" imgW="3475037" progId="Word.Document.8" spid="_x0000_s1">
                  <p:embed/>
                </p:oleObj>
              </mc:Choice>
              <mc:Fallback>
                <p:oleObj r:id="rId5" imgH="3200400" imgW="3475037" progId="Word.Document.8">
                  <p:embed/>
                  <p:pic>
                    <p:nvPicPr>
                      <p:cNvPr id="206" name="Google Shape;206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30512" y="2727325"/>
                        <a:ext cx="347503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" name="Google Shape;207;p8"/>
          <p:cNvGrpSpPr/>
          <p:nvPr/>
        </p:nvGrpSpPr>
        <p:grpSpPr>
          <a:xfrm>
            <a:off x="3105150" y="1219200"/>
            <a:ext cx="3200400" cy="838200"/>
            <a:chOff x="1584" y="1536"/>
            <a:chExt cx="1584" cy="412"/>
          </a:xfrm>
        </p:grpSpPr>
        <p:cxnSp>
          <p:nvCxnSpPr>
            <p:cNvPr id="208" name="Google Shape;208;p8"/>
            <p:cNvCxnSpPr/>
            <p:nvPr/>
          </p:nvCxnSpPr>
          <p:spPr>
            <a:xfrm>
              <a:off x="1824" y="1632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824" y="1872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2489" y="1742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8"/>
            <p:cNvSpPr txBox="1"/>
            <p:nvPr/>
          </p:nvSpPr>
          <p:spPr>
            <a:xfrm>
              <a:off x="1584" y="1536"/>
              <a:ext cx="192" cy="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2784" y="1632"/>
              <a:ext cx="38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A+B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8"/>
            <p:cNvGrpSpPr/>
            <p:nvPr/>
          </p:nvGrpSpPr>
          <p:grpSpPr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" name="Google Shape;215;p8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8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7" name="Google Shape;217;p8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 gate (Inverter)</a:t>
            </a:r>
            <a:endParaRPr/>
          </a:p>
        </p:txBody>
      </p:sp>
      <p:graphicFrame>
        <p:nvGraphicFramePr>
          <p:cNvPr id="224" name="Google Shape;224;p9"/>
          <p:cNvGraphicFramePr/>
          <p:nvPr/>
        </p:nvGraphicFramePr>
        <p:xfrm>
          <a:off x="3581400" y="3498850"/>
          <a:ext cx="1503362" cy="1771650"/>
        </p:xfrm>
        <a:graphic>
          <a:graphicData uri="http://schemas.openxmlformats.org/presentationml/2006/ole">
            <mc:AlternateContent>
              <mc:Choice Requires="v">
                <p:oleObj r:id="rId4" imgH="1771650" imgW="1503362" progId="Word.Document.8" spid="_x0000_s1">
                  <p:embed/>
                </p:oleObj>
              </mc:Choice>
              <mc:Fallback>
                <p:oleObj r:id="rId5" imgH="1771650" imgW="1503362" progId="Word.Document.8">
                  <p:embed/>
                  <p:pic>
                    <p:nvPicPr>
                      <p:cNvPr id="224" name="Google Shape;224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81400" y="3498850"/>
                        <a:ext cx="1503362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" name="Google Shape;225;p9"/>
          <p:cNvGrpSpPr/>
          <p:nvPr/>
        </p:nvGrpSpPr>
        <p:grpSpPr>
          <a:xfrm>
            <a:off x="2133600" y="2208212"/>
            <a:ext cx="1981200" cy="457200"/>
            <a:chOff x="1255" y="1392"/>
            <a:chExt cx="1248" cy="288"/>
          </a:xfrm>
        </p:grpSpPr>
        <p:grpSp>
          <p:nvGrpSpPr>
            <p:cNvPr id="226" name="Google Shape;226;p9"/>
            <p:cNvGrpSpPr/>
            <p:nvPr/>
          </p:nvGrpSpPr>
          <p:grpSpPr>
            <a:xfrm>
              <a:off x="1728" y="1392"/>
              <a:ext cx="308" cy="288"/>
              <a:chOff x="2160" y="1584"/>
              <a:chExt cx="308" cy="288"/>
            </a:xfrm>
          </p:grpSpPr>
          <p:sp>
            <p:nvSpPr>
              <p:cNvPr id="227" name="Google Shape;227;p9"/>
              <p:cNvSpPr/>
              <p:nvPr/>
            </p:nvSpPr>
            <p:spPr>
              <a:xfrm rot="-5400000">
                <a:off x="2126" y="1617"/>
                <a:ext cx="288" cy="221"/>
              </a:xfrm>
              <a:prstGeom prst="flowChartMerg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2388" y="1688"/>
                <a:ext cx="80" cy="68"/>
              </a:xfrm>
              <a:prstGeom prst="ellips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9" name="Google Shape;229;p9"/>
            <p:cNvCxnSpPr/>
            <p:nvPr/>
          </p:nvCxnSpPr>
          <p:spPr>
            <a:xfrm>
              <a:off x="1454" y="1536"/>
              <a:ext cx="264" cy="2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0" name="Google Shape;230;p9"/>
            <p:cNvSpPr txBox="1"/>
            <p:nvPr/>
          </p:nvSpPr>
          <p:spPr>
            <a:xfrm>
              <a:off x="1255" y="1440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2263" y="1440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9"/>
            <p:cNvCxnSpPr/>
            <p:nvPr/>
          </p:nvCxnSpPr>
          <p:spPr>
            <a:xfrm>
              <a:off x="2051" y="1536"/>
              <a:ext cx="226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3" name="Google Shape;233;p9"/>
          <p:cNvGrpSpPr/>
          <p:nvPr/>
        </p:nvGrpSpPr>
        <p:grpSpPr>
          <a:xfrm>
            <a:off x="5181600" y="2208212"/>
            <a:ext cx="2025650" cy="457200"/>
            <a:chOff x="2770" y="1392"/>
            <a:chExt cx="1276" cy="288"/>
          </a:xfrm>
        </p:grpSpPr>
        <p:grpSp>
          <p:nvGrpSpPr>
            <p:cNvPr id="234" name="Google Shape;234;p9"/>
            <p:cNvGrpSpPr/>
            <p:nvPr/>
          </p:nvGrpSpPr>
          <p:grpSpPr>
            <a:xfrm>
              <a:off x="3258" y="1392"/>
              <a:ext cx="316" cy="288"/>
              <a:chOff x="3258" y="1392"/>
              <a:chExt cx="316" cy="288"/>
            </a:xfrm>
          </p:grpSpPr>
          <p:sp>
            <p:nvSpPr>
              <p:cNvPr id="235" name="Google Shape;235;p9"/>
              <p:cNvSpPr/>
              <p:nvPr/>
            </p:nvSpPr>
            <p:spPr>
              <a:xfrm rot="-5400000">
                <a:off x="3319" y="1425"/>
                <a:ext cx="288" cy="221"/>
              </a:xfrm>
              <a:prstGeom prst="flowChartMerg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3258" y="1507"/>
                <a:ext cx="80" cy="68"/>
              </a:xfrm>
              <a:prstGeom prst="ellips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7" name="Google Shape;237;p9"/>
            <p:cNvCxnSpPr/>
            <p:nvPr/>
          </p:nvCxnSpPr>
          <p:spPr>
            <a:xfrm>
              <a:off x="2976" y="1536"/>
              <a:ext cx="264" cy="2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" name="Google Shape;238;p9"/>
            <p:cNvSpPr txBox="1"/>
            <p:nvPr/>
          </p:nvSpPr>
          <p:spPr>
            <a:xfrm>
              <a:off x="2770" y="1440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3806" y="1440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9"/>
            <p:cNvCxnSpPr/>
            <p:nvPr/>
          </p:nvCxnSpPr>
          <p:spPr>
            <a:xfrm>
              <a:off x="3587" y="1536"/>
              <a:ext cx="226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1" name="Google Shape;241;p9"/>
          <p:cNvSpPr txBox="1"/>
          <p:nvPr/>
        </p:nvSpPr>
        <p:spPr>
          <a:xfrm>
            <a:off x="1233487" y="5561012"/>
            <a:ext cx="61991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the inverse of the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khadija rasul</dc:creator>
</cp:coreProperties>
</file>