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embeddedFontLst>
    <p:embeddedFont>
      <p:font typeface="Noto Sans Symbol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eMOfRtnrAM1QCZ4V8q9xz/LZ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6353A-D53E-4061-84EE-2F93751FE7C5}">
  <a:tblStyle styleId="{DE86353A-D53E-4061-84EE-2F93751FE7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1455039" y="483488"/>
            <a:ext cx="6233921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1455039" y="483488"/>
            <a:ext cx="6233921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536244" y="1130935"/>
            <a:ext cx="806513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1455039" y="483488"/>
            <a:ext cx="6233921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 amt="19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1455039" y="483488"/>
            <a:ext cx="6233921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536244" y="1130935"/>
            <a:ext cx="806513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2088642" y="1778584"/>
            <a:ext cx="4967605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CSE260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Digital Logic Design</a:t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8382000" y="6096000"/>
            <a:ext cx="609600" cy="6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>
            <a:spLocks noGrp="1"/>
          </p:cNvSpPr>
          <p:nvPr>
            <p:ph type="title"/>
          </p:nvPr>
        </p:nvSpPr>
        <p:spPr>
          <a:xfrm>
            <a:off x="2320544" y="1914220"/>
            <a:ext cx="4733290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How to Covert into SOP: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695350" y="2825953"/>
            <a:ext cx="7981315" cy="173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065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2C2C89"/>
                </a:solidFill>
                <a:latin typeface="Arial"/>
                <a:ea typeface="Arial"/>
                <a:cs typeface="Arial"/>
                <a:sym typeface="Arial"/>
              </a:rPr>
              <a:t>Check if each term contains all variable, if not then  AND (x+x’) if x is the missing term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Function, F=A+B’C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8382000" y="6109750"/>
            <a:ext cx="609600" cy="595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344930" y="483488"/>
            <a:ext cx="64516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Convert into SOP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536244" y="1624965"/>
            <a:ext cx="7755500" cy="370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6870" marR="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F=A+B’C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=A(B+B’)(C+C’)+B’C(A+A’)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=(AB+AB’)(C+C’)+B’C(A+A’)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=AB(C+C’)+AB’(C+C’)+B’C(A+A’)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=ABC+ABC’+</a:t>
            </a:r>
            <a:r>
              <a:rPr lang="en-US" sz="2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AB’C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+AB’C’+</a:t>
            </a:r>
            <a:r>
              <a:rPr lang="en-US" sz="2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AB’C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+A’B’C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=ABC+ABC’+AB’C+AB’C’+A’B’C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=∑(1,4,5,6,7)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612444" y="633425"/>
            <a:ext cx="4733290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How to Covert into POS: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612444" y="1545717"/>
            <a:ext cx="7866380" cy="39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11150" marR="0" lvl="0" indent="-2990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89"/>
              </a:buClr>
              <a:buSzPts val="27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2C2C89"/>
                </a:solidFill>
                <a:latin typeface="Arial"/>
                <a:ea typeface="Arial"/>
                <a:cs typeface="Arial"/>
                <a:sym typeface="Arial"/>
              </a:rPr>
              <a:t>Often distributive law (x+yz)=(x+y)(x+z)) is used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3020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C2C89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0515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89"/>
              </a:buClr>
              <a:buSzPts val="27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2C2C89"/>
                </a:solidFill>
                <a:latin typeface="Arial"/>
                <a:ea typeface="Arial"/>
                <a:cs typeface="Arial"/>
                <a:sym typeface="Arial"/>
              </a:rPr>
              <a:t>If then terms, like x, are missing, OR xx’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302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C2C89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06755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89"/>
              </a:buClr>
              <a:buSzPts val="27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2C2C89"/>
                </a:solidFill>
                <a:latin typeface="Arial"/>
                <a:ea typeface="Arial"/>
                <a:cs typeface="Arial"/>
                <a:sym typeface="Arial"/>
              </a:rPr>
              <a:t>Each POS is missing a term so OR missing  terms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strike="noStrike" cap="none">
                <a:solidFill>
                  <a:srgbClr val="2C2C89"/>
                </a:solidFill>
                <a:latin typeface="Arial"/>
                <a:ea typeface="Arial"/>
                <a:cs typeface="Arial"/>
                <a:sym typeface="Arial"/>
              </a:rPr>
              <a:t>Again apply distributive law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Function, F=A+B’C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8382000" y="6109750"/>
            <a:ext cx="609600" cy="595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1439417" y="483488"/>
            <a:ext cx="626491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Convert into POS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838200" y="1600198"/>
            <a:ext cx="7010400" cy="51541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 amt="11000"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2590800" y="152400"/>
            <a:ext cx="6233921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Another Example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676400"/>
            <a:ext cx="7010400" cy="47574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457200" y="847725"/>
            <a:ext cx="777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SOP and POS for F(w,x,y,z) =wy+x’z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235048" y="1262042"/>
            <a:ext cx="673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2590800" y="152400"/>
            <a:ext cx="6233921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Another Example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43050"/>
            <a:ext cx="7467600" cy="506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/>
          <p:nvPr/>
        </p:nvSpPr>
        <p:spPr>
          <a:xfrm>
            <a:off x="457200" y="847725"/>
            <a:ext cx="777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SOP and POS for F(w,x,y,z) =wy+x’z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235048" y="1262042"/>
            <a:ext cx="673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1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8382000" y="6109750"/>
            <a:ext cx="609600" cy="595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307340" y="1917573"/>
            <a:ext cx="8608060" cy="394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356870" marR="0" lvl="0" indent="-34480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Sum-of-Products (SOP) Expression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product term or a logical sum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(OR) of several product terms.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6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x+yz', xy'+x'yz, AB+A'B’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342900" lvl="0" indent="3505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Product-of-Sums (POS) Expression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sum term or a logical product  (AND) of several sum terms.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22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x(y+z'), (x+y')(x'+y+z), (A+B)(A'+B’)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6870" marR="5080" lvl="0" indent="-3448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boolean expression can either be expressed as sum-of-products or  product-of-sums expression.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22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3600" y="5854601"/>
            <a:ext cx="40290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/>
        </p:nvSpPr>
        <p:spPr>
          <a:xfrm>
            <a:off x="3201403" y="422217"/>
            <a:ext cx="3067685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 &amp; POS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2869183" y="2795473"/>
            <a:ext cx="3410585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MIN &amp; MAX TERM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/>
        </p:nvSpPr>
        <p:spPr>
          <a:xfrm>
            <a:off x="612442" y="1064906"/>
            <a:ext cx="8138795" cy="236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Minterms</a:t>
            </a:r>
            <a:r>
              <a:rPr lang="en-US" sz="2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are sum terms.</a:t>
            </a:r>
            <a:endParaRPr sz="2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Boolean functions, the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minterms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of a  function are the terms for which the result  is 1.</a:t>
            </a:r>
            <a:endParaRPr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841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Boolean functions can be expressed as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sum- of-</a:t>
            </a:r>
            <a:r>
              <a:rPr lang="en-US" sz="24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Minterms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382000" y="6109750"/>
            <a:ext cx="609600" cy="595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612444" y="3919136"/>
            <a:ext cx="8298474" cy="211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Maxterms are Product terms.</a:t>
            </a:r>
            <a:endParaRPr sz="20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Boolean functions, the maxterms of a  function are the terms for which the result  is 0.</a:t>
            </a:r>
            <a:endParaRPr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03822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Boolean functions can be expressed as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Products-of</a:t>
            </a:r>
            <a:r>
              <a:rPr lang="en-US" sz="2000" dirty="0">
                <a:solidFill>
                  <a:srgbClr val="00B050"/>
                </a:solidFill>
              </a:rPr>
              <a:t>-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Maxterms.</a:t>
            </a:r>
            <a:endParaRPr sz="20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2976548" y="167449"/>
            <a:ext cx="3410585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&amp; MAX TERM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2823464" y="483488"/>
            <a:ext cx="350139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 and MAX</a:t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" name="Google Shape;76;p7"/>
          <p:cNvGraphicFramePr/>
          <p:nvPr/>
        </p:nvGraphicFramePr>
        <p:xfrm>
          <a:off x="506998" y="1759737"/>
          <a:ext cx="2874650" cy="3338525"/>
        </p:xfrm>
        <a:graphic>
          <a:graphicData uri="http://schemas.openxmlformats.org/drawingml/2006/table">
            <a:tbl>
              <a:tblPr firstRow="1" bandRow="1">
                <a:noFill/>
                <a:tableStyleId>{DE86353A-D53E-4061-84EE-2F93751FE7C5}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257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7" name="Google Shape;77;p7"/>
          <p:cNvSpPr txBox="1"/>
          <p:nvPr/>
        </p:nvSpPr>
        <p:spPr>
          <a:xfrm>
            <a:off x="4214370" y="2122231"/>
            <a:ext cx="4220967" cy="261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Min Terms	: 0,1,4,5  [000,001,100,101]  F=∑(0,1,4,5)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03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Max Terms : 2,3,6,7  [010,011,110,111]  F=</a:t>
            </a:r>
            <a:r>
              <a:rPr lang="en-US" sz="2400" b="1" i="0" u="none" strike="noStrike" cap="none">
                <a:solidFill>
                  <a:srgbClr val="006F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(2,3,6,7)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" y="1556820"/>
            <a:ext cx="7586663" cy="477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6355" y="180785"/>
            <a:ext cx="64579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/>
        </p:nvSpPr>
        <p:spPr>
          <a:xfrm>
            <a:off x="857481" y="1033600"/>
            <a:ext cx="72123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x and y are random variables used for understanding purpose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do not represent any specific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536244" y="392633"/>
            <a:ext cx="523049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006FC0"/>
                </a:solidFill>
              </a:rPr>
              <a:t>Conversion between MIN &amp; MAX</a:t>
            </a:r>
            <a:endParaRPr sz="2800"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536244" y="1130935"/>
            <a:ext cx="806513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F2 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(m1,m4,m5,m6,m7)</a:t>
            </a:r>
            <a:endParaRPr/>
          </a:p>
          <a:p>
            <a:pPr marL="356870" lvl="0" indent="-344805" algn="l" rtl="0">
              <a:lnSpc>
                <a:spcPct val="11975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complement function of F2 is:</a:t>
            </a:r>
            <a:endParaRPr/>
          </a:p>
          <a:p>
            <a:pPr marL="927100" lvl="0" indent="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F2' = 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00"/>
              <a:t>(m0,m2,m3) = m0 + m2 + m3</a:t>
            </a:r>
            <a:endParaRPr sz="24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3574415" lvl="0" indent="0" algn="ctr" rtl="0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SzPts val="1400"/>
              <a:buNone/>
            </a:pPr>
            <a:r>
              <a:rPr lang="en-US"/>
              <a:t>F2 = (m0 + m2 + m3 )'</a:t>
            </a:r>
            <a:endParaRPr/>
          </a:p>
          <a:p>
            <a:pPr marL="0" marR="358330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= 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m0' . m2' . m3'</a:t>
            </a:r>
            <a:endParaRPr/>
          </a:p>
          <a:p>
            <a:pPr marL="12776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= 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M0 . M2 . M3</a:t>
            </a:r>
            <a:endParaRPr/>
          </a:p>
          <a:p>
            <a:pPr marL="12776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(M0,M2,M3)</a:t>
            </a:r>
            <a:endParaRPr/>
          </a:p>
          <a:p>
            <a:pPr marL="12700" marR="5080" lvl="0" indent="0" algn="l" rtl="0">
              <a:lnSpc>
                <a:spcPct val="80000"/>
              </a:lnSpc>
              <a:spcBef>
                <a:spcPts val="1205"/>
              </a:spcBef>
              <a:spcAft>
                <a:spcPts val="0"/>
              </a:spcAft>
              <a:buSzPts val="1400"/>
              <a:buNone/>
            </a:pPr>
            <a:r>
              <a:rPr lang="en-US"/>
              <a:t>Every Boolean function can be expressed as either Sum-of-Minterms or  Product-of-Maxterms.</a:t>
            </a:r>
            <a:endParaRPr/>
          </a:p>
        </p:txBody>
      </p:sp>
      <p:graphicFrame>
        <p:nvGraphicFramePr>
          <p:cNvPr id="92" name="Google Shape;92;p10"/>
          <p:cNvGraphicFramePr/>
          <p:nvPr/>
        </p:nvGraphicFramePr>
        <p:xfrm>
          <a:off x="6797136" y="1066892"/>
          <a:ext cx="2088550" cy="2739771"/>
        </p:xfrm>
        <a:graphic>
          <a:graphicData uri="http://schemas.openxmlformats.org/drawingml/2006/table">
            <a:tbl>
              <a:tblPr firstRow="1" bandRow="1">
                <a:noFill/>
                <a:tableStyleId>{DE86353A-D53E-4061-84EE-2F93751FE7C5}</a:tableStyleId>
              </a:tblPr>
              <a:tblGrid>
                <a:gridCol w="3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975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255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9144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23189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065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F2'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solidFill>
                            <a:srgbClr val="8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100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3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3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3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53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31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75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solidFill>
                            <a:srgbClr val="8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00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solidFill>
                            <a:srgbClr val="8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25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7465" marR="0" lvl="0" indent="0" algn="ctr" rtl="0">
                        <a:lnSpc>
                          <a:spcPct val="84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75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7465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75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7465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75">
                <a:tc>
                  <a:txBody>
                    <a:bodyPr/>
                    <a:lstStyle/>
                    <a:p>
                      <a:pPr marL="36830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80010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4145" lvl="0" indent="0" algn="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7465" marR="0" lvl="0" indent="0" algn="ctr" rtl="0">
                        <a:lnSpc>
                          <a:spcPct val="851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50"/>
                        <a:buFont typeface="Arial"/>
                        <a:buNone/>
                      </a:pPr>
                      <a:r>
                        <a:rPr lang="en-US" sz="235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1455039" y="483488"/>
            <a:ext cx="6233921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52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MIN-SOP and MAX-POS</a:t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9"/>
          <p:cNvGraphicFramePr/>
          <p:nvPr/>
        </p:nvGraphicFramePr>
        <p:xfrm>
          <a:off x="471487" y="1382775"/>
          <a:ext cx="1731650" cy="3816325"/>
        </p:xfrm>
        <a:graphic>
          <a:graphicData uri="http://schemas.openxmlformats.org/drawingml/2006/table">
            <a:tbl>
              <a:tblPr firstRow="1" bandRow="1">
                <a:noFill/>
                <a:tableStyleId>{DE86353A-D53E-4061-84EE-2F93751FE7C5}</a:tableStyleId>
              </a:tblPr>
              <a:tblGrid>
                <a:gridCol w="27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2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7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73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050">
                <a:tc>
                  <a:txBody>
                    <a:bodyPr/>
                    <a:lstStyle/>
                    <a:p>
                      <a:pPr marL="0" marR="488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6F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" name="Google Shape;100;p9"/>
          <p:cNvSpPr txBox="1"/>
          <p:nvPr/>
        </p:nvSpPr>
        <p:spPr>
          <a:xfrm>
            <a:off x="2524708" y="1441792"/>
            <a:ext cx="6832500" cy="4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5590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Min Terms	: 0,1,4,5	[000,001,100,101]  F=∑(0,1,4,5)  </a:t>
            </a:r>
            <a:endParaRPr/>
          </a:p>
          <a:p>
            <a:pPr marL="12700" marR="25590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F=A’B’C’+A’B’C+AB’C’+AB’C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Max Terms : 2,3,6,7 [010,011,110,111]  F=</a:t>
            </a:r>
            <a:r>
              <a:rPr lang="en-US" sz="2400" b="1" i="0" u="none" strike="noStrike" cap="none">
                <a:solidFill>
                  <a:srgbClr val="006F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(2,3,6,7)  </a:t>
            </a:r>
            <a:endParaRPr/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F=(A+B’+C)(A+B’+C’)(A’+B’+C) (A’+B’+C’)</a:t>
            </a:r>
            <a:endParaRPr sz="2400" b="1" i="0" u="none" strike="noStrike" cap="none">
              <a:solidFill>
                <a:srgbClr val="006F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06FC0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</a:rPr>
              <a:t>Min/SOP</a:t>
            </a:r>
            <a:endParaRPr sz="2400" b="1">
              <a:solidFill>
                <a:srgbClr val="FF0000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6FC0"/>
                </a:solidFill>
              </a:rPr>
              <a:t>0-Prime, 1-No prime</a:t>
            </a:r>
            <a:endParaRPr sz="2400" b="1">
              <a:solidFill>
                <a:srgbClr val="006FC0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6FC0"/>
                </a:solidFill>
              </a:rPr>
              <a:t>AND among literals</a:t>
            </a:r>
            <a:endParaRPr sz="2400" b="1">
              <a:solidFill>
                <a:srgbClr val="006FC0"/>
              </a:solidFill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6FC0"/>
                </a:solidFill>
              </a:rPr>
              <a:t>OR among terms</a:t>
            </a:r>
            <a:endParaRPr sz="2400" b="1">
              <a:solidFill>
                <a:srgbClr val="006FC0"/>
              </a:solidFill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5932725" y="4351000"/>
            <a:ext cx="32112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</a:rPr>
              <a:t>Max/POS</a:t>
            </a:r>
            <a:endParaRPr sz="2400" b="1">
              <a:solidFill>
                <a:srgbClr val="FF0000"/>
              </a:solidFill>
            </a:endParaRPr>
          </a:p>
          <a:p>
            <a:pPr marL="1270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FC0"/>
                </a:solidFill>
              </a:rPr>
              <a:t>1-Prime, 0-No prime</a:t>
            </a:r>
            <a:endParaRPr sz="2400" b="1">
              <a:solidFill>
                <a:srgbClr val="006FC0"/>
              </a:solidFill>
            </a:endParaRPr>
          </a:p>
          <a:p>
            <a:pPr marL="1270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FC0"/>
                </a:solidFill>
              </a:rPr>
              <a:t>OR among literals</a:t>
            </a:r>
            <a:endParaRPr sz="2400" b="1">
              <a:solidFill>
                <a:srgbClr val="006FC0"/>
              </a:solidFill>
            </a:endParaRPr>
          </a:p>
          <a:p>
            <a:pPr marL="12700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6FC0"/>
                </a:solidFill>
              </a:rPr>
              <a:t>AND among terms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1963673" y="1854784"/>
            <a:ext cx="5372100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41425" marR="5080" lvl="0" indent="-1229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Simplified Function to  SOP &amp; POS</a:t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8229600" y="0"/>
            <a:ext cx="914400" cy="847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8382000" y="6109750"/>
            <a:ext cx="609600" cy="595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789</Words>
  <Application>Microsoft Office PowerPoint</Application>
  <PresentationFormat>On-screen Show (4:3)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Noto Sans Symbols</vt:lpstr>
      <vt:lpstr>Calibri</vt:lpstr>
      <vt:lpstr>Arial</vt:lpstr>
      <vt:lpstr>Office Theme</vt:lpstr>
      <vt:lpstr>CSE260 Digital Logic Design</vt:lpstr>
      <vt:lpstr>PowerPoint Presentation</vt:lpstr>
      <vt:lpstr>MIN &amp; MAX TERM</vt:lpstr>
      <vt:lpstr>PowerPoint Presentation</vt:lpstr>
      <vt:lpstr>MIN and MAX</vt:lpstr>
      <vt:lpstr>PowerPoint Presentation</vt:lpstr>
      <vt:lpstr>Conversion between MIN &amp; MAX</vt:lpstr>
      <vt:lpstr>MIN-SOP and MAX-POS</vt:lpstr>
      <vt:lpstr>Simplified Function to  SOP &amp; POS</vt:lpstr>
      <vt:lpstr>How to Covert into SOP:</vt:lpstr>
      <vt:lpstr>How To Convert into SOP</vt:lpstr>
      <vt:lpstr>How to Covert into POS:</vt:lpstr>
      <vt:lpstr>How to Convert into POS</vt:lpstr>
      <vt:lpstr>Another Example</vt:lpstr>
      <vt:lpstr>Another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CSE260 Digital Logic Design</dc:title>
  <dc:creator>khadija rasul</dc:creator>
  <cp:lastModifiedBy>22101800 ANIK</cp:lastModifiedBy>
  <cp:revision>2</cp:revision>
  <dcterms:created xsi:type="dcterms:W3CDTF">2022-06-15T04:50:23Z</dcterms:created>
  <dcterms:modified xsi:type="dcterms:W3CDTF">2024-03-08T02:21:55Z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2022-06-15T00:00:00Z</vt:filetime>
  </property>
</Properties>
</file>