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hEWx2YhSEuX8jprKrw5RcZZrUQ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F9F992-B7B6-40D7-8EF1-BAB9F2A86CB5}">
  <a:tblStyle styleId="{5AF9F992-B7B6-40D7-8EF1-BAB9F2A86C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type="ctrTitle"/>
          </p:nvPr>
        </p:nvSpPr>
        <p:spPr>
          <a:xfrm>
            <a:off x="838200" y="1443038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91" name="Google Shape;91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⚪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92" name="Google Shape;92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93" name="Google Shape;93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⚪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>
            <a:off x="949325" y="1981200"/>
            <a:ext cx="37544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100" name="Google Shape;100;p42"/>
          <p:cNvSpPr txBox="1"/>
          <p:nvPr>
            <p:ph idx="2" type="body"/>
          </p:nvPr>
        </p:nvSpPr>
        <p:spPr>
          <a:xfrm>
            <a:off x="4856163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101" name="Google Shape;101;p42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type="title"/>
          </p:nvPr>
        </p:nvSpPr>
        <p:spPr>
          <a:xfrm rot="5400000">
            <a:off x="4651376" y="2136776"/>
            <a:ext cx="5999162" cy="1919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" type="body"/>
          </p:nvPr>
        </p:nvSpPr>
        <p:spPr>
          <a:xfrm rot="5400000">
            <a:off x="735807" y="292894"/>
            <a:ext cx="5999162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" type="body"/>
          </p:nvPr>
        </p:nvSpPr>
        <p:spPr>
          <a:xfrm rot="5400000">
            <a:off x="2722563" y="207963"/>
            <a:ext cx="4114800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⚪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⚪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0" name="Google Shape;80;p39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/>
        </p:nvSpPr>
        <p:spPr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0"/>
          <p:cNvSpPr txBox="1"/>
          <p:nvPr/>
        </p:nvSpPr>
        <p:spPr>
          <a:xfrm>
            <a:off x="1447800" y="1377950"/>
            <a:ext cx="7239000" cy="10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0"/>
          <p:cNvSpPr/>
          <p:nvPr/>
        </p:nvSpPr>
        <p:spPr>
          <a:xfrm>
            <a:off x="838200" y="561975"/>
            <a:ext cx="152400" cy="10668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/>
          <p:nvPr/>
        </p:nvSpPr>
        <p:spPr>
          <a:xfrm>
            <a:off x="8262937" y="269875"/>
            <a:ext cx="152400" cy="1073150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30"/>
          <p:cNvGrpSpPr/>
          <p:nvPr/>
        </p:nvGrpSpPr>
        <p:grpSpPr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15" name="Google Shape;15;p30"/>
            <p:cNvSpPr/>
            <p:nvPr/>
          </p:nvSpPr>
          <p:spPr>
            <a:xfrm>
              <a:off x="144" y="576"/>
              <a:ext cx="1584" cy="1584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0"/>
            <p:cNvSpPr txBox="1"/>
            <p:nvPr/>
          </p:nvSpPr>
          <p:spPr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0"/>
            <p:cNvSpPr txBox="1"/>
            <p:nvPr/>
          </p:nvSpPr>
          <p:spPr>
            <a:xfrm>
              <a:off x="2496" y="1056"/>
              <a:ext cx="2976" cy="72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84" y="960"/>
              <a:ext cx="144" cy="913"/>
            </a:xfrm>
            <a:custGeom>
              <a:rect b="b" l="l" r="r" t="t"/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 lim="524288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4944" y="762"/>
              <a:ext cx="165" cy="864"/>
            </a:xfrm>
            <a:custGeom>
              <a:rect b="b" l="l" r="r" t="t"/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 lim="524288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3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 Symbols"/>
              <a:buChar char="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/>
        </p:nvSpPr>
        <p:spPr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2"/>
          <p:cNvSpPr txBox="1"/>
          <p:nvPr/>
        </p:nvSpPr>
        <p:spPr>
          <a:xfrm>
            <a:off x="1447800" y="1377950"/>
            <a:ext cx="7239000" cy="101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 Symbols"/>
              <a:buChar char="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9" name="Google Shape;39;p32"/>
          <p:cNvSpPr/>
          <p:nvPr/>
        </p:nvSpPr>
        <p:spPr>
          <a:xfrm>
            <a:off x="838200" y="561975"/>
            <a:ext cx="152400" cy="10668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/>
          <p:nvPr/>
        </p:nvSpPr>
        <p:spPr>
          <a:xfrm>
            <a:off x="8262937" y="269875"/>
            <a:ext cx="152400" cy="1073150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Relationship Id="rId10" Type="http://schemas.openxmlformats.org/officeDocument/2006/relationships/image" Target="../media/image36.png"/><Relationship Id="rId9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Relationship Id="rId8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628650" y="562451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CSE260 Digital Logic Design </a:t>
            </a:r>
            <a:endParaRPr/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1447800" y="1600200"/>
            <a:ext cx="67056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br>
              <a:rPr b="0" i="0" lang="en-US" sz="6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Maps</a:t>
            </a:r>
            <a:br>
              <a:rPr b="1" i="0" lang="en-US" sz="6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624012" y="381000"/>
            <a:ext cx="67056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CSE260 Digital Logic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F1=x’yz+xy’z’+xyz+xyz’=xz’+yz</a:t>
            </a:r>
            <a:endParaRPr/>
          </a:p>
        </p:txBody>
      </p:sp>
      <p:grpSp>
        <p:nvGrpSpPr>
          <p:cNvPr id="227" name="Google Shape;227;p10"/>
          <p:cNvGrpSpPr/>
          <p:nvPr/>
        </p:nvGrpSpPr>
        <p:grpSpPr>
          <a:xfrm>
            <a:off x="849312" y="3182937"/>
            <a:ext cx="5815012" cy="2163762"/>
            <a:chOff x="1133340" y="3084861"/>
            <a:chExt cx="7753083" cy="2885638"/>
          </a:xfrm>
        </p:grpSpPr>
        <p:grpSp>
          <p:nvGrpSpPr>
            <p:cNvPr id="228" name="Google Shape;228;p10"/>
            <p:cNvGrpSpPr/>
            <p:nvPr/>
          </p:nvGrpSpPr>
          <p:grpSpPr>
            <a:xfrm>
              <a:off x="1133340" y="3084861"/>
              <a:ext cx="3776767" cy="2615850"/>
              <a:chOff x="1133340" y="3084861"/>
              <a:chExt cx="3776767" cy="2615850"/>
            </a:xfrm>
          </p:grpSpPr>
          <p:pic>
            <p:nvPicPr>
              <p:cNvPr id="229" name="Google Shape;229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648496" y="3687898"/>
                <a:ext cx="3261611" cy="201281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0" name="Google Shape;230;p10"/>
              <p:cNvGrpSpPr/>
              <p:nvPr/>
            </p:nvGrpSpPr>
            <p:grpSpPr>
              <a:xfrm>
                <a:off x="1133340" y="3084861"/>
                <a:ext cx="2508163" cy="2199690"/>
                <a:chOff x="1133340" y="3084861"/>
                <a:chExt cx="2508163" cy="2199690"/>
              </a:xfrm>
            </p:grpSpPr>
            <p:cxnSp>
              <p:nvCxnSpPr>
                <p:cNvPr id="231" name="Google Shape;231;p10"/>
                <p:cNvCxnSpPr/>
                <p:nvPr/>
              </p:nvCxnSpPr>
              <p:spPr>
                <a:xfrm rot="10800000">
                  <a:off x="3025575" y="3417249"/>
                  <a:ext cx="615928" cy="85743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B05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232" name="Google Shape;232;p10"/>
                <p:cNvSpPr txBox="1"/>
                <p:nvPr/>
              </p:nvSpPr>
              <p:spPr>
                <a:xfrm>
                  <a:off x="2678454" y="3084861"/>
                  <a:ext cx="810655" cy="4001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00"/>
                    <a:buFont typeface="Calibri"/>
                    <a:buNone/>
                  </a:pPr>
                  <a:r>
                    <a:rPr b="1" i="0" lang="en-US" sz="13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yz</a:t>
                  </a:r>
                  <a:endParaRPr/>
                </a:p>
              </p:txBody>
            </p:sp>
            <p:sp>
              <p:nvSpPr>
                <p:cNvPr id="233" name="Google Shape;233;p10"/>
                <p:cNvSpPr txBox="1"/>
                <p:nvPr/>
              </p:nvSpPr>
              <p:spPr>
                <a:xfrm>
                  <a:off x="1133340" y="4884415"/>
                  <a:ext cx="1210692" cy="4001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300"/>
                    <a:buFont typeface="Calibri"/>
                    <a:buNone/>
                  </a:pPr>
                  <a:r>
                    <a:rPr b="1" i="0" lang="en-US" sz="13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xz</a:t>
                  </a:r>
                  <a:r>
                    <a:rPr b="0" i="0" lang="en-US" sz="13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’</a:t>
                  </a:r>
                  <a:endParaRPr/>
                </a:p>
              </p:txBody>
            </p:sp>
            <p:cxnSp>
              <p:nvCxnSpPr>
                <p:cNvPr id="234" name="Google Shape;234;p10"/>
                <p:cNvCxnSpPr/>
                <p:nvPr/>
              </p:nvCxnSpPr>
              <p:spPr>
                <a:xfrm rot="10800000">
                  <a:off x="1579941" y="5068605"/>
                  <a:ext cx="764091" cy="169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B05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  <p:cxnSp>
          <p:nvCxnSpPr>
            <p:cNvPr id="235" name="Google Shape;235;p10"/>
            <p:cNvCxnSpPr/>
            <p:nvPr/>
          </p:nvCxnSpPr>
          <p:spPr>
            <a:xfrm flipH="1" rot="10800000">
              <a:off x="4509307" y="4431351"/>
              <a:ext cx="2330371" cy="637253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6" name="Google Shape;236;p10"/>
            <p:cNvSpPr txBox="1"/>
            <p:nvPr/>
          </p:nvSpPr>
          <p:spPr>
            <a:xfrm>
              <a:off x="6865076" y="4185765"/>
              <a:ext cx="2021347" cy="17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Notice even 2 opposite edges of the map are adjacent, thus they can be grouped</a:t>
              </a:r>
              <a:endParaRPr/>
            </a:p>
          </p:txBody>
        </p:sp>
      </p:grpSp>
      <p:grpSp>
        <p:nvGrpSpPr>
          <p:cNvPr id="237" name="Google Shape;237;p10"/>
          <p:cNvGrpSpPr/>
          <p:nvPr/>
        </p:nvGrpSpPr>
        <p:grpSpPr>
          <a:xfrm>
            <a:off x="2354262" y="2517775"/>
            <a:ext cx="3513137" cy="466725"/>
            <a:chOff x="1339403" y="2215166"/>
            <a:chExt cx="3668870" cy="622357"/>
          </a:xfrm>
        </p:grpSpPr>
        <p:cxnSp>
          <p:nvCxnSpPr>
            <p:cNvPr id="238" name="Google Shape;238;p10"/>
            <p:cNvCxnSpPr/>
            <p:nvPr/>
          </p:nvCxnSpPr>
          <p:spPr>
            <a:xfrm flipH="1">
              <a:off x="1581452" y="2227867"/>
              <a:ext cx="222155" cy="179934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9" name="Google Shape;239;p10"/>
            <p:cNvCxnSpPr/>
            <p:nvPr/>
          </p:nvCxnSpPr>
          <p:spPr>
            <a:xfrm>
              <a:off x="2678963" y="2215166"/>
              <a:ext cx="295101" cy="154531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0" name="Google Shape;240;p10"/>
            <p:cNvCxnSpPr/>
            <p:nvPr/>
          </p:nvCxnSpPr>
          <p:spPr>
            <a:xfrm>
              <a:off x="3645502" y="2215166"/>
              <a:ext cx="192313" cy="192635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1" name="Google Shape;241;p10"/>
            <p:cNvCxnSpPr/>
            <p:nvPr/>
          </p:nvCxnSpPr>
          <p:spPr>
            <a:xfrm>
              <a:off x="4263889" y="2215166"/>
              <a:ext cx="245365" cy="192635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2" name="Google Shape;242;p10"/>
            <p:cNvSpPr txBox="1"/>
            <p:nvPr/>
          </p:nvSpPr>
          <p:spPr>
            <a:xfrm>
              <a:off x="1339403" y="2369697"/>
              <a:ext cx="618386" cy="40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011</a:t>
              </a:r>
              <a:endParaRPr/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2717094" y="2380281"/>
              <a:ext cx="618387" cy="397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3645502" y="2437437"/>
              <a:ext cx="649886" cy="40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111</a:t>
              </a:r>
              <a:endParaRPr/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4358387" y="2369697"/>
              <a:ext cx="649886" cy="40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F=∑(0,2,4,6), then simplify it</a:t>
            </a:r>
            <a:endParaRPr/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12" y="5316537"/>
            <a:ext cx="5000625" cy="1008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1"/>
          <p:cNvGrpSpPr/>
          <p:nvPr/>
        </p:nvGrpSpPr>
        <p:grpSpPr>
          <a:xfrm>
            <a:off x="4206875" y="2790825"/>
            <a:ext cx="4175125" cy="2314575"/>
            <a:chOff x="4958384" y="1962330"/>
            <a:chExt cx="5564542" cy="3086100"/>
          </a:xfrm>
        </p:grpSpPr>
        <p:grpSp>
          <p:nvGrpSpPr>
            <p:cNvPr id="253" name="Google Shape;253;p11"/>
            <p:cNvGrpSpPr/>
            <p:nvPr/>
          </p:nvGrpSpPr>
          <p:grpSpPr>
            <a:xfrm>
              <a:off x="5979501" y="1962330"/>
              <a:ext cx="4543425" cy="3086100"/>
              <a:chOff x="7125721" y="3465328"/>
              <a:chExt cx="4543425" cy="3086100"/>
            </a:xfrm>
          </p:grpSpPr>
          <p:grpSp>
            <p:nvGrpSpPr>
              <p:cNvPr id="254" name="Google Shape;254;p11"/>
              <p:cNvGrpSpPr/>
              <p:nvPr/>
            </p:nvGrpSpPr>
            <p:grpSpPr>
              <a:xfrm>
                <a:off x="7125721" y="3465328"/>
                <a:ext cx="4543425" cy="3086100"/>
                <a:chOff x="7125721" y="3465328"/>
                <a:chExt cx="4543425" cy="3086100"/>
              </a:xfrm>
            </p:grpSpPr>
            <p:grpSp>
              <p:nvGrpSpPr>
                <p:cNvPr id="255" name="Google Shape;255;p11"/>
                <p:cNvGrpSpPr/>
                <p:nvPr/>
              </p:nvGrpSpPr>
              <p:grpSpPr>
                <a:xfrm>
                  <a:off x="7125721" y="3465328"/>
                  <a:ext cx="4543425" cy="3086100"/>
                  <a:chOff x="4594875" y="4003244"/>
                  <a:chExt cx="4543425" cy="3086100"/>
                </a:xfrm>
              </p:grpSpPr>
              <p:pic>
                <p:nvPicPr>
                  <p:cNvPr id="256" name="Google Shape;256;p1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594875" y="4003244"/>
                    <a:ext cx="4543425" cy="3086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7" name="Google Shape;257;p11"/>
                  <p:cNvSpPr txBox="1"/>
                  <p:nvPr/>
                </p:nvSpPr>
                <p:spPr>
                  <a:xfrm>
                    <a:off x="5475859" y="4953628"/>
                    <a:ext cx="385075" cy="4021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258" name="Google Shape;258;p11"/>
                  <p:cNvSpPr txBox="1"/>
                  <p:nvPr/>
                </p:nvSpPr>
                <p:spPr>
                  <a:xfrm>
                    <a:off x="8078287" y="4894361"/>
                    <a:ext cx="385075" cy="4000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</p:grpSp>
            <p:sp>
              <p:nvSpPr>
                <p:cNvPr id="259" name="Google Shape;259;p11"/>
                <p:cNvSpPr txBox="1"/>
                <p:nvPr/>
              </p:nvSpPr>
              <p:spPr>
                <a:xfrm>
                  <a:off x="10547774" y="4307761"/>
                  <a:ext cx="727834" cy="1244600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1"/>
                <p:cNvSpPr txBox="1"/>
                <p:nvPr/>
              </p:nvSpPr>
              <p:spPr>
                <a:xfrm>
                  <a:off x="7852251" y="4377612"/>
                  <a:ext cx="784961" cy="1174749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1" name="Google Shape;261;p11"/>
              <p:cNvSpPr txBox="1"/>
              <p:nvPr/>
            </p:nvSpPr>
            <p:spPr>
              <a:xfrm>
                <a:off x="10642986" y="5152312"/>
                <a:ext cx="385075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62" name="Google Shape;262;p11"/>
              <p:cNvSpPr txBox="1"/>
              <p:nvPr/>
            </p:nvSpPr>
            <p:spPr>
              <a:xfrm>
                <a:off x="8053252" y="5152312"/>
                <a:ext cx="387190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4958384" y="2912714"/>
              <a:ext cx="1866132" cy="1083734"/>
              <a:chOff x="4958384" y="2912714"/>
              <a:chExt cx="1866132" cy="1083734"/>
            </a:xfrm>
          </p:grpSpPr>
          <p:sp>
            <p:nvSpPr>
              <p:cNvPr id="264" name="Google Shape;264;p11"/>
              <p:cNvSpPr txBox="1"/>
              <p:nvPr/>
            </p:nvSpPr>
            <p:spPr>
              <a:xfrm>
                <a:off x="4958384" y="3596397"/>
                <a:ext cx="708792" cy="400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1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=Z</a:t>
                </a: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’</a:t>
                </a:r>
                <a:endParaRPr/>
              </a:p>
            </p:txBody>
          </p:sp>
          <p:cxnSp>
            <p:nvCxnSpPr>
              <p:cNvPr id="265" name="Google Shape;265;p11"/>
              <p:cNvCxnSpPr/>
              <p:nvPr/>
            </p:nvCxnSpPr>
            <p:spPr>
              <a:xfrm flipH="1" rot="10800000">
                <a:off x="5178427" y="2912714"/>
                <a:ext cx="1646089" cy="77681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B05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66" name="Google Shape;266;p11"/>
          <p:cNvGrpSpPr/>
          <p:nvPr/>
        </p:nvGrpSpPr>
        <p:grpSpPr>
          <a:xfrm>
            <a:off x="2430462" y="2541587"/>
            <a:ext cx="2751137" cy="579437"/>
            <a:chOff x="1339403" y="2066500"/>
            <a:chExt cx="3668870" cy="770768"/>
          </a:xfrm>
        </p:grpSpPr>
        <p:cxnSp>
          <p:nvCxnSpPr>
            <p:cNvPr id="267" name="Google Shape;267;p11"/>
            <p:cNvCxnSpPr/>
            <p:nvPr/>
          </p:nvCxnSpPr>
          <p:spPr>
            <a:xfrm flipH="1">
              <a:off x="1580748" y="2229100"/>
              <a:ext cx="222291" cy="179495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8" name="Google Shape;268;p11"/>
            <p:cNvCxnSpPr/>
            <p:nvPr/>
          </p:nvCxnSpPr>
          <p:spPr>
            <a:xfrm>
              <a:off x="2389466" y="2072834"/>
              <a:ext cx="328144" cy="335760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9" name="Google Shape;269;p11"/>
            <p:cNvCxnSpPr/>
            <p:nvPr/>
          </p:nvCxnSpPr>
          <p:spPr>
            <a:xfrm>
              <a:off x="2834050" y="2066500"/>
              <a:ext cx="927274" cy="342095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0" name="Google Shape;270;p11"/>
            <p:cNvCxnSpPr/>
            <p:nvPr/>
          </p:nvCxnSpPr>
          <p:spPr>
            <a:xfrm>
              <a:off x="3151609" y="2066500"/>
              <a:ext cx="1357037" cy="278744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1" name="Google Shape;271;p11"/>
            <p:cNvSpPr txBox="1"/>
            <p:nvPr/>
          </p:nvSpPr>
          <p:spPr>
            <a:xfrm>
              <a:off x="1339403" y="2370584"/>
              <a:ext cx="618182" cy="39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000</a:t>
              </a:r>
              <a:endParaRPr/>
            </a:p>
          </p:txBody>
        </p:sp>
        <p:sp>
          <p:nvSpPr>
            <p:cNvPr id="272" name="Google Shape;272;p11"/>
            <p:cNvSpPr txBox="1"/>
            <p:nvPr/>
          </p:nvSpPr>
          <p:spPr>
            <a:xfrm>
              <a:off x="2717611" y="2379031"/>
              <a:ext cx="618182" cy="39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010</a:t>
              </a:r>
              <a:endParaRPr/>
            </a:p>
          </p:txBody>
        </p:sp>
        <p:sp>
          <p:nvSpPr>
            <p:cNvPr id="273" name="Google Shape;273;p11"/>
            <p:cNvSpPr txBox="1"/>
            <p:nvPr/>
          </p:nvSpPr>
          <p:spPr>
            <a:xfrm>
              <a:off x="3644884" y="2438158"/>
              <a:ext cx="649939" cy="39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74" name="Google Shape;274;p11"/>
            <p:cNvSpPr txBox="1"/>
            <p:nvPr/>
          </p:nvSpPr>
          <p:spPr>
            <a:xfrm>
              <a:off x="4358335" y="2370584"/>
              <a:ext cx="649938" cy="399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type="title"/>
          </p:nvPr>
        </p:nvSpPr>
        <p:spPr>
          <a:xfrm>
            <a:off x="2971800" y="-15240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280" name="Google Shape;280;p12"/>
          <p:cNvSpPr txBox="1"/>
          <p:nvPr>
            <p:ph idx="1" type="body"/>
          </p:nvPr>
        </p:nvSpPr>
        <p:spPr>
          <a:xfrm>
            <a:off x="1600200" y="1725612"/>
            <a:ext cx="766127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F=∑(0,2,4,5,6), Simplify it.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3429000" y="2016125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grpSp>
        <p:nvGrpSpPr>
          <p:cNvPr id="282" name="Google Shape;282;p12"/>
          <p:cNvGrpSpPr/>
          <p:nvPr/>
        </p:nvGrpSpPr>
        <p:grpSpPr>
          <a:xfrm>
            <a:off x="2943225" y="3584575"/>
            <a:ext cx="3117850" cy="2554287"/>
            <a:chOff x="411086" y="2660903"/>
            <a:chExt cx="4157658" cy="3405735"/>
          </a:xfrm>
        </p:grpSpPr>
        <p:pic>
          <p:nvPicPr>
            <p:cNvPr id="283" name="Google Shape;28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1086" y="2660903"/>
              <a:ext cx="4157658" cy="26807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4" name="Google Shape;284;p12"/>
            <p:cNvGrpSpPr/>
            <p:nvPr/>
          </p:nvGrpSpPr>
          <p:grpSpPr>
            <a:xfrm>
              <a:off x="1583868" y="4673864"/>
              <a:ext cx="1945462" cy="1392774"/>
              <a:chOff x="1583868" y="4673864"/>
              <a:chExt cx="1945462" cy="1392774"/>
            </a:xfrm>
          </p:grpSpPr>
          <p:cxnSp>
            <p:nvCxnSpPr>
              <p:cNvPr id="285" name="Google Shape;285;p12"/>
              <p:cNvCxnSpPr/>
              <p:nvPr/>
            </p:nvCxnSpPr>
            <p:spPr>
              <a:xfrm flipH="1">
                <a:off x="2815923" y="4752180"/>
                <a:ext cx="713407" cy="92710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98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86" name="Google Shape;286;p12"/>
              <p:cNvCxnSpPr/>
              <p:nvPr/>
            </p:nvCxnSpPr>
            <p:spPr>
              <a:xfrm>
                <a:off x="1778626" y="4673864"/>
                <a:ext cx="467843" cy="1005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98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87" name="Google Shape;287;p12"/>
              <p:cNvSpPr txBox="1"/>
              <p:nvPr/>
            </p:nvSpPr>
            <p:spPr>
              <a:xfrm>
                <a:off x="1583868" y="5666585"/>
                <a:ext cx="1816329" cy="400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1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F=    xy’  +  z’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 it yourself:</a:t>
            </a:r>
            <a:endParaRPr/>
          </a:p>
        </p:txBody>
      </p:sp>
      <p:sp>
        <p:nvSpPr>
          <p:cNvPr id="293" name="Google Shape;293;p1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F=A’C+A’B+AB’C+BC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Express it as SOP (i.e. ∑)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Simplify it using Kmap</a:t>
            </a:r>
            <a:endParaRPr/>
          </a:p>
          <a:p>
            <a:pPr indent="-30543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299" name="Google Shape;299;p14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F= ∑(1,2,3,5,7)</a:t>
            </a: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1531937" y="2451100"/>
            <a:ext cx="5988050" cy="1811337"/>
            <a:chOff x="3493185" y="4444406"/>
            <a:chExt cx="7985320" cy="2413594"/>
          </a:xfrm>
        </p:grpSpPr>
        <p:sp>
          <p:nvSpPr>
            <p:cNvPr id="301" name="Google Shape;301;p14"/>
            <p:cNvSpPr txBox="1"/>
            <p:nvPr/>
          </p:nvSpPr>
          <p:spPr>
            <a:xfrm>
              <a:off x="3493185" y="4971124"/>
              <a:ext cx="2032319" cy="39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(b)F=C + A’B</a:t>
              </a:r>
              <a:endParaRPr/>
            </a:p>
          </p:txBody>
        </p:sp>
        <p:grpSp>
          <p:nvGrpSpPr>
            <p:cNvPr id="302" name="Google Shape;302;p14"/>
            <p:cNvGrpSpPr/>
            <p:nvPr/>
          </p:nvGrpSpPr>
          <p:grpSpPr>
            <a:xfrm>
              <a:off x="4069009" y="4444406"/>
              <a:ext cx="7409496" cy="2413594"/>
              <a:chOff x="4069009" y="4444406"/>
              <a:chExt cx="7409496" cy="2413594"/>
            </a:xfrm>
          </p:grpSpPr>
          <p:pic>
            <p:nvPicPr>
              <p:cNvPr id="303" name="Google Shape;303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822633" y="4444406"/>
                <a:ext cx="3655872" cy="241359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04" name="Google Shape;304;p14"/>
              <p:cNvGrpSpPr/>
              <p:nvPr/>
            </p:nvGrpSpPr>
            <p:grpSpPr>
              <a:xfrm>
                <a:off x="4069009" y="5155157"/>
                <a:ext cx="6209157" cy="395567"/>
                <a:chOff x="4069009" y="5155157"/>
                <a:chExt cx="6209157" cy="395567"/>
              </a:xfrm>
            </p:grpSpPr>
            <p:cxnSp>
              <p:nvCxnSpPr>
                <p:cNvPr id="305" name="Google Shape;305;p14"/>
                <p:cNvCxnSpPr/>
                <p:nvPr/>
              </p:nvCxnSpPr>
              <p:spPr>
                <a:xfrm rot="10800000">
                  <a:off x="4069009" y="5339191"/>
                  <a:ext cx="5256508" cy="21153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98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06" name="Google Shape;306;p14"/>
                <p:cNvCxnSpPr/>
                <p:nvPr/>
              </p:nvCxnSpPr>
              <p:spPr>
                <a:xfrm rot="10800000">
                  <a:off x="4693523" y="5155157"/>
                  <a:ext cx="5584643" cy="18403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C98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</p:grpSp>
      <p:sp>
        <p:nvSpPr>
          <p:cNvPr id="307" name="Google Shape;307;p14"/>
          <p:cNvSpPr txBox="1"/>
          <p:nvPr/>
        </p:nvSpPr>
        <p:spPr>
          <a:xfrm>
            <a:off x="704850" y="4121150"/>
            <a:ext cx="4800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A’C, coincide A’ (first row) with C( middle 2 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A’B, coincide A’ (first row) with B( last 2 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BC, coincide B (last 2 column) with C( middle 2 column)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AB’C, is m5( 2</a:t>
            </a:r>
            <a:r>
              <a:rPr b="1" baseline="3000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2</a:t>
            </a:r>
            <a:r>
              <a:rPr b="1" baseline="3000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1600200" y="228600"/>
            <a:ext cx="71453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of grouping in 3-variable map</a:t>
            </a:r>
            <a:endParaRPr/>
          </a:p>
        </p:txBody>
      </p:sp>
      <p:pic>
        <p:nvPicPr>
          <p:cNvPr id="313" name="Google Shape;31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2125662"/>
            <a:ext cx="8705850" cy="173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37" y="4016375"/>
            <a:ext cx="3276600" cy="2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2743200" y="666750"/>
            <a:ext cx="78867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Four variable map</a:t>
            </a:r>
            <a:endParaRPr/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533400" y="15240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Adjacent squares can be side by side or lie in 4 corner or top-bottom or left-right edge condition. Example, m0 -m2 are adjacent and similarly m3-m11 are adjacent</a:t>
            </a:r>
            <a:endParaRPr/>
          </a:p>
        </p:txBody>
      </p:sp>
      <p:pic>
        <p:nvPicPr>
          <p:cNvPr id="321" name="Google Shape;3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4587875"/>
            <a:ext cx="4449762" cy="2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048000"/>
            <a:ext cx="5465762" cy="1331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16"/>
          <p:cNvGrpSpPr/>
          <p:nvPr/>
        </p:nvGrpSpPr>
        <p:grpSpPr>
          <a:xfrm>
            <a:off x="838200" y="4686300"/>
            <a:ext cx="5489575" cy="2171700"/>
            <a:chOff x="1797230" y="3962400"/>
            <a:chExt cx="7317741" cy="2895600"/>
          </a:xfrm>
        </p:grpSpPr>
        <p:grpSp>
          <p:nvGrpSpPr>
            <p:cNvPr id="324" name="Google Shape;324;p16"/>
            <p:cNvGrpSpPr/>
            <p:nvPr/>
          </p:nvGrpSpPr>
          <p:grpSpPr>
            <a:xfrm>
              <a:off x="1797230" y="3962400"/>
              <a:ext cx="2914650" cy="2895600"/>
              <a:chOff x="1797230" y="3962400"/>
              <a:chExt cx="2914650" cy="2895600"/>
            </a:xfrm>
          </p:grpSpPr>
          <p:pic>
            <p:nvPicPr>
              <p:cNvPr id="325" name="Google Shape;325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797230" y="3962400"/>
                <a:ext cx="2914650" cy="28956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26" name="Google Shape;326;p16"/>
              <p:cNvGrpSpPr/>
              <p:nvPr/>
            </p:nvGrpSpPr>
            <p:grpSpPr>
              <a:xfrm>
                <a:off x="2173910" y="4506384"/>
                <a:ext cx="2162733" cy="1837266"/>
                <a:chOff x="2169454" y="4509006"/>
                <a:chExt cx="2162733" cy="1837266"/>
              </a:xfrm>
            </p:grpSpPr>
            <p:grpSp>
              <p:nvGrpSpPr>
                <p:cNvPr id="327" name="Google Shape;327;p16"/>
                <p:cNvGrpSpPr/>
                <p:nvPr/>
              </p:nvGrpSpPr>
              <p:grpSpPr>
                <a:xfrm>
                  <a:off x="2169454" y="4509006"/>
                  <a:ext cx="2103480" cy="772583"/>
                  <a:chOff x="2169454" y="4509006"/>
                  <a:chExt cx="2103480" cy="772583"/>
                </a:xfrm>
              </p:grpSpPr>
              <p:sp>
                <p:nvSpPr>
                  <p:cNvPr id="328" name="Google Shape;328;p16"/>
                  <p:cNvSpPr txBox="1"/>
                  <p:nvPr/>
                </p:nvSpPr>
                <p:spPr>
                  <a:xfrm>
                    <a:off x="3707915" y="4521706"/>
                    <a:ext cx="565019" cy="2836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700"/>
                      <a:buFont typeface="Arial"/>
                      <a:buNone/>
                    </a:pPr>
                    <a:r>
                      <a:rPr b="0" i="0" lang="en-US" sz="7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0010</a:t>
                    </a:r>
                    <a:endParaRPr/>
                  </a:p>
                </p:txBody>
              </p:sp>
              <p:grpSp>
                <p:nvGrpSpPr>
                  <p:cNvPr id="329" name="Google Shape;329;p16"/>
                  <p:cNvGrpSpPr/>
                  <p:nvPr/>
                </p:nvGrpSpPr>
                <p:grpSpPr>
                  <a:xfrm>
                    <a:off x="2169454" y="4509006"/>
                    <a:ext cx="2103480" cy="772583"/>
                    <a:chOff x="2169454" y="4509006"/>
                    <a:chExt cx="2103480" cy="772583"/>
                  </a:xfrm>
                </p:grpSpPr>
                <p:sp>
                  <p:nvSpPr>
                    <p:cNvPr id="330" name="Google Shape;330;p16"/>
                    <p:cNvSpPr txBox="1"/>
                    <p:nvPr/>
                  </p:nvSpPr>
                  <p:spPr>
                    <a:xfrm>
                      <a:off x="2190615" y="4528055"/>
                      <a:ext cx="567135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p:txBody>
                </p:sp>
                <p:sp>
                  <p:nvSpPr>
                    <p:cNvPr id="331" name="Google Shape;331;p16"/>
                    <p:cNvSpPr txBox="1"/>
                    <p:nvPr/>
                  </p:nvSpPr>
                  <p:spPr>
                    <a:xfrm>
                      <a:off x="2706962" y="4509006"/>
                      <a:ext cx="565020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/>
                    </a:p>
                  </p:txBody>
                </p:sp>
                <p:sp>
                  <p:nvSpPr>
                    <p:cNvPr id="332" name="Google Shape;332;p16"/>
                    <p:cNvSpPr txBox="1"/>
                    <p:nvPr/>
                  </p:nvSpPr>
                  <p:spPr>
                    <a:xfrm>
                      <a:off x="3229659" y="4509006"/>
                      <a:ext cx="565019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/>
                    </a:p>
                  </p:txBody>
                </p:sp>
                <p:sp>
                  <p:nvSpPr>
                    <p:cNvPr id="333" name="Google Shape;333;p16"/>
                    <p:cNvSpPr txBox="1"/>
                    <p:nvPr/>
                  </p:nvSpPr>
                  <p:spPr>
                    <a:xfrm>
                      <a:off x="3707915" y="5021239"/>
                      <a:ext cx="565019" cy="2264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/>
                    </a:p>
                  </p:txBody>
                </p:sp>
                <p:sp>
                  <p:nvSpPr>
                    <p:cNvPr id="334" name="Google Shape;334;p16"/>
                    <p:cNvSpPr txBox="1"/>
                    <p:nvPr/>
                  </p:nvSpPr>
                  <p:spPr>
                    <a:xfrm>
                      <a:off x="3229659" y="4991606"/>
                      <a:ext cx="565019" cy="2307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/>
                    </a:p>
                  </p:txBody>
                </p:sp>
                <p:sp>
                  <p:nvSpPr>
                    <p:cNvPr id="335" name="Google Shape;335;p16"/>
                    <p:cNvSpPr txBox="1"/>
                    <p:nvPr/>
                  </p:nvSpPr>
                  <p:spPr>
                    <a:xfrm>
                      <a:off x="2683685" y="5021239"/>
                      <a:ext cx="565019" cy="2264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/>
                    </a:p>
                  </p:txBody>
                </p:sp>
                <p:sp>
                  <p:nvSpPr>
                    <p:cNvPr id="336" name="Google Shape;336;p16"/>
                    <p:cNvSpPr txBox="1"/>
                    <p:nvPr/>
                  </p:nvSpPr>
                  <p:spPr>
                    <a:xfrm>
                      <a:off x="2169454" y="5057222"/>
                      <a:ext cx="565020" cy="2243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/>
                    </a:p>
                  </p:txBody>
                </p:sp>
              </p:grpSp>
            </p:grpSp>
            <p:grpSp>
              <p:nvGrpSpPr>
                <p:cNvPr id="337" name="Google Shape;337;p16"/>
                <p:cNvGrpSpPr/>
                <p:nvPr/>
              </p:nvGrpSpPr>
              <p:grpSpPr>
                <a:xfrm>
                  <a:off x="2228707" y="5514422"/>
                  <a:ext cx="2103480" cy="831850"/>
                  <a:chOff x="2228707" y="5514422"/>
                  <a:chExt cx="2103480" cy="831850"/>
                </a:xfrm>
              </p:grpSpPr>
              <p:grpSp>
                <p:nvGrpSpPr>
                  <p:cNvPr id="338" name="Google Shape;338;p16"/>
                  <p:cNvGrpSpPr/>
                  <p:nvPr/>
                </p:nvGrpSpPr>
                <p:grpSpPr>
                  <a:xfrm>
                    <a:off x="2228707" y="5514422"/>
                    <a:ext cx="2103480" cy="831850"/>
                    <a:chOff x="2170568" y="4508078"/>
                    <a:chExt cx="2103480" cy="831850"/>
                  </a:xfrm>
                </p:grpSpPr>
                <p:sp>
                  <p:nvSpPr>
                    <p:cNvPr id="339" name="Google Shape;339;p16"/>
                    <p:cNvSpPr txBox="1"/>
                    <p:nvPr/>
                  </p:nvSpPr>
                  <p:spPr>
                    <a:xfrm>
                      <a:off x="2191730" y="4527129"/>
                      <a:ext cx="567135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/>
                    </a:p>
                  </p:txBody>
                </p:sp>
                <p:sp>
                  <p:nvSpPr>
                    <p:cNvPr id="340" name="Google Shape;340;p16"/>
                    <p:cNvSpPr txBox="1"/>
                    <p:nvPr/>
                  </p:nvSpPr>
                  <p:spPr>
                    <a:xfrm>
                      <a:off x="2661521" y="4520778"/>
                      <a:ext cx="565020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/>
                    </a:p>
                  </p:txBody>
                </p:sp>
                <p:sp>
                  <p:nvSpPr>
                    <p:cNvPr id="341" name="Google Shape;341;p16"/>
                    <p:cNvSpPr txBox="1"/>
                    <p:nvPr/>
                  </p:nvSpPr>
                  <p:spPr>
                    <a:xfrm>
                      <a:off x="3230773" y="4508078"/>
                      <a:ext cx="565019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/>
                    </a:p>
                  </p:txBody>
                </p:sp>
                <p:sp>
                  <p:nvSpPr>
                    <p:cNvPr id="342" name="Google Shape;342;p16"/>
                    <p:cNvSpPr txBox="1"/>
                    <p:nvPr/>
                  </p:nvSpPr>
                  <p:spPr>
                    <a:xfrm>
                      <a:off x="3709029" y="5020311"/>
                      <a:ext cx="565019" cy="2857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/>
                    </a:p>
                  </p:txBody>
                </p:sp>
                <p:sp>
                  <p:nvSpPr>
                    <p:cNvPr id="343" name="Google Shape;343;p16"/>
                    <p:cNvSpPr txBox="1"/>
                    <p:nvPr/>
                  </p:nvSpPr>
                  <p:spPr>
                    <a:xfrm>
                      <a:off x="3230773" y="4990678"/>
                      <a:ext cx="565019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/>
                    </a:p>
                  </p:txBody>
                </p:sp>
                <p:sp>
                  <p:nvSpPr>
                    <p:cNvPr id="344" name="Google Shape;344;p16"/>
                    <p:cNvSpPr txBox="1"/>
                    <p:nvPr/>
                  </p:nvSpPr>
                  <p:spPr>
                    <a:xfrm>
                      <a:off x="2684799" y="5020311"/>
                      <a:ext cx="565019" cy="2857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p:txBody>
                </p:sp>
                <p:sp>
                  <p:nvSpPr>
                    <p:cNvPr id="345" name="Google Shape;345;p16"/>
                    <p:cNvSpPr txBox="1"/>
                    <p:nvPr/>
                  </p:nvSpPr>
                  <p:spPr>
                    <a:xfrm>
                      <a:off x="2170568" y="5056295"/>
                      <a:ext cx="565020" cy="2836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en-US" sz="7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p:txBody>
                </p:sp>
              </p:grpSp>
              <p:sp>
                <p:nvSpPr>
                  <p:cNvPr id="346" name="Google Shape;346;p16"/>
                  <p:cNvSpPr txBox="1"/>
                  <p:nvPr/>
                </p:nvSpPr>
                <p:spPr>
                  <a:xfrm>
                    <a:off x="3739657" y="5514422"/>
                    <a:ext cx="565020" cy="2836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700"/>
                      <a:buFont typeface="Arial"/>
                      <a:buNone/>
                    </a:pPr>
                    <a:r>
                      <a:rPr b="0" i="0" lang="en-US" sz="7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1110</a:t>
                    </a:r>
                    <a:endParaRPr/>
                  </a:p>
                </p:txBody>
              </p:sp>
            </p:grpSp>
          </p:grpSp>
        </p:grpSp>
        <p:sp>
          <p:nvSpPr>
            <p:cNvPr id="347" name="Google Shape;347;p16"/>
            <p:cNvSpPr/>
            <p:nvPr/>
          </p:nvSpPr>
          <p:spPr>
            <a:xfrm>
              <a:off x="5980913" y="5242984"/>
              <a:ext cx="3134058" cy="1071033"/>
            </a:xfrm>
            <a:prstGeom prst="ellipse">
              <a:avLst/>
            </a:prstGeom>
            <a:noFill/>
            <a:ln cap="flat" cmpd="sng" w="25400">
              <a:solidFill>
                <a:srgbClr val="956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16"/>
            <p:cNvCxnSpPr/>
            <p:nvPr/>
          </p:nvCxnSpPr>
          <p:spPr>
            <a:xfrm flipH="1" rot="10800000">
              <a:off x="4829713" y="5778500"/>
              <a:ext cx="1151200" cy="57151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49" name="Google Shape;349;p16"/>
          <p:cNvSpPr/>
          <p:nvPr/>
        </p:nvSpPr>
        <p:spPr>
          <a:xfrm>
            <a:off x="533400" y="5638800"/>
            <a:ext cx="2486025" cy="971550"/>
          </a:xfrm>
          <a:prstGeom prst="ellipse">
            <a:avLst/>
          </a:prstGeom>
          <a:noFill/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6"/>
          <p:cNvGrpSpPr/>
          <p:nvPr/>
        </p:nvGrpSpPr>
        <p:grpSpPr>
          <a:xfrm>
            <a:off x="4572000" y="5867400"/>
            <a:ext cx="304800" cy="595312"/>
            <a:chOff x="6676571" y="5410200"/>
            <a:chExt cx="406400" cy="793402"/>
          </a:xfrm>
        </p:grpSpPr>
        <p:sp>
          <p:nvSpPr>
            <p:cNvPr id="351" name="Google Shape;351;p16"/>
            <p:cNvSpPr/>
            <p:nvPr/>
          </p:nvSpPr>
          <p:spPr>
            <a:xfrm>
              <a:off x="6676571" y="5410200"/>
              <a:ext cx="406400" cy="35544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676571" y="5848158"/>
              <a:ext cx="406400" cy="35544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 F=∑(0,1,2,4,5,6,8,9,12,13,14) 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it is allowed to use the same ‘1’ more than once.</a:t>
            </a:r>
            <a:endParaRPr/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038600"/>
            <a:ext cx="20288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7"/>
          <p:cNvSpPr txBox="1"/>
          <p:nvPr/>
        </p:nvSpPr>
        <p:spPr>
          <a:xfrm>
            <a:off x="1143000" y="4343400"/>
            <a:ext cx="2603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1524000" y="43434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2286000" y="43434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2" name="Google Shape;362;p17"/>
          <p:cNvSpPr txBox="1"/>
          <p:nvPr/>
        </p:nvSpPr>
        <p:spPr>
          <a:xfrm>
            <a:off x="1130300" y="5110162"/>
            <a:ext cx="2603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1143000" y="4724400"/>
            <a:ext cx="2603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4" name="Google Shape;364;p17"/>
          <p:cNvSpPr txBox="1"/>
          <p:nvPr/>
        </p:nvSpPr>
        <p:spPr>
          <a:xfrm>
            <a:off x="1179512" y="5489575"/>
            <a:ext cx="2619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5" name="Google Shape;365;p17"/>
          <p:cNvSpPr txBox="1"/>
          <p:nvPr/>
        </p:nvSpPr>
        <p:spPr>
          <a:xfrm>
            <a:off x="1600200" y="47244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6" name="Google Shape;366;p17"/>
          <p:cNvSpPr txBox="1"/>
          <p:nvPr/>
        </p:nvSpPr>
        <p:spPr>
          <a:xfrm>
            <a:off x="1524000" y="51054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7" name="Google Shape;367;p17"/>
          <p:cNvSpPr txBox="1"/>
          <p:nvPr/>
        </p:nvSpPr>
        <p:spPr>
          <a:xfrm>
            <a:off x="1600200" y="54864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>
            <a:off x="2362200" y="47244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9" name="Google Shape;369;p17"/>
          <p:cNvSpPr txBox="1"/>
          <p:nvPr/>
        </p:nvSpPr>
        <p:spPr>
          <a:xfrm>
            <a:off x="2362200" y="5029200"/>
            <a:ext cx="2619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3200400" y="4953000"/>
            <a:ext cx="1582737" cy="487362"/>
          </a:xfrm>
          <a:prstGeom prst="rightArrow">
            <a:avLst>
              <a:gd fmla="val 18274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17"/>
          <p:cNvGrpSpPr/>
          <p:nvPr/>
        </p:nvGrpSpPr>
        <p:grpSpPr>
          <a:xfrm>
            <a:off x="5410200" y="3676650"/>
            <a:ext cx="2725737" cy="2724150"/>
            <a:chOff x="7485681" y="2943994"/>
            <a:chExt cx="3632763" cy="3632990"/>
          </a:xfrm>
        </p:grpSpPr>
        <p:grpSp>
          <p:nvGrpSpPr>
            <p:cNvPr id="372" name="Google Shape;372;p17"/>
            <p:cNvGrpSpPr/>
            <p:nvPr/>
          </p:nvGrpSpPr>
          <p:grpSpPr>
            <a:xfrm>
              <a:off x="7641782" y="2943994"/>
              <a:ext cx="3476662" cy="3232969"/>
              <a:chOff x="7641782" y="2943994"/>
              <a:chExt cx="3476662" cy="3232969"/>
            </a:xfrm>
          </p:grpSpPr>
          <p:pic>
            <p:nvPicPr>
              <p:cNvPr id="373" name="Google Shape;373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641782" y="2943994"/>
                <a:ext cx="3476662" cy="323296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74" name="Google Shape;374;p17"/>
              <p:cNvCxnSpPr/>
              <p:nvPr/>
            </p:nvCxnSpPr>
            <p:spPr>
              <a:xfrm>
                <a:off x="8446237" y="5535358"/>
                <a:ext cx="0" cy="64149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98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5" name="Google Shape;375;p17"/>
              <p:cNvCxnSpPr/>
              <p:nvPr/>
            </p:nvCxnSpPr>
            <p:spPr>
              <a:xfrm flipH="1">
                <a:off x="8120409" y="4970086"/>
                <a:ext cx="264471" cy="120676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98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6" name="Google Shape;376;p17"/>
              <p:cNvCxnSpPr/>
              <p:nvPr/>
            </p:nvCxnSpPr>
            <p:spPr>
              <a:xfrm flipH="1">
                <a:off x="8786875" y="4468326"/>
                <a:ext cx="1519117" cy="170852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98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77" name="Google Shape;377;p17"/>
            <p:cNvSpPr txBox="1"/>
            <p:nvPr/>
          </p:nvSpPr>
          <p:spPr>
            <a:xfrm>
              <a:off x="7485681" y="6176848"/>
              <a:ext cx="2132687" cy="400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F=  xz’+  y’+ w’z’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/>
          <p:nvPr>
            <p:ph type="title"/>
          </p:nvPr>
        </p:nvSpPr>
        <p:spPr>
          <a:xfrm>
            <a:off x="2895600" y="-15240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383" name="Google Shape;383;p1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F=A’B’C’+B’CD’+A’BCD’+AB’C’</a:t>
            </a:r>
            <a:endParaRPr/>
          </a:p>
          <a:p>
            <a:pPr indent="-30543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187" y="2779712"/>
            <a:ext cx="2778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390" name="Google Shape;390;p1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F=A’B’C’+B’CD’+A’BCD’+AB’C’</a:t>
            </a:r>
            <a:endParaRPr/>
          </a:p>
          <a:p>
            <a:pPr indent="-30543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7556500" y="3205162"/>
            <a:ext cx="277812" cy="6508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19"/>
          <p:cNvCxnSpPr/>
          <p:nvPr/>
        </p:nvCxnSpPr>
        <p:spPr>
          <a:xfrm flipH="1">
            <a:off x="3779837" y="4675187"/>
            <a:ext cx="2438400" cy="300037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93" name="Google Shape;393;p19"/>
          <p:cNvGrpSpPr/>
          <p:nvPr/>
        </p:nvGrpSpPr>
        <p:grpSpPr>
          <a:xfrm>
            <a:off x="3394075" y="2716212"/>
            <a:ext cx="5016500" cy="2471737"/>
            <a:chOff x="4525505" y="2478766"/>
            <a:chExt cx="6688810" cy="3295313"/>
          </a:xfrm>
        </p:grpSpPr>
        <p:pic>
          <p:nvPicPr>
            <p:cNvPr id="394" name="Google Shape;39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71708" y="2478766"/>
              <a:ext cx="3942607" cy="329531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395" name="Google Shape;395;p19"/>
            <p:cNvSpPr txBox="1"/>
            <p:nvPr/>
          </p:nvSpPr>
          <p:spPr>
            <a:xfrm>
              <a:off x="8291136" y="2976131"/>
              <a:ext cx="836101" cy="294187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 txBox="1"/>
            <p:nvPr/>
          </p:nvSpPr>
          <p:spPr>
            <a:xfrm>
              <a:off x="8291136" y="4880937"/>
              <a:ext cx="836101" cy="419057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 txBox="1"/>
            <p:nvPr/>
          </p:nvSpPr>
          <p:spPr>
            <a:xfrm>
              <a:off x="9965455" y="2976131"/>
              <a:ext cx="480494" cy="419057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 txBox="1"/>
            <p:nvPr/>
          </p:nvSpPr>
          <p:spPr>
            <a:xfrm>
              <a:off x="9965455" y="4758183"/>
              <a:ext cx="480494" cy="54181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 txBox="1"/>
            <p:nvPr/>
          </p:nvSpPr>
          <p:spPr>
            <a:xfrm>
              <a:off x="8073114" y="2976131"/>
              <a:ext cx="450860" cy="419057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8073114" y="4819560"/>
              <a:ext cx="450860" cy="48255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19"/>
            <p:cNvCxnSpPr/>
            <p:nvPr/>
          </p:nvCxnSpPr>
          <p:spPr>
            <a:xfrm flipH="1">
              <a:off x="4525505" y="3185661"/>
              <a:ext cx="3547609" cy="1906921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2" name="Google Shape;402;p19"/>
            <p:cNvCxnSpPr/>
            <p:nvPr/>
          </p:nvCxnSpPr>
          <p:spPr>
            <a:xfrm flipH="1">
              <a:off x="5602912" y="3850226"/>
              <a:ext cx="4603848" cy="1286802"/>
            </a:xfrm>
            <a:prstGeom prst="straightConnector1">
              <a:avLst/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03" name="Google Shape;403;p19"/>
          <p:cNvSpPr txBox="1"/>
          <p:nvPr/>
        </p:nvSpPr>
        <p:spPr>
          <a:xfrm>
            <a:off x="2992437" y="4675187"/>
            <a:ext cx="157638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F=B’D’+B’C’+A’CD</a:t>
            </a: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895600" y="-16510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map method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map method provides a simple procedure for minimizing Boolean functions.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map is made up of squares where each square represent a minterm.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 represent each minterm of an equation by ‘1’s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groups the adjacent ‘1’s  in groups of 2, groups of 4 or groups of 8 and so on.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those grouping try to find the common literal.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map method is often known as Karnaugh Map or Veitech Diagram. In short we will call it K-map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5153025"/>
            <a:ext cx="3738562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Don’t Care condition</a:t>
            </a:r>
            <a:endParaRPr/>
          </a:p>
        </p:txBody>
      </p:sp>
      <p:sp>
        <p:nvSpPr>
          <p:cNvPr id="409" name="Google Shape;409;p2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Don't cares in a Karnaugh map, or truth table, may be either 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or 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as long as we don't care what the output is for an input condition we never expect to see. 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plot these cells with a special sign, ‘X’, among the normal 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and 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forming groups of cells, treat the don't care cell as either a 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or a 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ignore the don't cares. This is helpful if it allows us to form a larger group than would otherwise be possible without the don't cares.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no requirement to group all or any of the don't cares. (i.e. do not make any group only consisting the don’t cares). Only use them in a group if it simplifies the logic.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>
            <p:ph type="title"/>
          </p:nvPr>
        </p:nvSpPr>
        <p:spPr>
          <a:xfrm>
            <a:off x="1281112" y="1219200"/>
            <a:ext cx="715645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 F(w,x,y,z)= ∑(1,3,7,11,15) and don’t care d(w,x,y,z)= ∑(0,2,5)</a:t>
            </a:r>
            <a:b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Even though 2 solutions are not same, but either 1 is acceptable. Such scenario only applicable for Don’t care scenarios!</a:t>
            </a:r>
            <a:endParaRPr/>
          </a:p>
        </p:txBody>
      </p:sp>
      <p:pic>
        <p:nvPicPr>
          <p:cNvPr id="415" name="Google Shape;41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337" y="3367087"/>
            <a:ext cx="2935287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87" y="3186112"/>
            <a:ext cx="3359150" cy="336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/>
          <p:nvPr>
            <p:ph type="title"/>
          </p:nvPr>
        </p:nvSpPr>
        <p:spPr>
          <a:xfrm>
            <a:off x="1524000" y="5334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OF K-MAP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914400" y="114300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1: Design and draw the circuit diagram of BCD to Excess-3 code converter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27" name="Google Shape;427;p23"/>
          <p:cNvSpPr txBox="1"/>
          <p:nvPr/>
        </p:nvSpPr>
        <p:spPr>
          <a:xfrm>
            <a:off x="5305425" y="2449512"/>
            <a:ext cx="2259012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Q1.Treat each W, X, Y and Z as a function and write them as SOP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Based on the SOP, draw the circuit diagram of BCD to Excess-3 code converter</a:t>
            </a:r>
            <a:endParaRPr/>
          </a:p>
        </p:txBody>
      </p:sp>
      <p:sp>
        <p:nvSpPr>
          <p:cNvPr id="428" name="Google Shape;428;p23"/>
          <p:cNvSpPr txBox="1"/>
          <p:nvPr/>
        </p:nvSpPr>
        <p:spPr>
          <a:xfrm>
            <a:off x="628650" y="4992687"/>
            <a:ext cx="1776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23"/>
          <p:cNvCxnSpPr/>
          <p:nvPr/>
        </p:nvCxnSpPr>
        <p:spPr>
          <a:xfrm rot="10800000">
            <a:off x="4419600" y="4876800"/>
            <a:ext cx="434975" cy="212725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0" name="Google Shape;430;p23"/>
          <p:cNvSpPr txBox="1"/>
          <p:nvPr/>
        </p:nvSpPr>
        <p:spPr>
          <a:xfrm>
            <a:off x="4984750" y="5070475"/>
            <a:ext cx="18256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value higher than 9 will result into don’t care output</a:t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7543800" y="3048000"/>
            <a:ext cx="8572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 X   Y   Z</a:t>
            </a:r>
            <a:endParaRPr/>
          </a:p>
        </p:txBody>
      </p:sp>
      <p:pic>
        <p:nvPicPr>
          <p:cNvPr id="432" name="Google Shape;43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812" y="2057400"/>
            <a:ext cx="3492500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23"/>
          <p:cNvCxnSpPr/>
          <p:nvPr/>
        </p:nvCxnSpPr>
        <p:spPr>
          <a:xfrm flipH="1">
            <a:off x="4405312" y="5903912"/>
            <a:ext cx="449262" cy="115887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4" name="Google Shape;434;p23"/>
          <p:cNvSpPr txBox="1"/>
          <p:nvPr/>
        </p:nvSpPr>
        <p:spPr>
          <a:xfrm>
            <a:off x="2694320" y="2311014"/>
            <a:ext cx="1711190" cy="253916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        X          Y         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262" y="2125662"/>
            <a:ext cx="2249487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12" y="960437"/>
            <a:ext cx="2193925" cy="237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6362" y="1019175"/>
            <a:ext cx="2300287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4137" y="3714750"/>
            <a:ext cx="232251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312" y="3640137"/>
            <a:ext cx="2171700" cy="23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4"/>
          <p:cNvSpPr/>
          <p:nvPr/>
        </p:nvSpPr>
        <p:spPr>
          <a:xfrm rot="-3300000">
            <a:off x="2400300" y="2106612"/>
            <a:ext cx="685800" cy="727075"/>
          </a:xfrm>
          <a:prstGeom prst="downArrow">
            <a:avLst>
              <a:gd fmla="val 11413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 rot="-8700000">
            <a:off x="2524125" y="4494212"/>
            <a:ext cx="685800" cy="727075"/>
          </a:xfrm>
          <a:prstGeom prst="downArrow">
            <a:avLst>
              <a:gd fmla="val 11413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 rot="3180000">
            <a:off x="5703093" y="2183606"/>
            <a:ext cx="685800" cy="725487"/>
          </a:xfrm>
          <a:prstGeom prst="downArrow">
            <a:avLst>
              <a:gd fmla="val 113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 rot="7860000">
            <a:off x="5591968" y="4631531"/>
            <a:ext cx="685800" cy="725487"/>
          </a:xfrm>
          <a:prstGeom prst="downArrow">
            <a:avLst>
              <a:gd fmla="val 113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2: 7 segment display board</a:t>
            </a:r>
            <a:endParaRPr/>
          </a:p>
        </p:txBody>
      </p:sp>
      <p:pic>
        <p:nvPicPr>
          <p:cNvPr id="454" name="Google Shape;45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1712" y="2212975"/>
            <a:ext cx="1479550" cy="24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752600"/>
            <a:ext cx="51911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1036637"/>
            <a:ext cx="1700212" cy="177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9050" y="1058862"/>
            <a:ext cx="1387475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2787" y="1093787"/>
            <a:ext cx="1262062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3475" y="1093787"/>
            <a:ext cx="2427287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950" y="3311525"/>
            <a:ext cx="1444625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84562" y="3311525"/>
            <a:ext cx="1668462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38912" y="3222625"/>
            <a:ext cx="1681162" cy="1846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niqua\Desktop\Untitled.png" id="467" name="Google Shape;467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200" y="1066800"/>
            <a:ext cx="1752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 it by your self</a:t>
            </a:r>
            <a:endParaRPr/>
          </a:p>
        </p:txBody>
      </p:sp>
      <p:sp>
        <p:nvSpPr>
          <p:cNvPr id="473" name="Google Shape;473;p2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garage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 front door and one window, each of which has a sensor to detect whether it is open. A third sensor detects whether it is dark outside. A security system for the garage follows this rule: the alarm rings if the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 switch is turned on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the front door is not closed or it is dark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side window is not closed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/>
          <p:nvPr>
            <p:ph type="title"/>
          </p:nvPr>
        </p:nvSpPr>
        <p:spPr>
          <a:xfrm>
            <a:off x="95250" y="857250"/>
            <a:ext cx="78867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Solution</a:t>
            </a:r>
            <a:endParaRPr/>
          </a:p>
        </p:txBody>
      </p:sp>
      <p:graphicFrame>
        <p:nvGraphicFramePr>
          <p:cNvPr id="479" name="Google Shape;479;p28"/>
          <p:cNvGraphicFramePr/>
          <p:nvPr/>
        </p:nvGraphicFramePr>
        <p:xfrm>
          <a:off x="509587" y="1611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{5AF9F992-B7B6-40D7-8EF1-BAB9F2A86CB5}</a:tableStyleId>
              </a:tblPr>
              <a:tblGrid>
                <a:gridCol w="773100"/>
                <a:gridCol w="617525"/>
                <a:gridCol w="930275"/>
                <a:gridCol w="774700"/>
                <a:gridCol w="1077900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SwitchOn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Door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Dark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AlarmRing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80" name="Google Shape;480;p28"/>
          <p:cNvSpPr txBox="1"/>
          <p:nvPr/>
        </p:nvSpPr>
        <p:spPr>
          <a:xfrm>
            <a:off x="6572250" y="2838450"/>
            <a:ext cx="1638300" cy="1276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8"/>
          <p:cNvCxnSpPr/>
          <p:nvPr/>
        </p:nvCxnSpPr>
        <p:spPr>
          <a:xfrm>
            <a:off x="7391400" y="2838450"/>
            <a:ext cx="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28"/>
          <p:cNvCxnSpPr/>
          <p:nvPr/>
        </p:nvCxnSpPr>
        <p:spPr>
          <a:xfrm>
            <a:off x="6572250" y="3476625"/>
            <a:ext cx="163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3" name="Google Shape;483;p28"/>
          <p:cNvCxnSpPr/>
          <p:nvPr/>
        </p:nvCxnSpPr>
        <p:spPr>
          <a:xfrm>
            <a:off x="6915150" y="2838450"/>
            <a:ext cx="9525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4" name="Google Shape;484;p28"/>
          <p:cNvCxnSpPr/>
          <p:nvPr/>
        </p:nvCxnSpPr>
        <p:spPr>
          <a:xfrm>
            <a:off x="7848600" y="2838450"/>
            <a:ext cx="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5" name="Google Shape;485;p28"/>
          <p:cNvCxnSpPr/>
          <p:nvPr/>
        </p:nvCxnSpPr>
        <p:spPr>
          <a:xfrm>
            <a:off x="6572250" y="3124200"/>
            <a:ext cx="163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6" name="Google Shape;486;p28"/>
          <p:cNvCxnSpPr/>
          <p:nvPr/>
        </p:nvCxnSpPr>
        <p:spPr>
          <a:xfrm>
            <a:off x="6572250" y="3790950"/>
            <a:ext cx="163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28"/>
          <p:cNvCxnSpPr/>
          <p:nvPr/>
        </p:nvCxnSpPr>
        <p:spPr>
          <a:xfrm rot="10800000">
            <a:off x="6305550" y="2676525"/>
            <a:ext cx="266700" cy="161925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8" name="Google Shape;488;p28"/>
          <p:cNvSpPr txBox="1"/>
          <p:nvPr/>
        </p:nvSpPr>
        <p:spPr>
          <a:xfrm>
            <a:off x="5943600" y="2838450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</a:t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6510337" y="239236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WDk</a:t>
            </a:r>
            <a:endParaRPr/>
          </a:p>
        </p:txBody>
      </p:sp>
      <p:sp>
        <p:nvSpPr>
          <p:cNvPr id="490" name="Google Shape;490;p28"/>
          <p:cNvSpPr txBox="1"/>
          <p:nvPr/>
        </p:nvSpPr>
        <p:spPr>
          <a:xfrm>
            <a:off x="7572375" y="3790950"/>
            <a:ext cx="15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1" name="Google Shape;491;p28"/>
          <p:cNvSpPr txBox="1"/>
          <p:nvPr/>
        </p:nvSpPr>
        <p:spPr>
          <a:xfrm>
            <a:off x="7924800" y="3516312"/>
            <a:ext cx="15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7496175" y="3522662"/>
            <a:ext cx="15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3" name="Google Shape;493;p28"/>
          <p:cNvSpPr txBox="1"/>
          <p:nvPr/>
        </p:nvSpPr>
        <p:spPr>
          <a:xfrm>
            <a:off x="6200775" y="4476750"/>
            <a:ext cx="2486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AlarmRing=SWDk+SDrW </a:t>
            </a:r>
            <a:endParaRPr/>
          </a:p>
        </p:txBody>
      </p:sp>
      <p:sp>
        <p:nvSpPr>
          <p:cNvPr id="494" name="Google Shape;494;p28"/>
          <p:cNvSpPr txBox="1"/>
          <p:nvPr/>
        </p:nvSpPr>
        <p:spPr>
          <a:xfrm>
            <a:off x="4725987" y="4826000"/>
            <a:ext cx="4608512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AlarmRing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if Alarm rings, 0 otherwise.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On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if alarm switch is on, 0 otherwise.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Door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if door is not closed, 0 otherwise.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if window is not closed.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if it is dark outside, 0 otherwise.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533400" y="4343400"/>
            <a:ext cx="228600" cy="226695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1295400" y="5181600"/>
            <a:ext cx="2590800" cy="3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1295400" y="6019800"/>
            <a:ext cx="2590800" cy="3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1295400" y="6324600"/>
            <a:ext cx="2590800" cy="3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95250" y="857250"/>
            <a:ext cx="78867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Solution</a:t>
            </a:r>
            <a:endParaRPr/>
          </a:p>
        </p:txBody>
      </p:sp>
      <p:graphicFrame>
        <p:nvGraphicFramePr>
          <p:cNvPr id="504" name="Google Shape;504;p29"/>
          <p:cNvGraphicFramePr/>
          <p:nvPr/>
        </p:nvGraphicFramePr>
        <p:xfrm>
          <a:off x="509587" y="1611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{5AF9F992-B7B6-40D7-8EF1-BAB9F2A86CB5}</a:tableStyleId>
              </a:tblPr>
              <a:tblGrid>
                <a:gridCol w="773100"/>
                <a:gridCol w="617525"/>
                <a:gridCol w="930275"/>
                <a:gridCol w="774700"/>
                <a:gridCol w="1077900"/>
              </a:tblGrid>
              <a:tr h="4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SwitchOn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Door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Dark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AlarmRing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2929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p29"/>
          <p:cNvSpPr txBox="1"/>
          <p:nvPr/>
        </p:nvSpPr>
        <p:spPr>
          <a:xfrm>
            <a:off x="6019800" y="1331912"/>
            <a:ext cx="1638300" cy="1276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29"/>
          <p:cNvCxnSpPr/>
          <p:nvPr/>
        </p:nvCxnSpPr>
        <p:spPr>
          <a:xfrm>
            <a:off x="6838950" y="1331912"/>
            <a:ext cx="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29"/>
          <p:cNvCxnSpPr/>
          <p:nvPr/>
        </p:nvCxnSpPr>
        <p:spPr>
          <a:xfrm>
            <a:off x="6019800" y="1970087"/>
            <a:ext cx="163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29"/>
          <p:cNvCxnSpPr/>
          <p:nvPr/>
        </p:nvCxnSpPr>
        <p:spPr>
          <a:xfrm>
            <a:off x="6362700" y="1331912"/>
            <a:ext cx="9525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29"/>
          <p:cNvCxnSpPr/>
          <p:nvPr/>
        </p:nvCxnSpPr>
        <p:spPr>
          <a:xfrm>
            <a:off x="7296150" y="1331912"/>
            <a:ext cx="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29"/>
          <p:cNvCxnSpPr/>
          <p:nvPr/>
        </p:nvCxnSpPr>
        <p:spPr>
          <a:xfrm>
            <a:off x="6019800" y="1617662"/>
            <a:ext cx="163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29"/>
          <p:cNvCxnSpPr/>
          <p:nvPr/>
        </p:nvCxnSpPr>
        <p:spPr>
          <a:xfrm>
            <a:off x="6019800" y="2284412"/>
            <a:ext cx="163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29"/>
          <p:cNvCxnSpPr/>
          <p:nvPr/>
        </p:nvCxnSpPr>
        <p:spPr>
          <a:xfrm rot="10800000">
            <a:off x="5753100" y="1169987"/>
            <a:ext cx="266700" cy="161925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3" name="Google Shape;513;p29"/>
          <p:cNvSpPr txBox="1"/>
          <p:nvPr/>
        </p:nvSpPr>
        <p:spPr>
          <a:xfrm>
            <a:off x="5391150" y="1331912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</a:t>
            </a:r>
            <a:endParaRPr/>
          </a:p>
        </p:txBody>
      </p:sp>
      <p:sp>
        <p:nvSpPr>
          <p:cNvPr id="514" name="Google Shape;514;p29"/>
          <p:cNvSpPr txBox="1"/>
          <p:nvPr/>
        </p:nvSpPr>
        <p:spPr>
          <a:xfrm>
            <a:off x="5957887" y="885825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WDk</a:t>
            </a:r>
            <a:endParaRPr/>
          </a:p>
        </p:txBody>
      </p:sp>
      <p:sp>
        <p:nvSpPr>
          <p:cNvPr id="515" name="Google Shape;515;p29"/>
          <p:cNvSpPr txBox="1"/>
          <p:nvPr/>
        </p:nvSpPr>
        <p:spPr>
          <a:xfrm>
            <a:off x="7019925" y="2284412"/>
            <a:ext cx="15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6" name="Google Shape;516;p29"/>
          <p:cNvSpPr txBox="1"/>
          <p:nvPr/>
        </p:nvSpPr>
        <p:spPr>
          <a:xfrm>
            <a:off x="7372350" y="2009775"/>
            <a:ext cx="15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6943725" y="2016125"/>
            <a:ext cx="15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5648325" y="2970212"/>
            <a:ext cx="2486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AlarmRing=SWDk+SDrW </a:t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533400" y="4343400"/>
            <a:ext cx="228600" cy="226695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1295400" y="5181600"/>
            <a:ext cx="2590800" cy="3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1295400" y="6019800"/>
            <a:ext cx="2590800" cy="3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1295400" y="6324600"/>
            <a:ext cx="2590800" cy="3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4830762" y="3346450"/>
            <a:ext cx="4224337" cy="32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Step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do have to draw the circuit for the above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may be asked to draw the circuit using basic gates or universal gates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now, you should be able to do it yourself. So please try.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304800"/>
            <a:ext cx="89154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2401887" y="-155575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variable map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4 minterm of 2 variable; hence the map is four squares, one for each minterm.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950" y="3536950"/>
            <a:ext cx="3735387" cy="16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4"/>
          <p:cNvGrpSpPr/>
          <p:nvPr/>
        </p:nvGrpSpPr>
        <p:grpSpPr>
          <a:xfrm>
            <a:off x="261937" y="3436937"/>
            <a:ext cx="3059112" cy="1422400"/>
            <a:chOff x="1875255" y="4608649"/>
            <a:chExt cx="4079241" cy="1897659"/>
          </a:xfrm>
        </p:grpSpPr>
        <p:sp>
          <p:nvSpPr>
            <p:cNvPr id="131" name="Google Shape;131;p4"/>
            <p:cNvSpPr txBox="1"/>
            <p:nvPr/>
          </p:nvSpPr>
          <p:spPr>
            <a:xfrm>
              <a:off x="3879947" y="4608649"/>
              <a:ext cx="2074549" cy="400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Only 1 bit changes </a:t>
              </a:r>
              <a:endParaRPr/>
            </a:p>
          </p:txBody>
        </p:sp>
        <p:grpSp>
          <p:nvGrpSpPr>
            <p:cNvPr id="132" name="Google Shape;132;p4"/>
            <p:cNvGrpSpPr/>
            <p:nvPr/>
          </p:nvGrpSpPr>
          <p:grpSpPr>
            <a:xfrm>
              <a:off x="1875255" y="4930572"/>
              <a:ext cx="2875037" cy="1575736"/>
              <a:chOff x="1939649" y="4928226"/>
              <a:chExt cx="2875037" cy="1575736"/>
            </a:xfrm>
          </p:grpSpPr>
          <p:pic>
            <p:nvPicPr>
              <p:cNvPr id="133" name="Google Shape;133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462136" y="5054465"/>
                <a:ext cx="1352550" cy="13716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" name="Google Shape;134;p4"/>
              <p:cNvGrpSpPr/>
              <p:nvPr/>
            </p:nvGrpSpPr>
            <p:grpSpPr>
              <a:xfrm>
                <a:off x="1939649" y="4928225"/>
                <a:ext cx="2874733" cy="1575736"/>
                <a:chOff x="1939649" y="4928226"/>
                <a:chExt cx="2874733" cy="1575736"/>
              </a:xfrm>
            </p:grpSpPr>
            <p:grpSp>
              <p:nvGrpSpPr>
                <p:cNvPr id="135" name="Google Shape;135;p4"/>
                <p:cNvGrpSpPr/>
                <p:nvPr/>
              </p:nvGrpSpPr>
              <p:grpSpPr>
                <a:xfrm>
                  <a:off x="3664912" y="5279802"/>
                  <a:ext cx="1149470" cy="995424"/>
                  <a:chOff x="3602531" y="5280463"/>
                  <a:chExt cx="1149470" cy="995424"/>
                </a:xfrm>
              </p:grpSpPr>
              <p:sp>
                <p:nvSpPr>
                  <p:cNvPr id="136" name="Google Shape;136;p4"/>
                  <p:cNvSpPr txBox="1"/>
                  <p:nvPr/>
                </p:nvSpPr>
                <p:spPr>
                  <a:xfrm>
                    <a:off x="3644869" y="5280463"/>
                    <a:ext cx="552508" cy="400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00</a:t>
                    </a:r>
                    <a:endParaRPr/>
                  </a:p>
                </p:txBody>
              </p:sp>
              <p:sp>
                <p:nvSpPr>
                  <p:cNvPr id="137" name="Google Shape;137;p4"/>
                  <p:cNvSpPr txBox="1"/>
                  <p:nvPr/>
                </p:nvSpPr>
                <p:spPr>
                  <a:xfrm>
                    <a:off x="4197377" y="5280463"/>
                    <a:ext cx="554624" cy="400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01</a:t>
                    </a:r>
                    <a:endParaRPr/>
                  </a:p>
                </p:txBody>
              </p:sp>
              <p:sp>
                <p:nvSpPr>
                  <p:cNvPr id="138" name="Google Shape;138;p4"/>
                  <p:cNvSpPr txBox="1"/>
                  <p:nvPr/>
                </p:nvSpPr>
                <p:spPr>
                  <a:xfrm>
                    <a:off x="3602531" y="5875599"/>
                    <a:ext cx="554624" cy="400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10</a:t>
                    </a:r>
                    <a:endParaRPr/>
                  </a:p>
                </p:txBody>
              </p:sp>
              <p:sp>
                <p:nvSpPr>
                  <p:cNvPr id="139" name="Google Shape;139;p4"/>
                  <p:cNvSpPr txBox="1"/>
                  <p:nvPr/>
                </p:nvSpPr>
                <p:spPr>
                  <a:xfrm>
                    <a:off x="4197377" y="5867128"/>
                    <a:ext cx="554624" cy="400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11</a:t>
                    </a:r>
                    <a:endParaRPr/>
                  </a:p>
                </p:txBody>
              </p:sp>
            </p:grpSp>
            <p:grpSp>
              <p:nvGrpSpPr>
                <p:cNvPr id="140" name="Google Shape;140;p4"/>
                <p:cNvGrpSpPr/>
                <p:nvPr/>
              </p:nvGrpSpPr>
              <p:grpSpPr>
                <a:xfrm>
                  <a:off x="1939649" y="4928225"/>
                  <a:ext cx="2608005" cy="1575736"/>
                  <a:chOff x="1939649" y="4928226"/>
                  <a:chExt cx="2608005" cy="1575736"/>
                </a:xfrm>
              </p:grpSpPr>
              <p:sp>
                <p:nvSpPr>
                  <p:cNvPr id="141" name="Google Shape;141;p4"/>
                  <p:cNvSpPr txBox="1"/>
                  <p:nvPr/>
                </p:nvSpPr>
                <p:spPr>
                  <a:xfrm>
                    <a:off x="1939649" y="5438646"/>
                    <a:ext cx="1176989" cy="6777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1300"/>
                      <a:buFont typeface="Calibri"/>
                      <a:buNone/>
                    </a:pPr>
                    <a:r>
                      <a:rPr b="0" i="0" lang="en-US" sz="13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Only 1 bit changes </a:t>
                    </a:r>
                    <a:endParaRPr/>
                  </a:p>
                </p:txBody>
              </p:sp>
              <p:grpSp>
                <p:nvGrpSpPr>
                  <p:cNvPr id="142" name="Google Shape;142;p4"/>
                  <p:cNvGrpSpPr/>
                  <p:nvPr/>
                </p:nvGrpSpPr>
                <p:grpSpPr>
                  <a:xfrm>
                    <a:off x="3294456" y="4928225"/>
                    <a:ext cx="1253198" cy="1575736"/>
                    <a:chOff x="3294456" y="4928226"/>
                    <a:chExt cx="1253198" cy="1575736"/>
                  </a:xfrm>
                </p:grpSpPr>
                <p:sp>
                  <p:nvSpPr>
                    <p:cNvPr id="143" name="Google Shape;143;p4"/>
                    <p:cNvSpPr/>
                    <p:nvPr/>
                  </p:nvSpPr>
                  <p:spPr>
                    <a:xfrm>
                      <a:off x="3294456" y="5466179"/>
                      <a:ext cx="450896" cy="595136"/>
                    </a:xfrm>
                    <a:prstGeom prst="leftBracket">
                      <a:avLst>
                        <a:gd fmla="val 1364" name="adj"/>
                      </a:avLst>
                    </a:prstGeom>
                    <a:noFill/>
                    <a:ln cap="flat" cmpd="sng" w="12700">
                      <a:solidFill>
                        <a:srgbClr val="CC98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" name="Google Shape;144;p4"/>
                    <p:cNvSpPr/>
                    <p:nvPr/>
                  </p:nvSpPr>
                  <p:spPr>
                    <a:xfrm rot="5400000">
                      <a:off x="4047969" y="4833064"/>
                      <a:ext cx="404523" cy="594846"/>
                    </a:xfrm>
                    <a:prstGeom prst="leftBracket">
                      <a:avLst>
                        <a:gd fmla="val 1224" name="adj"/>
                      </a:avLst>
                    </a:prstGeom>
                    <a:noFill/>
                    <a:ln cap="flat" cmpd="sng" w="12700">
                      <a:solidFill>
                        <a:srgbClr val="CC98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" name="Google Shape;145;p4"/>
                    <p:cNvSpPr/>
                    <p:nvPr/>
                  </p:nvSpPr>
                  <p:spPr>
                    <a:xfrm rot="-5400000">
                      <a:off x="4019407" y="6039222"/>
                      <a:ext cx="336751" cy="592728"/>
                    </a:xfrm>
                    <a:prstGeom prst="leftBracket">
                      <a:avLst>
                        <a:gd fmla="val 1023" name="adj"/>
                      </a:avLst>
                    </a:prstGeom>
                    <a:noFill/>
                    <a:ln cap="flat" cmpd="sng" w="12700">
                      <a:solidFill>
                        <a:srgbClr val="CC98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146" name="Google Shape;146;p4"/>
            <p:cNvSpPr/>
            <p:nvPr/>
          </p:nvSpPr>
          <p:spPr>
            <a:xfrm>
              <a:off x="4373182" y="5438875"/>
              <a:ext cx="486884" cy="559132"/>
            </a:xfrm>
            <a:prstGeom prst="rightBracket">
              <a:avLst>
                <a:gd fmla="val 1567" name="adj"/>
              </a:avLst>
            </a:prstGeom>
            <a:noFill/>
            <a:ln cap="flat" cmpd="sng" w="9525">
              <a:solidFill>
                <a:srgbClr val="CC98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990600" y="-136525"/>
            <a:ext cx="78867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Representing function in K-map</a:t>
            </a:r>
            <a:endParaRPr/>
          </a:p>
        </p:txBody>
      </p:sp>
      <p:sp>
        <p:nvSpPr>
          <p:cNvPr id="152" name="Google Shape;152;p5"/>
          <p:cNvSpPr txBox="1"/>
          <p:nvPr>
            <p:ph idx="4294967295" type="body"/>
          </p:nvPr>
        </p:nvSpPr>
        <p:spPr>
          <a:xfrm>
            <a:off x="628650" y="1939075"/>
            <a:ext cx="7886700" cy="406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F1=xy;</a:t>
            </a:r>
            <a:endParaRPr/>
          </a:p>
          <a:p>
            <a:pPr indent="-337439" lvl="0" marL="447675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439" lvl="0" marL="447675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439" lvl="0" marL="447675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439" lvl="0" marL="447675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■"/>
            </a:pP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 F2=xy’+xy+x’y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=x(y’+y)+x’y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=x+x’y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028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=(x+x’)(x+y)</a:t>
            </a:r>
            <a:b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=(1)(x+y)</a:t>
            </a:r>
            <a:endParaRPr/>
          </a:p>
          <a:p>
            <a:pPr indent="0" lvl="3" marL="1028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=x+y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452" lvl="8" marL="38989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2257425"/>
            <a:ext cx="1692275" cy="15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50" y="3884612"/>
            <a:ext cx="1450975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2971800" y="-15240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2667000" y="1912937"/>
            <a:ext cx="60467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F=xy’+x’y’+x’y,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the equation using k-map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3587750" y="2317750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1939925" y="3748087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F=xy’+x’y’+x’y=x’+y’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711700"/>
            <a:ext cx="1350962" cy="14144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6"/>
          <p:cNvGrpSpPr/>
          <p:nvPr/>
        </p:nvGrpSpPr>
        <p:grpSpPr>
          <a:xfrm>
            <a:off x="4260850" y="5210175"/>
            <a:ext cx="723900" cy="754062"/>
            <a:chOff x="5718220" y="3734873"/>
            <a:chExt cx="965209" cy="1004522"/>
          </a:xfrm>
        </p:grpSpPr>
        <p:sp>
          <p:nvSpPr>
            <p:cNvPr id="165" name="Google Shape;165;p6"/>
            <p:cNvSpPr txBox="1"/>
            <p:nvPr/>
          </p:nvSpPr>
          <p:spPr>
            <a:xfrm>
              <a:off x="5718220" y="3734873"/>
              <a:ext cx="359837" cy="3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5718220" y="4339701"/>
              <a:ext cx="359837" cy="3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6323592" y="3734873"/>
              <a:ext cx="359837" cy="3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168" name="Google Shape;168;p6"/>
          <p:cNvSpPr txBox="1"/>
          <p:nvPr/>
        </p:nvSpPr>
        <p:spPr>
          <a:xfrm>
            <a:off x="4260850" y="5210175"/>
            <a:ext cx="723900" cy="2778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4260850" y="5210175"/>
            <a:ext cx="269875" cy="7302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2403475" y="-125412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variable map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in 3-variable map is not in binary sequence but in reflected code. In reflected code, at a time only 1 bit changes from 0 to 1 and 1 to 0.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Numbering of minterms follow binary numbers. Example m5 is at 101 i.e. row 1 and column 01.</a:t>
            </a:r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4635500"/>
            <a:ext cx="1936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4724400"/>
            <a:ext cx="2284412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5638800" y="3429000"/>
            <a:ext cx="3113087" cy="1219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 Any 2 adjacent square differ by 1 variable ( which is primed in one and unprimed in the other )</a:t>
            </a:r>
            <a:endParaRPr/>
          </a:p>
        </p:txBody>
      </p:sp>
      <p:grpSp>
        <p:nvGrpSpPr>
          <p:cNvPr id="179" name="Google Shape;179;p7"/>
          <p:cNvGrpSpPr/>
          <p:nvPr/>
        </p:nvGrpSpPr>
        <p:grpSpPr>
          <a:xfrm>
            <a:off x="3355975" y="4286250"/>
            <a:ext cx="2232025" cy="1643062"/>
            <a:chOff x="8119293" y="4444100"/>
            <a:chExt cx="2976289" cy="2190749"/>
          </a:xfrm>
        </p:grpSpPr>
        <p:pic>
          <p:nvPicPr>
            <p:cNvPr id="180" name="Google Shape;18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9293" y="4444100"/>
              <a:ext cx="2943226" cy="2190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Google Shape;181;p7"/>
            <p:cNvGrpSpPr/>
            <p:nvPr/>
          </p:nvGrpSpPr>
          <p:grpSpPr>
            <a:xfrm>
              <a:off x="8654857" y="5038884"/>
              <a:ext cx="2440725" cy="990599"/>
              <a:chOff x="8654857" y="5038884"/>
              <a:chExt cx="2440725" cy="990599"/>
            </a:xfrm>
          </p:grpSpPr>
          <p:sp>
            <p:nvSpPr>
              <p:cNvPr id="182" name="Google Shape;182;p7"/>
              <p:cNvSpPr txBox="1"/>
              <p:nvPr/>
            </p:nvSpPr>
            <p:spPr>
              <a:xfrm>
                <a:off x="8654857" y="5038884"/>
                <a:ext cx="668924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000</a:t>
                </a:r>
                <a:endParaRPr/>
              </a:p>
            </p:txBody>
          </p:sp>
          <p:sp>
            <p:nvSpPr>
              <p:cNvPr id="183" name="Google Shape;183;p7"/>
              <p:cNvSpPr txBox="1"/>
              <p:nvPr/>
            </p:nvSpPr>
            <p:spPr>
              <a:xfrm>
                <a:off x="9205237" y="5038884"/>
                <a:ext cx="671040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001</a:t>
                </a:r>
                <a:endParaRPr/>
              </a:p>
            </p:txBody>
          </p:sp>
          <p:sp>
            <p:nvSpPr>
              <p:cNvPr id="184" name="Google Shape;184;p7"/>
              <p:cNvSpPr txBox="1"/>
              <p:nvPr/>
            </p:nvSpPr>
            <p:spPr>
              <a:xfrm>
                <a:off x="9819123" y="5038884"/>
                <a:ext cx="668924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011</a:t>
                </a:r>
                <a:endParaRPr/>
              </a:p>
            </p:txBody>
          </p:sp>
          <p:sp>
            <p:nvSpPr>
              <p:cNvPr id="185" name="Google Shape;185;p7"/>
              <p:cNvSpPr txBox="1"/>
              <p:nvPr/>
            </p:nvSpPr>
            <p:spPr>
              <a:xfrm>
                <a:off x="10401256" y="5038884"/>
                <a:ext cx="671042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010</a:t>
                </a:r>
                <a:endParaRPr/>
              </a:p>
            </p:txBody>
          </p:sp>
          <p:sp>
            <p:nvSpPr>
              <p:cNvPr id="186" name="Google Shape;186;p7"/>
              <p:cNvSpPr txBox="1"/>
              <p:nvPr/>
            </p:nvSpPr>
            <p:spPr>
              <a:xfrm>
                <a:off x="8654857" y="5629433"/>
                <a:ext cx="668924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  <p:sp>
            <p:nvSpPr>
              <p:cNvPr id="187" name="Google Shape;187;p7"/>
              <p:cNvSpPr txBox="1"/>
              <p:nvPr/>
            </p:nvSpPr>
            <p:spPr>
              <a:xfrm>
                <a:off x="9256042" y="5627317"/>
                <a:ext cx="668924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101</a:t>
                </a:r>
                <a:endParaRPr/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9825473" y="5625199"/>
                <a:ext cx="668924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</a:t>
                </a:r>
                <a:endParaRPr/>
              </a:p>
            </p:txBody>
          </p:sp>
          <p:sp>
            <p:nvSpPr>
              <p:cNvPr id="189" name="Google Shape;189;p7"/>
              <p:cNvSpPr txBox="1"/>
              <p:nvPr/>
            </p:nvSpPr>
            <p:spPr>
              <a:xfrm>
                <a:off x="10426658" y="5608266"/>
                <a:ext cx="668924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992187" y="365125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any 2 adjacent square differ by 1 variable ( which is primed in one and unprimed in the other ) and they are grouped, then any 2 minterms in the adjacent square are ORed, will remove the different term. As a result , we get a single ANDed term of only 2 common literals</a:t>
            </a:r>
            <a:b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F1=∑(5,7)=xy’z+xyz=xz(y’+y)=xz</a:t>
            </a:r>
            <a:endParaRPr/>
          </a:p>
          <a:p>
            <a:pPr indent="-447675" lvl="0" marL="447675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F2=∑(0,2)=x’y’z’+x’yz'=x’z’(y’+y)=x’z’</a:t>
            </a:r>
            <a:endParaRPr/>
          </a:p>
          <a:p>
            <a:pPr indent="-30543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8"/>
          <p:cNvGrpSpPr/>
          <p:nvPr/>
        </p:nvGrpSpPr>
        <p:grpSpPr>
          <a:xfrm>
            <a:off x="769937" y="3221037"/>
            <a:ext cx="3408362" cy="2314575"/>
            <a:chOff x="4594875" y="4003244"/>
            <a:chExt cx="4543425" cy="3086100"/>
          </a:xfrm>
        </p:grpSpPr>
        <p:grpSp>
          <p:nvGrpSpPr>
            <p:cNvPr id="197" name="Google Shape;197;p8"/>
            <p:cNvGrpSpPr/>
            <p:nvPr/>
          </p:nvGrpSpPr>
          <p:grpSpPr>
            <a:xfrm>
              <a:off x="4594875" y="4003244"/>
              <a:ext cx="4543425" cy="3086100"/>
              <a:chOff x="4594875" y="4003244"/>
              <a:chExt cx="4543425" cy="3086100"/>
            </a:xfrm>
          </p:grpSpPr>
          <p:pic>
            <p:nvPicPr>
              <p:cNvPr id="198" name="Google Shape;198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4875" y="4003244"/>
                <a:ext cx="4543425" cy="3086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Google Shape;199;p8"/>
              <p:cNvSpPr txBox="1"/>
              <p:nvPr/>
            </p:nvSpPr>
            <p:spPr>
              <a:xfrm>
                <a:off x="6285697" y="5863793"/>
                <a:ext cx="385144" cy="400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00" name="Google Shape;200;p8"/>
              <p:cNvSpPr txBox="1"/>
              <p:nvPr/>
            </p:nvSpPr>
            <p:spPr>
              <a:xfrm>
                <a:off x="7301461" y="5861677"/>
                <a:ext cx="387261" cy="400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  <p:sp>
          <p:nvSpPr>
            <p:cNvPr id="201" name="Google Shape;201;p8"/>
            <p:cNvSpPr txBox="1"/>
            <p:nvPr/>
          </p:nvSpPr>
          <p:spPr>
            <a:xfrm>
              <a:off x="6285697" y="5772777"/>
              <a:ext cx="1597712" cy="501649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2" name="Google Shape;202;p8"/>
          <p:cNvCxnSpPr/>
          <p:nvPr/>
        </p:nvCxnSpPr>
        <p:spPr>
          <a:xfrm flipH="1" rot="10800000">
            <a:off x="2398712" y="2527300"/>
            <a:ext cx="1655762" cy="1985962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03" name="Google Shape;203;p8"/>
          <p:cNvGrpSpPr/>
          <p:nvPr/>
        </p:nvGrpSpPr>
        <p:grpSpPr>
          <a:xfrm>
            <a:off x="5345112" y="3455987"/>
            <a:ext cx="3406775" cy="2314575"/>
            <a:chOff x="1179827" y="3303040"/>
            <a:chExt cx="4543425" cy="3086100"/>
          </a:xfrm>
        </p:grpSpPr>
        <p:grpSp>
          <p:nvGrpSpPr>
            <p:cNvPr id="204" name="Google Shape;204;p8"/>
            <p:cNvGrpSpPr/>
            <p:nvPr/>
          </p:nvGrpSpPr>
          <p:grpSpPr>
            <a:xfrm>
              <a:off x="1179827" y="3303040"/>
              <a:ext cx="4543425" cy="3086100"/>
              <a:chOff x="4594875" y="4003244"/>
              <a:chExt cx="4543425" cy="3086100"/>
            </a:xfrm>
          </p:grpSpPr>
          <p:pic>
            <p:nvPicPr>
              <p:cNvPr id="205" name="Google Shape;20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4875" y="4003244"/>
                <a:ext cx="4543425" cy="3086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Google Shape;206;p8"/>
              <p:cNvSpPr txBox="1"/>
              <p:nvPr/>
            </p:nvSpPr>
            <p:spPr>
              <a:xfrm>
                <a:off x="5475613" y="4953627"/>
                <a:ext cx="385323" cy="402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07" name="Google Shape;207;p8"/>
              <p:cNvSpPr txBox="1"/>
              <p:nvPr/>
            </p:nvSpPr>
            <p:spPr>
              <a:xfrm>
                <a:off x="8077602" y="4894360"/>
                <a:ext cx="385323" cy="400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Calibri"/>
                  <a:buNone/>
                </a:pPr>
                <a:r>
                  <a:rPr b="0" i="0" lang="en-US" sz="13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  <p:sp>
          <p:nvSpPr>
            <p:cNvPr id="208" name="Google Shape;208;p8"/>
            <p:cNvSpPr txBox="1"/>
            <p:nvPr/>
          </p:nvSpPr>
          <p:spPr>
            <a:xfrm>
              <a:off x="4601157" y="4145473"/>
              <a:ext cx="728303" cy="5080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1906012" y="4215323"/>
              <a:ext cx="787583" cy="5058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" name="Google Shape;210;p8"/>
          <p:cNvCxnSpPr/>
          <p:nvPr/>
        </p:nvCxnSpPr>
        <p:spPr>
          <a:xfrm flipH="1" rot="10800000">
            <a:off x="7953375" y="2933700"/>
            <a:ext cx="285750" cy="1190625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143000" y="-114300"/>
            <a:ext cx="78438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Simplifying functions using k-map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F=∑(2,3,4,5)=x’yz+x’yz’+xy’z’+xy’z</a:t>
            </a: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(note: in other words, F= (∑(010,011,100,101) so place ‘1’ in those positions and group the adjacent ones)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F=x’y+xy’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of 1 can be done in groups of 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‘1’,four ‘1’,eight ‘1’.…2^n ‘1’.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8312" y="3033712"/>
            <a:ext cx="2579687" cy="1649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9"/>
          <p:cNvCxnSpPr/>
          <p:nvPr/>
        </p:nvCxnSpPr>
        <p:spPr>
          <a:xfrm rot="10800000">
            <a:off x="6375400" y="3033712"/>
            <a:ext cx="889000" cy="498475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9" name="Google Shape;219;p9"/>
          <p:cNvSpPr txBox="1"/>
          <p:nvPr/>
        </p:nvSpPr>
        <p:spPr>
          <a:xfrm>
            <a:off x="6046787" y="2840037"/>
            <a:ext cx="6953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</a:t>
            </a:r>
            <a:endParaRPr/>
          </a:p>
        </p:txBody>
      </p:sp>
      <p:cxnSp>
        <p:nvCxnSpPr>
          <p:cNvPr id="220" name="Google Shape;220;p9"/>
          <p:cNvCxnSpPr/>
          <p:nvPr/>
        </p:nvCxnSpPr>
        <p:spPr>
          <a:xfrm flipH="1">
            <a:off x="5548312" y="4064000"/>
            <a:ext cx="692150" cy="241300"/>
          </a:xfrm>
          <a:prstGeom prst="straightConnector1">
            <a:avLst/>
          </a:prstGeom>
          <a:noFill/>
          <a:ln cap="flat" cmpd="sng" w="9525">
            <a:solidFill>
              <a:srgbClr val="CC98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1" name="Google Shape;221;p9"/>
          <p:cNvSpPr txBox="1"/>
          <p:nvPr/>
        </p:nvSpPr>
        <p:spPr>
          <a:xfrm>
            <a:off x="5287962" y="4184650"/>
            <a:ext cx="3873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b="1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r>
              <a:rPr b="0"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khadija rasul</dc:creator>
</cp:coreProperties>
</file>