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Cambria Math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jwTSWXvRQt6AV/xMNk1pf7WITQ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33C0EE-7B04-4265-B035-7F830F0202FF}">
  <a:tblStyle styleId="{E533C0EE-7B04-4265-B035-7F830F0202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mbriaMath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3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Tabulation Method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Quine-McCluskey Method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from step 2 has 3 options. ‘1’ means variable is unprimed, ‘0’ means variable is primed and ‘_’ means variable is not included in the term.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compare terms only if they have ‘_’ in the same position. Once two term match place a ‘</a:t>
            </a:r>
            <a:r>
              <a:rPr b="0" i="0" lang="en-US" sz="28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√’ beside each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11"/>
          <p:cNvGraphicFramePr/>
          <p:nvPr/>
        </p:nvGraphicFramePr>
        <p:xfrm>
          <a:off x="1404937" y="4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{E533C0EE-7B04-4265-B035-7F830F0202FF}</a:tableStyleId>
              </a:tblPr>
              <a:tblGrid>
                <a:gridCol w="1071550"/>
                <a:gridCol w="914400"/>
                <a:gridCol w="476250"/>
                <a:gridCol w="1219200"/>
                <a:gridCol w="1428750"/>
                <a:gridCol w="488950"/>
                <a:gridCol w="1701800"/>
                <a:gridCol w="23193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(1,9)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(8,9,10,11)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 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01_ 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(8,9,10,11)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 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(8,9)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(8,10)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(6,7)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1_11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mbria Math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 Implicant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remaining term ( those without ‘</a:t>
            </a:r>
            <a:r>
              <a:rPr b="0" i="0" lang="en-US" sz="28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√’)  in Step 2 and the terms from Step 3 are called the prime implcants. These terms are candidates suitable for forming the simplified form of the expression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Here prime implicants are:</a:t>
            </a:r>
            <a:endParaRPr/>
          </a:p>
        </p:txBody>
      </p:sp>
      <p:graphicFrame>
        <p:nvGraphicFramePr>
          <p:cNvPr id="152" name="Google Shape;152;p12"/>
          <p:cNvGraphicFramePr/>
          <p:nvPr/>
        </p:nvGraphicFramePr>
        <p:xfrm>
          <a:off x="1879600" y="4090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{E533C0EE-7B04-4265-B035-7F830F0202FF}</a:tableStyleId>
              </a:tblPr>
              <a:tblGrid>
                <a:gridCol w="2709850"/>
                <a:gridCol w="1697025"/>
                <a:gridCol w="37211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(1,9)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X’Y’Z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01_0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W’XZ’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(6,7)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W’XY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XYZ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1_11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WYZ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(8,9,10,11)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 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WX’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1850" y="170973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2 (Optimization): Selection of prime implicants- the setup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</a:pPr>
            <a:r>
              <a:rPr b="0" i="0" lang="en-US" sz="24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Optimization Phase - Optimizing the tabular method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4"/>
          <p:cNvGraphicFramePr/>
          <p:nvPr/>
        </p:nvGraphicFramePr>
        <p:xfrm>
          <a:off x="1810058" y="10215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{E533C0EE-7B04-4265-B035-7F830F0202FF}</a:tableStyleId>
              </a:tblPr>
              <a:tblGrid>
                <a:gridCol w="871000"/>
                <a:gridCol w="757375"/>
                <a:gridCol w="814175"/>
                <a:gridCol w="814175"/>
                <a:gridCol w="814175"/>
                <a:gridCol w="814175"/>
                <a:gridCol w="814175"/>
                <a:gridCol w="814175"/>
                <a:gridCol w="814175"/>
                <a:gridCol w="814175"/>
              </a:tblGrid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X’Y’Z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W’XZ’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W’XY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XYZ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WYZ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WX’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4" name="Google Shape;164;p14"/>
          <p:cNvSpPr/>
          <p:nvPr/>
        </p:nvSpPr>
        <p:spPr>
          <a:xfrm>
            <a:off x="2778711" y="1855433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3570303" y="2593759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6020540" y="5383732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7651073" y="5383732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4"/>
          <p:cNvCxnSpPr/>
          <p:nvPr/>
        </p:nvCxnSpPr>
        <p:spPr>
          <a:xfrm>
            <a:off x="3049480" y="1763696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2911876" y="2081813"/>
            <a:ext cx="6835806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4"/>
          <p:cNvCxnSpPr/>
          <p:nvPr/>
        </p:nvCxnSpPr>
        <p:spPr>
          <a:xfrm>
            <a:off x="3846991" y="1763696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4"/>
          <p:cNvCxnSpPr/>
          <p:nvPr/>
        </p:nvCxnSpPr>
        <p:spPr>
          <a:xfrm>
            <a:off x="2873406" y="2820139"/>
            <a:ext cx="6835806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4"/>
          <p:cNvCxnSpPr/>
          <p:nvPr/>
        </p:nvCxnSpPr>
        <p:spPr>
          <a:xfrm>
            <a:off x="6286871" y="1763696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4"/>
          <p:cNvCxnSpPr/>
          <p:nvPr/>
        </p:nvCxnSpPr>
        <p:spPr>
          <a:xfrm>
            <a:off x="2911876" y="5610112"/>
            <a:ext cx="6973410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4"/>
          <p:cNvCxnSpPr/>
          <p:nvPr/>
        </p:nvCxnSpPr>
        <p:spPr>
          <a:xfrm>
            <a:off x="7921842" y="1763696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4"/>
          <p:cNvCxnSpPr/>
          <p:nvPr/>
        </p:nvCxnSpPr>
        <p:spPr>
          <a:xfrm>
            <a:off x="4656339" y="1763696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7099178" y="1763696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8743027" y="1763695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14"/>
          <p:cNvSpPr/>
          <p:nvPr/>
        </p:nvSpPr>
        <p:spPr>
          <a:xfrm>
            <a:off x="5193439" y="3996884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4"/>
          <p:cNvCxnSpPr/>
          <p:nvPr/>
        </p:nvCxnSpPr>
        <p:spPr>
          <a:xfrm>
            <a:off x="5464208" y="1763695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4"/>
          <p:cNvCxnSpPr/>
          <p:nvPr/>
        </p:nvCxnSpPr>
        <p:spPr>
          <a:xfrm rot="10800000">
            <a:off x="2778711" y="4223264"/>
            <a:ext cx="7106575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4"/>
          <p:cNvCxnSpPr/>
          <p:nvPr/>
        </p:nvCxnSpPr>
        <p:spPr>
          <a:xfrm>
            <a:off x="9549415" y="1763695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14"/>
          <p:cNvSpPr txBox="1"/>
          <p:nvPr/>
        </p:nvSpPr>
        <p:spPr>
          <a:xfrm>
            <a:off x="2778711" y="5992424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3571783" y="598610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5931028" y="5956598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7560081" y="5974511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4340074" y="5955116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6734329" y="598610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8385833" y="597377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5185548" y="5983097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9233150" y="5955116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57363" y="1763695"/>
            <a:ext cx="697270" cy="422872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166705" y="3616449"/>
            <a:ext cx="9909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Implicants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4027045" y="191156"/>
            <a:ext cx="39869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 Phase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4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66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4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15"/>
          <p:cNvGraphicFramePr/>
          <p:nvPr/>
        </p:nvGraphicFramePr>
        <p:xfrm>
          <a:off x="3283751" y="5865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{E533C0EE-7B04-4265-B035-7F830F0202FF}</a:tableStyleId>
              </a:tblPr>
              <a:tblGrid>
                <a:gridCol w="871000"/>
                <a:gridCol w="757375"/>
                <a:gridCol w="814175"/>
                <a:gridCol w="814175"/>
                <a:gridCol w="814175"/>
                <a:gridCol w="814175"/>
                <a:gridCol w="814175"/>
                <a:gridCol w="814175"/>
                <a:gridCol w="814175"/>
                <a:gridCol w="814175"/>
              </a:tblGrid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X’Y’Z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W’XZ’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W’XY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XYZ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WYZ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1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WX’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9" name="Google Shape;199;p15"/>
          <p:cNvSpPr/>
          <p:nvPr/>
        </p:nvSpPr>
        <p:spPr>
          <a:xfrm>
            <a:off x="4252404" y="1420427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5043996" y="2158753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7494233" y="4948726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9124766" y="4948726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5"/>
          <p:cNvCxnSpPr/>
          <p:nvPr/>
        </p:nvCxnSpPr>
        <p:spPr>
          <a:xfrm>
            <a:off x="4523173" y="1328690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5"/>
          <p:cNvCxnSpPr/>
          <p:nvPr/>
        </p:nvCxnSpPr>
        <p:spPr>
          <a:xfrm>
            <a:off x="4385569" y="1646807"/>
            <a:ext cx="6835806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5"/>
          <p:cNvCxnSpPr/>
          <p:nvPr/>
        </p:nvCxnSpPr>
        <p:spPr>
          <a:xfrm>
            <a:off x="5320684" y="1328690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4347099" y="2385133"/>
            <a:ext cx="6835806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7760564" y="1328690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5"/>
          <p:cNvCxnSpPr/>
          <p:nvPr/>
        </p:nvCxnSpPr>
        <p:spPr>
          <a:xfrm>
            <a:off x="4385569" y="5175106"/>
            <a:ext cx="6973410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5"/>
          <p:cNvCxnSpPr/>
          <p:nvPr/>
        </p:nvCxnSpPr>
        <p:spPr>
          <a:xfrm>
            <a:off x="9395535" y="1328690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5"/>
          <p:cNvCxnSpPr/>
          <p:nvPr/>
        </p:nvCxnSpPr>
        <p:spPr>
          <a:xfrm>
            <a:off x="6130032" y="1328690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8572871" y="1328690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10216720" y="1328689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5"/>
          <p:cNvSpPr/>
          <p:nvPr/>
        </p:nvSpPr>
        <p:spPr>
          <a:xfrm>
            <a:off x="6667132" y="3561878"/>
            <a:ext cx="541538" cy="452761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5"/>
          <p:cNvCxnSpPr/>
          <p:nvPr/>
        </p:nvCxnSpPr>
        <p:spPr>
          <a:xfrm>
            <a:off x="6937901" y="1328689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5"/>
          <p:cNvCxnSpPr/>
          <p:nvPr/>
        </p:nvCxnSpPr>
        <p:spPr>
          <a:xfrm rot="10800000">
            <a:off x="4252404" y="3788258"/>
            <a:ext cx="7106575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5"/>
          <p:cNvCxnSpPr/>
          <p:nvPr/>
        </p:nvCxnSpPr>
        <p:spPr>
          <a:xfrm>
            <a:off x="11023108" y="1328689"/>
            <a:ext cx="0" cy="4072797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15"/>
          <p:cNvSpPr txBox="1"/>
          <p:nvPr/>
        </p:nvSpPr>
        <p:spPr>
          <a:xfrm>
            <a:off x="4252404" y="5557418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5045476" y="5551094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7404721" y="5521592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9033774" y="5539505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5813767" y="552011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8208022" y="5551094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9859526" y="5538764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4" name="Google Shape;224;p15"/>
          <p:cNvSpPr txBox="1"/>
          <p:nvPr/>
        </p:nvSpPr>
        <p:spPr>
          <a:xfrm>
            <a:off x="6659241" y="5548091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10706843" y="552011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26" name="Google Shape;226;p15"/>
          <p:cNvSpPr txBox="1"/>
          <p:nvPr/>
        </p:nvSpPr>
        <p:spPr>
          <a:xfrm>
            <a:off x="283324" y="558652"/>
            <a:ext cx="2334111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Now, check the circles and write the corresponding terms in SOP format: X’Y’Z + W’XZ’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XYZ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WX’ </a:t>
            </a:r>
            <a:endParaRPr/>
          </a:p>
        </p:txBody>
      </p:sp>
      <p:cxnSp>
        <p:nvCxnSpPr>
          <p:cNvPr id="227" name="Google Shape;227;p15"/>
          <p:cNvCxnSpPr/>
          <p:nvPr/>
        </p:nvCxnSpPr>
        <p:spPr>
          <a:xfrm flipH="1" rot="10800000">
            <a:off x="1260630" y="1682894"/>
            <a:ext cx="2137299" cy="1601843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15"/>
          <p:cNvCxnSpPr/>
          <p:nvPr/>
        </p:nvCxnSpPr>
        <p:spPr>
          <a:xfrm flipH="1" rot="10800000">
            <a:off x="1313897" y="2465772"/>
            <a:ext cx="2026327" cy="1322486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15"/>
          <p:cNvCxnSpPr/>
          <p:nvPr/>
        </p:nvCxnSpPr>
        <p:spPr>
          <a:xfrm flipH="1" rot="10800000">
            <a:off x="1122288" y="3853872"/>
            <a:ext cx="2292657" cy="491172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15"/>
          <p:cNvCxnSpPr/>
          <p:nvPr/>
        </p:nvCxnSpPr>
        <p:spPr>
          <a:xfrm>
            <a:off x="997999" y="4709890"/>
            <a:ext cx="2386614" cy="465216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820737" y="398463"/>
            <a:ext cx="10210800" cy="2523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solution 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F(W,X,Y,Z)= X’Y’Z+W’XZ’+WX’+XYZ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matches the result from K-MAP done below!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515937" y="2506663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K-MAP using prime implicant shows that it can be further simplified to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F(w,x,y,z)= X’Y’Z+W’XZ’+XYZ+WX’</a:t>
            </a:r>
            <a:endParaRPr/>
          </a:p>
        </p:txBody>
      </p:sp>
      <p:pic>
        <p:nvPicPr>
          <p:cNvPr id="237" name="Google Shape;2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25" y="3250525"/>
            <a:ext cx="4648643" cy="332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 (with Don’t Cares)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38200" y="1811337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F(a,b,c,d)=∑m(2,5,6,11,12,14,15)+ ∑d(0,3,4)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avoid the don’t care terms in the set-up(optimization) phase.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" name="Google Shape;248;p18"/>
          <p:cNvGraphicFramePr/>
          <p:nvPr/>
        </p:nvGraphicFramePr>
        <p:xfrm>
          <a:off x="1171575" y="64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{E533C0EE-7B04-4265-B035-7F830F0202FF}</a:tableStyleId>
              </a:tblPr>
              <a:tblGrid>
                <a:gridCol w="1063625"/>
                <a:gridCol w="906450"/>
                <a:gridCol w="473075"/>
                <a:gridCol w="1209675"/>
                <a:gridCol w="1417625"/>
                <a:gridCol w="484175"/>
                <a:gridCol w="1689100"/>
                <a:gridCol w="2301875"/>
              </a:tblGrid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Calibri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(0,2)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(0,2,4,6)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(0,4)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(0,4,2.6)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(2,3)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(4,6,12,14)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(2,6)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(4,12,6,14)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(4,12)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(6,14)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6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(12,14)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25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(14,15)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mbria Math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title"/>
          </p:nvPr>
        </p:nvSpPr>
        <p:spPr>
          <a:xfrm>
            <a:off x="1562100" y="0"/>
            <a:ext cx="10629900" cy="16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Phase - Don’t care terms are avoided here (that’s the only difference)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aphicFrame>
        <p:nvGraphicFramePr>
          <p:cNvPr id="254" name="Google Shape;254;p19"/>
          <p:cNvGraphicFramePr/>
          <p:nvPr/>
        </p:nvGraphicFramePr>
        <p:xfrm>
          <a:off x="1621161" y="1461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{E533C0EE-7B04-4265-B035-7F830F0202FF}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A’D’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BD’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A’B’C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A’BC’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B’CD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ACD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ABC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19"/>
          <p:cNvSpPr/>
          <p:nvPr/>
        </p:nvSpPr>
        <p:spPr>
          <a:xfrm>
            <a:off x="3975100" y="3290548"/>
            <a:ext cx="406400" cy="443252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7010400" y="2414248"/>
            <a:ext cx="406400" cy="443252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9"/>
          <p:cNvCxnSpPr/>
          <p:nvPr/>
        </p:nvCxnSpPr>
        <p:spPr>
          <a:xfrm>
            <a:off x="4178300" y="19939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9"/>
          <p:cNvCxnSpPr/>
          <p:nvPr/>
        </p:nvCxnSpPr>
        <p:spPr>
          <a:xfrm>
            <a:off x="7213600" y="19939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2819400" y="3511550"/>
            <a:ext cx="6654800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9"/>
          <p:cNvCxnSpPr/>
          <p:nvPr/>
        </p:nvCxnSpPr>
        <p:spPr>
          <a:xfrm>
            <a:off x="2832100" y="2566024"/>
            <a:ext cx="6654800" cy="0"/>
          </a:xfrm>
          <a:prstGeom prst="straightConnector1">
            <a:avLst/>
          </a:prstGeom>
          <a:noFill/>
          <a:ln cap="flat" cmpd="sng" w="3810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9"/>
          <p:cNvCxnSpPr/>
          <p:nvPr/>
        </p:nvCxnSpPr>
        <p:spPr>
          <a:xfrm>
            <a:off x="5181600" y="19939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9"/>
          <p:cNvCxnSpPr/>
          <p:nvPr/>
        </p:nvCxnSpPr>
        <p:spPr>
          <a:xfrm>
            <a:off x="8242300" y="20701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9"/>
          <p:cNvSpPr/>
          <p:nvPr/>
        </p:nvSpPr>
        <p:spPr>
          <a:xfrm>
            <a:off x="5994400" y="4165601"/>
            <a:ext cx="406400" cy="443252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9"/>
          <p:cNvCxnSpPr/>
          <p:nvPr/>
        </p:nvCxnSpPr>
        <p:spPr>
          <a:xfrm>
            <a:off x="6210300" y="19939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9"/>
          <p:cNvCxnSpPr/>
          <p:nvPr/>
        </p:nvCxnSpPr>
        <p:spPr>
          <a:xfrm rot="10800000">
            <a:off x="3009900" y="4442137"/>
            <a:ext cx="65532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9"/>
          <p:cNvCxnSpPr/>
          <p:nvPr/>
        </p:nvCxnSpPr>
        <p:spPr>
          <a:xfrm>
            <a:off x="9245600" y="19939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19"/>
          <p:cNvSpPr/>
          <p:nvPr/>
        </p:nvSpPr>
        <p:spPr>
          <a:xfrm>
            <a:off x="2971801" y="1902762"/>
            <a:ext cx="406400" cy="443252"/>
          </a:xfrm>
          <a:prstGeom prst="ellipse">
            <a:avLst/>
          </a:prstGeom>
          <a:noFill/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9"/>
          <p:cNvCxnSpPr/>
          <p:nvPr/>
        </p:nvCxnSpPr>
        <p:spPr>
          <a:xfrm>
            <a:off x="3175001" y="1968500"/>
            <a:ext cx="0" cy="30353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9"/>
          <p:cNvCxnSpPr/>
          <p:nvPr/>
        </p:nvCxnSpPr>
        <p:spPr>
          <a:xfrm>
            <a:off x="2819400" y="2120900"/>
            <a:ext cx="6743700" cy="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9"/>
          <p:cNvSpPr txBox="1"/>
          <p:nvPr/>
        </p:nvSpPr>
        <p:spPr>
          <a:xfrm>
            <a:off x="3862035" y="5106786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6960835" y="509851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4838584" y="5127397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3" name="Google Shape;273;p19"/>
          <p:cNvSpPr txBox="1"/>
          <p:nvPr/>
        </p:nvSpPr>
        <p:spPr>
          <a:xfrm>
            <a:off x="7926035" y="5150475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4" name="Google Shape;274;p19"/>
          <p:cNvSpPr txBox="1"/>
          <p:nvPr/>
        </p:nvSpPr>
        <p:spPr>
          <a:xfrm>
            <a:off x="5970235" y="5140550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5" name="Google Shape;275;p19"/>
          <p:cNvSpPr txBox="1"/>
          <p:nvPr/>
        </p:nvSpPr>
        <p:spPr>
          <a:xfrm>
            <a:off x="8901193" y="5150475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2905038" y="5125698"/>
            <a:ext cx="6325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/>
          </a:p>
        </p:txBody>
      </p:sp>
      <p:sp>
        <p:nvSpPr>
          <p:cNvPr id="277" name="Google Shape;277;p19"/>
          <p:cNvSpPr txBox="1"/>
          <p:nvPr/>
        </p:nvSpPr>
        <p:spPr>
          <a:xfrm>
            <a:off x="2611085" y="5507946"/>
            <a:ext cx="10629900" cy="16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A’D’ + BD’ + A’BC’ + ACD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K-map going big!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2238375"/>
            <a:ext cx="3725862" cy="24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1412" y="1690687"/>
            <a:ext cx="3424237" cy="36274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7843837" y="5486400"/>
            <a:ext cx="25876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variable k-map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yourself</a:t>
            </a:r>
            <a:endParaRPr/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F(w,x,y,z)=∑(0,1,2,8,10,11,14,15)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(Part 1)</a:t>
            </a:r>
            <a:endParaRPr/>
          </a:p>
        </p:txBody>
      </p:sp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712" y="1543050"/>
            <a:ext cx="9426575" cy="491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838200" y="365125"/>
            <a:ext cx="10515600" cy="819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ptimization Phase – Do it yourself</a:t>
            </a:r>
            <a:endParaRPr/>
          </a:p>
        </p:txBody>
      </p:sp>
      <p:sp>
        <p:nvSpPr>
          <p:cNvPr id="295" name="Google Shape;295;p22"/>
          <p:cNvSpPr txBox="1"/>
          <p:nvPr>
            <p:ph idx="1" type="body"/>
          </p:nvPr>
        </p:nvSpPr>
        <p:spPr>
          <a:xfrm>
            <a:off x="4897437" y="2409826"/>
            <a:ext cx="2925763" cy="20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lang="en-US" sz="2600"/>
              <a:t>Final answer: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F=w’x’y’+x’z’+wy</a:t>
            </a:r>
            <a:b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K-map works well upto 4 variable, but when number of variable is more than that trouble starts as it gets difficult to recognize patters leading to wrong selection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Quine McCluskey method or the tabulation method is more systematic  and works well for any number of variable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2589212"/>
            <a:ext cx="10645775" cy="310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1850" y="170973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1:Determination of the prime implicant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None/>
            </a:pPr>
            <a:r>
              <a:rPr b="0" i="0" lang="en-US" sz="24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Forming the tabulation method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F(w,x,y,z)=∑(4,1,7,6,9,8,11,15,10)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the minterms based on the no. of ‘1’s in them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A: single ‘1’: {0001,0100,1000}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B: two ‘1’s: {0110,1001,1010}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C: three ‘1’s: {0111,1011}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D:four ‘1’s: {1111}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7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{E533C0EE-7B04-4265-B035-7F830F0202FF}</a:tableStyleId>
              </a:tblPr>
              <a:tblGrid>
                <a:gridCol w="642925"/>
                <a:gridCol w="1004875"/>
                <a:gridCol w="3609975"/>
                <a:gridCol w="1752600"/>
                <a:gridCol w="1752600"/>
                <a:gridCol w="17526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2 minterm that differ by 1 variable is combined and the different variable is removed.The minterms of a group is compared with minterms of immediate next group (this is because 2 term differing by more than 1 bit cannot match). If 2 matching minterms are found, a ‘√’ (tick) is place besides them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9"/>
          <p:cNvGraphicFramePr/>
          <p:nvPr/>
        </p:nvGraphicFramePr>
        <p:xfrm>
          <a:off x="566737" y="230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{E533C0EE-7B04-4265-B035-7F830F0202FF}</a:tableStyleId>
              </a:tblPr>
              <a:tblGrid>
                <a:gridCol w="635000"/>
                <a:gridCol w="992175"/>
                <a:gridCol w="915975"/>
                <a:gridCol w="966775"/>
                <a:gridCol w="5145075"/>
                <a:gridCol w="1731950"/>
              </a:tblGrid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 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(1,9)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(4,6)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01_ 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(8,9)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(8,10)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(6,7)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(9,11)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10_1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(10,11)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101_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(7,15)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_111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(11,15)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1_11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7"/>
                    </a:solidFill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