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6858000" cy="9144000"/>
  <p:embeddedFontLst>
    <p:embeddedFont>
      <p:font typeface="Noto Sans Symbol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1" roundtripDataSignature="AMtx7milWcdrSLfz5t+RdOVDkjTpSRaJ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2BBFA3-19EC-4708-97F8-84210D21BEAA}">
  <a:tblStyle styleId="{A52BBFA3-19EC-4708-97F8-84210D21BEA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otoSansSymbols-bold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otoSansSymbols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3" name="Google Shape;593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9" name="Google Shape;689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6" name="Google Shape;706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4" name="Google Shape;804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0" name="Google Shape;810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2" name="Google Shape;982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8" name="Google Shape;988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5" name="Google Shape;1005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3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3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4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4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2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81000" y="4572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CSE 260 DIGITAL LOGIC DESIGN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Circuits- 1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Procedure : Full Adder</a:t>
            </a:r>
            <a:endParaRPr/>
          </a:p>
        </p:txBody>
      </p:sp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1143000" y="1295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table:</a:t>
            </a:r>
            <a:endParaRPr/>
          </a:p>
        </p:txBody>
      </p:sp>
      <p:sp>
        <p:nvSpPr>
          <p:cNvPr id="197" name="Google Shape;197;p10"/>
          <p:cNvSpPr txBox="1"/>
          <p:nvPr/>
        </p:nvSpPr>
        <p:spPr>
          <a:xfrm>
            <a:off x="4495800" y="1905000"/>
            <a:ext cx="449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- carry in (to the current 		position)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- carry out (to the next position)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28800"/>
            <a:ext cx="2832100" cy="3027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1143000" y="5002212"/>
            <a:ext cx="4724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truth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 = X’YZ+XY’Z+XYZ’+XYZ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 = X'Y'Z + XYZ + X'YZ'+XY'Z'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Gate-level (SSI) Design: Full Adder</a:t>
            </a:r>
            <a:endParaRPr/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6096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43000"/>
            <a:ext cx="7772400" cy="520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Gate-level (SSI) Design: Full Adder</a:t>
            </a:r>
            <a:endParaRPr/>
          </a:p>
        </p:txBody>
      </p:sp>
      <p:sp>
        <p:nvSpPr>
          <p:cNvPr id="212" name="Google Shape;212;p12"/>
          <p:cNvSpPr txBox="1"/>
          <p:nvPr>
            <p:ph idx="1" type="body"/>
          </p:nvPr>
        </p:nvSpPr>
        <p:spPr>
          <a:xfrm>
            <a:off x="1143000" y="1295400"/>
            <a:ext cx="7620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for above formulae: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 = XY + (X⊕Y)Z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(X⊕Y)⊕Z</a:t>
            </a:r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1676400" y="5410200"/>
            <a:ext cx="609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Adder made from two 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Half-Adders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(+ OR gate).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4210050" y="2895600"/>
            <a:ext cx="8207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(X⊕Y)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12"/>
          <p:cNvGrpSpPr/>
          <p:nvPr/>
        </p:nvGrpSpPr>
        <p:grpSpPr>
          <a:xfrm>
            <a:off x="2286000" y="2971800"/>
            <a:ext cx="5656262" cy="2363787"/>
            <a:chOff x="1440" y="1872"/>
            <a:chExt cx="3563" cy="1489"/>
          </a:xfrm>
        </p:grpSpPr>
        <p:sp>
          <p:nvSpPr>
            <p:cNvPr id="216" name="Google Shape;216;p12"/>
            <p:cNvSpPr/>
            <p:nvPr/>
          </p:nvSpPr>
          <p:spPr>
            <a:xfrm>
              <a:off x="2317" y="2545"/>
              <a:ext cx="426" cy="343"/>
            </a:xfrm>
            <a:prstGeom prst="flowChartDelay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7" name="Google Shape;217;p12"/>
            <p:cNvCxnSpPr/>
            <p:nvPr/>
          </p:nvCxnSpPr>
          <p:spPr>
            <a:xfrm>
              <a:off x="1632" y="2012"/>
              <a:ext cx="716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2"/>
            <p:cNvCxnSpPr/>
            <p:nvPr/>
          </p:nvCxnSpPr>
          <p:spPr>
            <a:xfrm>
              <a:off x="1632" y="2169"/>
              <a:ext cx="716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2"/>
            <p:cNvCxnSpPr/>
            <p:nvPr/>
          </p:nvCxnSpPr>
          <p:spPr>
            <a:xfrm flipH="1" rot="10800000">
              <a:off x="2725" y="2084"/>
              <a:ext cx="797" cy="3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2"/>
            <p:cNvCxnSpPr/>
            <p:nvPr/>
          </p:nvCxnSpPr>
          <p:spPr>
            <a:xfrm>
              <a:off x="2160" y="2638"/>
              <a:ext cx="157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2"/>
            <p:cNvCxnSpPr/>
            <p:nvPr/>
          </p:nvCxnSpPr>
          <p:spPr>
            <a:xfrm>
              <a:off x="2160" y="2016"/>
              <a:ext cx="0" cy="626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2"/>
            <p:cNvCxnSpPr/>
            <p:nvPr/>
          </p:nvCxnSpPr>
          <p:spPr>
            <a:xfrm>
              <a:off x="2064" y="2169"/>
              <a:ext cx="0" cy="626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12"/>
            <p:cNvCxnSpPr/>
            <p:nvPr/>
          </p:nvCxnSpPr>
          <p:spPr>
            <a:xfrm>
              <a:off x="2064" y="2795"/>
              <a:ext cx="253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2"/>
            <p:cNvCxnSpPr/>
            <p:nvPr/>
          </p:nvCxnSpPr>
          <p:spPr>
            <a:xfrm>
              <a:off x="2736" y="2712"/>
              <a:ext cx="183" cy="5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5" name="Google Shape;225;p12"/>
            <p:cNvSpPr/>
            <p:nvPr/>
          </p:nvSpPr>
          <p:spPr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7" name="Google Shape;227;p12"/>
            <p:cNvGrpSpPr/>
            <p:nvPr/>
          </p:nvGrpSpPr>
          <p:grpSpPr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228" name="Google Shape;228;p12"/>
              <p:cNvSpPr/>
              <p:nvPr/>
            </p:nvSpPr>
            <p:spPr>
              <a:xfrm>
                <a:off x="9000" y="3168"/>
                <a:ext cx="144" cy="79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29" name="Google Shape;229;p12"/>
              <p:cNvCxnSpPr/>
              <p:nvPr/>
            </p:nvCxnSpPr>
            <p:spPr>
              <a:xfrm>
                <a:off x="9000" y="3168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12"/>
              <p:cNvCxnSpPr/>
              <p:nvPr/>
            </p:nvCxnSpPr>
            <p:spPr>
              <a:xfrm>
                <a:off x="9000" y="3960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31" name="Google Shape;231;p12"/>
              <p:cNvSpPr/>
              <p:nvPr/>
            </p:nvSpPr>
            <p:spPr>
              <a:xfrm>
                <a:off x="9360" y="316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 flipH="1" rot="10800000">
                <a:off x="9360" y="352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8928" y="3168"/>
                <a:ext cx="144" cy="79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34" name="Google Shape;234;p12"/>
            <p:cNvSpPr txBox="1"/>
            <p:nvPr/>
          </p:nvSpPr>
          <p:spPr>
            <a:xfrm>
              <a:off x="1440" y="1872"/>
              <a:ext cx="244" cy="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2"/>
            <p:cNvSpPr txBox="1"/>
            <p:nvPr/>
          </p:nvSpPr>
          <p:spPr>
            <a:xfrm>
              <a:off x="4760" y="2044"/>
              <a:ext cx="243" cy="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2"/>
            <p:cNvSpPr txBox="1"/>
            <p:nvPr/>
          </p:nvSpPr>
          <p:spPr>
            <a:xfrm>
              <a:off x="4760" y="2763"/>
              <a:ext cx="243" cy="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3487" y="2620"/>
              <a:ext cx="426" cy="344"/>
            </a:xfrm>
            <a:prstGeom prst="flowChartDelay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8" name="Google Shape;238;p12"/>
            <p:cNvCxnSpPr/>
            <p:nvPr/>
          </p:nvCxnSpPr>
          <p:spPr>
            <a:xfrm flipH="1" rot="10800000">
              <a:off x="3072" y="2229"/>
              <a:ext cx="445" cy="4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12"/>
            <p:cNvCxnSpPr/>
            <p:nvPr/>
          </p:nvCxnSpPr>
          <p:spPr>
            <a:xfrm flipH="1" rot="10800000">
              <a:off x="3903" y="2159"/>
              <a:ext cx="863" cy="2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12"/>
            <p:cNvCxnSpPr/>
            <p:nvPr/>
          </p:nvCxnSpPr>
          <p:spPr>
            <a:xfrm>
              <a:off x="3360" y="2701"/>
              <a:ext cx="121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12"/>
            <p:cNvCxnSpPr/>
            <p:nvPr/>
          </p:nvCxnSpPr>
          <p:spPr>
            <a:xfrm>
              <a:off x="3360" y="2075"/>
              <a:ext cx="0" cy="626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12"/>
            <p:cNvCxnSpPr/>
            <p:nvPr/>
          </p:nvCxnSpPr>
          <p:spPr>
            <a:xfrm>
              <a:off x="3072" y="2228"/>
              <a:ext cx="0" cy="1032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12"/>
            <p:cNvCxnSpPr/>
            <p:nvPr/>
          </p:nvCxnSpPr>
          <p:spPr>
            <a:xfrm>
              <a:off x="2928" y="3120"/>
              <a:ext cx="1152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12"/>
            <p:cNvCxnSpPr/>
            <p:nvPr/>
          </p:nvCxnSpPr>
          <p:spPr>
            <a:xfrm>
              <a:off x="3922" y="2784"/>
              <a:ext cx="302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5" name="Google Shape;245;p12"/>
            <p:cNvSpPr/>
            <p:nvPr/>
          </p:nvSpPr>
          <p:spPr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7" name="Google Shape;247;p12"/>
            <p:cNvGrpSpPr/>
            <p:nvPr/>
          </p:nvGrpSpPr>
          <p:grpSpPr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248" name="Google Shape;248;p12"/>
              <p:cNvSpPr/>
              <p:nvPr/>
            </p:nvSpPr>
            <p:spPr>
              <a:xfrm>
                <a:off x="9000" y="3168"/>
                <a:ext cx="144" cy="79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49" name="Google Shape;249;p12"/>
              <p:cNvCxnSpPr/>
              <p:nvPr/>
            </p:nvCxnSpPr>
            <p:spPr>
              <a:xfrm>
                <a:off x="9000" y="3168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12"/>
              <p:cNvCxnSpPr/>
              <p:nvPr/>
            </p:nvCxnSpPr>
            <p:spPr>
              <a:xfrm>
                <a:off x="9000" y="3960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1" name="Google Shape;251;p12"/>
              <p:cNvSpPr/>
              <p:nvPr/>
            </p:nvSpPr>
            <p:spPr>
              <a:xfrm>
                <a:off x="9360" y="316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 flipH="1" rot="10800000">
                <a:off x="9360" y="352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3" name="Google Shape;253;p12"/>
              <p:cNvSpPr/>
              <p:nvPr/>
            </p:nvSpPr>
            <p:spPr>
              <a:xfrm>
                <a:off x="8928" y="3168"/>
                <a:ext cx="144" cy="79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54" name="Google Shape;254;p12"/>
            <p:cNvCxnSpPr/>
            <p:nvPr/>
          </p:nvCxnSpPr>
          <p:spPr>
            <a:xfrm>
              <a:off x="1632" y="3264"/>
              <a:ext cx="1440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2"/>
            <p:cNvCxnSpPr/>
            <p:nvPr/>
          </p:nvCxnSpPr>
          <p:spPr>
            <a:xfrm>
              <a:off x="3264" y="2832"/>
              <a:ext cx="226" cy="2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2"/>
            <p:cNvCxnSpPr/>
            <p:nvPr/>
          </p:nvCxnSpPr>
          <p:spPr>
            <a:xfrm rot="10800000">
              <a:off x="2909" y="2709"/>
              <a:ext cx="0" cy="41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2"/>
            <p:cNvCxnSpPr/>
            <p:nvPr/>
          </p:nvCxnSpPr>
          <p:spPr>
            <a:xfrm>
              <a:off x="4059" y="2951"/>
              <a:ext cx="177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58" name="Google Shape;258;p12"/>
            <p:cNvGrpSpPr/>
            <p:nvPr/>
          </p:nvGrpSpPr>
          <p:grpSpPr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259" name="Google Shape;259;p12"/>
              <p:cNvSpPr/>
              <p:nvPr/>
            </p:nvSpPr>
            <p:spPr>
              <a:xfrm>
                <a:off x="6768" y="11808"/>
                <a:ext cx="144" cy="79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60" name="Google Shape;260;p12"/>
              <p:cNvCxnSpPr/>
              <p:nvPr/>
            </p:nvCxnSpPr>
            <p:spPr>
              <a:xfrm>
                <a:off x="6768" y="11808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p12"/>
              <p:cNvCxnSpPr/>
              <p:nvPr/>
            </p:nvCxnSpPr>
            <p:spPr>
              <a:xfrm>
                <a:off x="6768" y="12600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62" name="Google Shape;262;p12"/>
              <p:cNvSpPr/>
              <p:nvPr/>
            </p:nvSpPr>
            <p:spPr>
              <a:xfrm>
                <a:off x="7128" y="1180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3" name="Google Shape;263;p12"/>
              <p:cNvSpPr/>
              <p:nvPr/>
            </p:nvSpPr>
            <p:spPr>
              <a:xfrm flipH="1" rot="10800000">
                <a:off x="7128" y="1216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64" name="Google Shape;264;p12"/>
            <p:cNvCxnSpPr/>
            <p:nvPr/>
          </p:nvCxnSpPr>
          <p:spPr>
            <a:xfrm rot="10800000">
              <a:off x="4059" y="2951"/>
              <a:ext cx="0" cy="169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2"/>
            <p:cNvCxnSpPr/>
            <p:nvPr/>
          </p:nvCxnSpPr>
          <p:spPr>
            <a:xfrm>
              <a:off x="4594" y="2873"/>
              <a:ext cx="175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6" name="Google Shape;266;p12"/>
            <p:cNvSpPr txBox="1"/>
            <p:nvPr/>
          </p:nvSpPr>
          <p:spPr>
            <a:xfrm>
              <a:off x="1449" y="3141"/>
              <a:ext cx="243" cy="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 txBox="1"/>
            <p:nvPr/>
          </p:nvSpPr>
          <p:spPr>
            <a:xfrm>
              <a:off x="2683" y="2482"/>
              <a:ext cx="395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(XY)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" name="Google Shape;268;p12"/>
            <p:cNvCxnSpPr/>
            <p:nvPr/>
          </p:nvCxnSpPr>
          <p:spPr>
            <a:xfrm>
              <a:off x="3264" y="2208"/>
              <a:ext cx="0" cy="626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9" name="Google Shape;269;p12"/>
          <p:cNvGrpSpPr/>
          <p:nvPr/>
        </p:nvGrpSpPr>
        <p:grpSpPr>
          <a:xfrm>
            <a:off x="3124200" y="2895600"/>
            <a:ext cx="3200400" cy="2514600"/>
            <a:chOff x="3124200" y="2895600"/>
            <a:chExt cx="3200400" cy="2514600"/>
          </a:xfrm>
        </p:grpSpPr>
        <p:grpSp>
          <p:nvGrpSpPr>
            <p:cNvPr id="270" name="Google Shape;270;p12"/>
            <p:cNvGrpSpPr/>
            <p:nvPr/>
          </p:nvGrpSpPr>
          <p:grpSpPr>
            <a:xfrm>
              <a:off x="3124200" y="2895600"/>
              <a:ext cx="3200400" cy="1905000"/>
              <a:chOff x="1968" y="1824"/>
              <a:chExt cx="2016" cy="1200"/>
            </a:xfrm>
          </p:grpSpPr>
          <p:sp>
            <p:nvSpPr>
              <p:cNvPr id="271" name="Google Shape;271;p12"/>
              <p:cNvSpPr txBox="1"/>
              <p:nvPr/>
            </p:nvSpPr>
            <p:spPr>
              <a:xfrm>
                <a:off x="1968" y="1824"/>
                <a:ext cx="816" cy="1200"/>
              </a:xfrm>
              <a:prstGeom prst="rect">
                <a:avLst/>
              </a:prstGeom>
              <a:noFill/>
              <a:ln cap="flat" cmpd="sng" w="19050">
                <a:solidFill>
                  <a:srgbClr val="0066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2" name="Google Shape;272;p12"/>
              <p:cNvSpPr txBox="1"/>
              <p:nvPr/>
            </p:nvSpPr>
            <p:spPr>
              <a:xfrm>
                <a:off x="3168" y="1824"/>
                <a:ext cx="816" cy="1200"/>
              </a:xfrm>
              <a:prstGeom prst="rect">
                <a:avLst/>
              </a:prstGeom>
              <a:noFill/>
              <a:ln cap="flat" cmpd="sng" w="19050">
                <a:solidFill>
                  <a:srgbClr val="0066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73" name="Google Shape;273;p12"/>
            <p:cNvCxnSpPr/>
            <p:nvPr/>
          </p:nvCxnSpPr>
          <p:spPr>
            <a:xfrm rot="10800000">
              <a:off x="3771900" y="4800600"/>
              <a:ext cx="1257300" cy="609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74" name="Google Shape;274;p12"/>
            <p:cNvCxnSpPr/>
            <p:nvPr/>
          </p:nvCxnSpPr>
          <p:spPr>
            <a:xfrm flipH="1" rot="10800000">
              <a:off x="5611813" y="4705350"/>
              <a:ext cx="261937" cy="70485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title"/>
          </p:nvPr>
        </p:nvSpPr>
        <p:spPr>
          <a:xfrm>
            <a:off x="685800" y="-17115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Methods</a:t>
            </a: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80" name="Google Shape;280;p13"/>
          <p:cNvSpPr txBox="1"/>
          <p:nvPr>
            <p:ph idx="1" type="body"/>
          </p:nvPr>
        </p:nvSpPr>
        <p:spPr>
          <a:xfrm>
            <a:off x="488852" y="954953"/>
            <a:ext cx="8655148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combinational circuit design methods: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Gate-level method (with logic gates)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Block-level design method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methods make use of logic gates and useful functional blocks.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available as Integrated Circuit (IC) chips.</a:t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559190" y="3429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it better to use IC than classical gate method?</a:t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685800" y="4878812"/>
            <a:ext cx="7923628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 consists of gates all packed up together internally, which keeps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gates safe inside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well as makes it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economical by reducing external interconnection wires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number of input increase, making the truth table and k-map gets cumbersome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Methods</a:t>
            </a:r>
            <a:endParaRPr/>
          </a:p>
        </p:txBody>
      </p:sp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1143000" y="1219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IC chips (based on packing density) 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Small-scale integration (SSI): up to 12 gates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Medium-scale integration (MSI): 12-99 gates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Large-scale integration (LSI): 100-9999 gates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large-scale integration (VLSI): 10,000-99,999 gates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 large-scale integration (ULSI): &gt; 100,000 gates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Noto Sans Symbols"/>
              <a:buChar char="▪"/>
            </a:pP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objectives of circuit design: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reduce cost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number of gates (for SSI circuits)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IC packages (for complex circuits)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increase speed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(iii) design simplicity (reuse blocks where possible)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Block-Level Design Method</a:t>
            </a:r>
            <a:endParaRPr/>
          </a:p>
        </p:txBody>
      </p:sp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1143000" y="1371600"/>
            <a:ext cx="769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complex circuits can be built using block-level method.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block-level design method (as opposed to gate-level design) relies on algorithms or formulae of the circuit, which are obtained by 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decomposing the main problem to sub-problems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recursively (until small enough to be directly solved by blocks of circuits).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</a:t>
            </a:r>
            <a:endParaRPr/>
          </a:p>
        </p:txBody>
      </p: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1143000" y="1371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circuit to add two 4-bit numbers together and a carry-in, to produce a 5-bit result:</a:t>
            </a:r>
            <a:endParaRPr/>
          </a:p>
        </p:txBody>
      </p:sp>
      <p:grpSp>
        <p:nvGrpSpPr>
          <p:cNvPr id="301" name="Google Shape;301;p18"/>
          <p:cNvGrpSpPr/>
          <p:nvPr/>
        </p:nvGrpSpPr>
        <p:grpSpPr>
          <a:xfrm>
            <a:off x="1600200" y="2286000"/>
            <a:ext cx="5410200" cy="2576512"/>
            <a:chOff x="1392" y="1872"/>
            <a:chExt cx="3408" cy="1623"/>
          </a:xfrm>
        </p:grpSpPr>
        <p:sp>
          <p:nvSpPr>
            <p:cNvPr id="302" name="Google Shape;302;p18"/>
            <p:cNvSpPr txBox="1"/>
            <p:nvPr/>
          </p:nvSpPr>
          <p:spPr>
            <a:xfrm>
              <a:off x="2160" y="2400"/>
              <a:ext cx="2016" cy="62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Google Shape;303;p18"/>
            <p:cNvSpPr txBox="1"/>
            <p:nvPr/>
          </p:nvSpPr>
          <p:spPr>
            <a:xfrm>
              <a:off x="2496" y="2496"/>
              <a:ext cx="1344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4-bit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Parallel Adder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 txBox="1"/>
            <p:nvPr/>
          </p:nvSpPr>
          <p:spPr>
            <a:xfrm>
              <a:off x="1392" y="2592"/>
              <a:ext cx="5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p18"/>
            <p:cNvCxnSpPr/>
            <p:nvPr/>
          </p:nvCxnSpPr>
          <p:spPr>
            <a:xfrm rot="10800000">
              <a:off x="1872" y="273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6" name="Google Shape;306;p18"/>
            <p:cNvCxnSpPr/>
            <p:nvPr/>
          </p:nvCxnSpPr>
          <p:spPr>
            <a:xfrm rot="5400000">
              <a:off x="2592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7" name="Google Shape;307;p18"/>
            <p:cNvCxnSpPr/>
            <p:nvPr/>
          </p:nvCxnSpPr>
          <p:spPr>
            <a:xfrm flipH="1">
              <a:off x="4176" y="2736"/>
              <a:ext cx="288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8" name="Google Shape;308;p18"/>
            <p:cNvCxnSpPr/>
            <p:nvPr/>
          </p:nvCxnSpPr>
          <p:spPr>
            <a:xfrm rot="5400000">
              <a:off x="2784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9" name="Google Shape;309;p18"/>
            <p:cNvCxnSpPr/>
            <p:nvPr/>
          </p:nvCxnSpPr>
          <p:spPr>
            <a:xfrm rot="5400000">
              <a:off x="3264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0" name="Google Shape;310;p18"/>
            <p:cNvCxnSpPr/>
            <p:nvPr/>
          </p:nvCxnSpPr>
          <p:spPr>
            <a:xfrm rot="5400000">
              <a:off x="3456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11" name="Google Shape;311;p18"/>
            <p:cNvSpPr txBox="1"/>
            <p:nvPr/>
          </p:nvSpPr>
          <p:spPr>
            <a:xfrm>
              <a:off x="4416" y="2640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 txBox="1"/>
            <p:nvPr/>
          </p:nvSpPr>
          <p:spPr>
            <a:xfrm>
              <a:off x="2544" y="18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 txBox="1"/>
            <p:nvPr/>
          </p:nvSpPr>
          <p:spPr>
            <a:xfrm>
              <a:off x="2736" y="18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 txBox="1"/>
            <p:nvPr/>
          </p:nvSpPr>
          <p:spPr>
            <a:xfrm>
              <a:off x="3216" y="18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3456" y="1872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 txBox="1"/>
            <p:nvPr/>
          </p:nvSpPr>
          <p:spPr>
            <a:xfrm>
              <a:off x="2736" y="3264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 txBox="1"/>
            <p:nvPr/>
          </p:nvSpPr>
          <p:spPr>
            <a:xfrm>
              <a:off x="2928" y="3264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 txBox="1"/>
            <p:nvPr/>
          </p:nvSpPr>
          <p:spPr>
            <a:xfrm>
              <a:off x="3140" y="3264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 txBox="1"/>
            <p:nvPr/>
          </p:nvSpPr>
          <p:spPr>
            <a:xfrm>
              <a:off x="3312" y="326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0" name="Google Shape;320;p18"/>
            <p:cNvCxnSpPr/>
            <p:nvPr/>
          </p:nvCxnSpPr>
          <p:spPr>
            <a:xfrm rot="5400000">
              <a:off x="2736" y="31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1" name="Google Shape;321;p18"/>
            <p:cNvCxnSpPr/>
            <p:nvPr/>
          </p:nvCxnSpPr>
          <p:spPr>
            <a:xfrm rot="5400000">
              <a:off x="2928" y="31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2" name="Google Shape;322;p18"/>
            <p:cNvCxnSpPr/>
            <p:nvPr/>
          </p:nvCxnSpPr>
          <p:spPr>
            <a:xfrm rot="5400000">
              <a:off x="3120" y="31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3" name="Google Shape;323;p18"/>
            <p:cNvCxnSpPr/>
            <p:nvPr/>
          </p:nvCxnSpPr>
          <p:spPr>
            <a:xfrm rot="5400000">
              <a:off x="3312" y="31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4" name="Google Shape;324;p18"/>
            <p:cNvCxnSpPr/>
            <p:nvPr/>
          </p:nvCxnSpPr>
          <p:spPr>
            <a:xfrm rot="5400000">
              <a:off x="3648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5" name="Google Shape;325;p18"/>
            <p:cNvCxnSpPr/>
            <p:nvPr/>
          </p:nvCxnSpPr>
          <p:spPr>
            <a:xfrm rot="5400000">
              <a:off x="3840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6" name="Google Shape;326;p18"/>
            <p:cNvSpPr txBox="1"/>
            <p:nvPr/>
          </p:nvSpPr>
          <p:spPr>
            <a:xfrm>
              <a:off x="3648" y="18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 txBox="1"/>
            <p:nvPr/>
          </p:nvSpPr>
          <p:spPr>
            <a:xfrm>
              <a:off x="3840" y="18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8" name="Google Shape;328;p18"/>
            <p:cNvCxnSpPr/>
            <p:nvPr/>
          </p:nvCxnSpPr>
          <p:spPr>
            <a:xfrm rot="5400000">
              <a:off x="2208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9" name="Google Shape;329;p18"/>
            <p:cNvCxnSpPr/>
            <p:nvPr/>
          </p:nvCxnSpPr>
          <p:spPr>
            <a:xfrm rot="5400000">
              <a:off x="2400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30" name="Google Shape;330;p18"/>
            <p:cNvSpPr txBox="1"/>
            <p:nvPr/>
          </p:nvSpPr>
          <p:spPr>
            <a:xfrm>
              <a:off x="2160" y="18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 txBox="1"/>
            <p:nvPr/>
          </p:nvSpPr>
          <p:spPr>
            <a:xfrm>
              <a:off x="2352" y="18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18"/>
          <p:cNvSpPr txBox="1"/>
          <p:nvPr/>
        </p:nvSpPr>
        <p:spPr>
          <a:xfrm>
            <a:off x="6324600" y="4191000"/>
            <a:ext cx="2514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Black-box view of 4-bit parallel adder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1143000" y="5029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5-bit result is sufficient because the largest result 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(1111)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+(1111)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+(1)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(11111)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</a:t>
            </a:r>
            <a:endParaRPr/>
          </a:p>
        </p:txBody>
      </p:sp>
      <p:sp>
        <p:nvSpPr>
          <p:cNvPr id="339" name="Google Shape;339;p19"/>
          <p:cNvSpPr txBox="1"/>
          <p:nvPr>
            <p:ph idx="1" type="body"/>
          </p:nvPr>
        </p:nvSpPr>
        <p:spPr>
          <a:xfrm>
            <a:off x="1143000" y="13716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SSI design technique should not be used.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 for 9 inputs very big, i.e. 2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=512 entries:</a:t>
            </a:r>
            <a:endParaRPr/>
          </a:p>
        </p:txBody>
      </p:sp>
      <p:graphicFrame>
        <p:nvGraphicFramePr>
          <p:cNvPr id="340" name="Google Shape;340;p19"/>
          <p:cNvGraphicFramePr/>
          <p:nvPr/>
        </p:nvGraphicFramePr>
        <p:xfrm>
          <a:off x="2135187" y="2595562"/>
          <a:ext cx="5108575" cy="2344737"/>
        </p:xfrm>
        <a:graphic>
          <a:graphicData uri="http://schemas.openxmlformats.org/presentationml/2006/ole">
            <mc:AlternateContent>
              <mc:Choice Requires="v">
                <p:oleObj r:id="rId4" imgH="2344737" imgW="5108575" progId="Word.Document.8" spid="_x0000_s1">
                  <p:embed/>
                </p:oleObj>
              </mc:Choice>
              <mc:Fallback>
                <p:oleObj r:id="rId5" imgH="2344737" imgW="5108575" progId="Word.Document.8">
                  <p:embed/>
                  <p:pic>
                    <p:nvPicPr>
                      <p:cNvPr id="340" name="Google Shape;340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135187" y="2595562"/>
                        <a:ext cx="5108575" cy="234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" name="Google Shape;341;p19"/>
          <p:cNvSpPr txBox="1"/>
          <p:nvPr/>
        </p:nvSpPr>
        <p:spPr>
          <a:xfrm>
            <a:off x="1143000" y="49530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Simplification very complicated as no. of input is 9 so 512(=2^9) possible combination will be there in truth table!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</a:t>
            </a:r>
            <a:endParaRPr/>
          </a:p>
        </p:txBody>
      </p:sp>
      <p:sp>
        <p:nvSpPr>
          <p:cNvPr id="347" name="Google Shape;347;p20"/>
          <p:cNvSpPr txBox="1"/>
          <p:nvPr>
            <p:ph idx="1" type="body"/>
          </p:nvPr>
        </p:nvSpPr>
        <p:spPr>
          <a:xfrm>
            <a:off x="1219200" y="1371600"/>
            <a:ext cx="7772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 design possible.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formulae for each pair of bits (with carry in),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C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has the same function as a full adder.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⊕ 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 C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⊕ 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 C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348" name="Google Shape;348;p20"/>
          <p:cNvGrpSpPr/>
          <p:nvPr/>
        </p:nvGrpSpPr>
        <p:grpSpPr>
          <a:xfrm>
            <a:off x="58737" y="2286000"/>
            <a:ext cx="2913062" cy="533400"/>
            <a:chOff x="59140" y="2286000"/>
            <a:chExt cx="2912660" cy="533400"/>
          </a:xfrm>
        </p:grpSpPr>
        <p:cxnSp>
          <p:nvCxnSpPr>
            <p:cNvPr id="349" name="Google Shape;349;p20"/>
            <p:cNvCxnSpPr/>
            <p:nvPr/>
          </p:nvCxnSpPr>
          <p:spPr>
            <a:xfrm>
              <a:off x="1448010" y="2514600"/>
              <a:ext cx="152379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50" name="Google Shape;350;p20"/>
            <p:cNvSpPr/>
            <p:nvPr/>
          </p:nvSpPr>
          <p:spPr>
            <a:xfrm>
              <a:off x="59140" y="2286000"/>
              <a:ext cx="1523790" cy="533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20"/>
          <p:cNvGrpSpPr/>
          <p:nvPr/>
        </p:nvGrpSpPr>
        <p:grpSpPr>
          <a:xfrm>
            <a:off x="5715000" y="2286000"/>
            <a:ext cx="2667000" cy="533400"/>
            <a:chOff x="5715000" y="2286000"/>
            <a:chExt cx="2667000" cy="533400"/>
          </a:xfrm>
        </p:grpSpPr>
        <p:cxnSp>
          <p:nvCxnSpPr>
            <p:cNvPr id="352" name="Google Shape;352;p20"/>
            <p:cNvCxnSpPr/>
            <p:nvPr/>
          </p:nvCxnSpPr>
          <p:spPr>
            <a:xfrm rot="10800000">
              <a:off x="5715000" y="2476500"/>
              <a:ext cx="1066800" cy="38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53" name="Google Shape;353;p20"/>
            <p:cNvSpPr/>
            <p:nvPr/>
          </p:nvSpPr>
          <p:spPr>
            <a:xfrm>
              <a:off x="6781800" y="2286000"/>
              <a:ext cx="1600200" cy="533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20"/>
          <p:cNvSpPr/>
          <p:nvPr/>
        </p:nvSpPr>
        <p:spPr>
          <a:xfrm>
            <a:off x="5334000" y="4457700"/>
            <a:ext cx="3505200" cy="1371600"/>
          </a:xfrm>
          <a:prstGeom prst="wedgeRectCallout">
            <a:avLst>
              <a:gd fmla="val 4364" name="adj1"/>
              <a:gd fmla="val -7509" name="adj2"/>
            </a:avLst>
          </a:prstGeom>
          <a:solidFill>
            <a:schemeClr val="accent1"/>
          </a:solidFill>
          <a:ln cap="flat" cmpd="sng" w="127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NB: Similar to FA equation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XY + (X⊕Y)Z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(X⊕Y)⊕Z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</a:t>
            </a:r>
            <a:endParaRPr/>
          </a:p>
        </p:txBody>
      </p:sp>
      <p:sp>
        <p:nvSpPr>
          <p:cNvPr id="360" name="Google Shape;360;p21"/>
          <p:cNvSpPr txBox="1"/>
          <p:nvPr>
            <p:ph idx="1" type="body"/>
          </p:nvPr>
        </p:nvSpPr>
        <p:spPr>
          <a:xfrm>
            <a:off x="1143000" y="13716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Cascading 4 full adders via their carries, we get:</a:t>
            </a:r>
            <a:endParaRPr/>
          </a:p>
        </p:txBody>
      </p:sp>
      <p:grpSp>
        <p:nvGrpSpPr>
          <p:cNvPr id="361" name="Google Shape;361;p21"/>
          <p:cNvGrpSpPr/>
          <p:nvPr/>
        </p:nvGrpSpPr>
        <p:grpSpPr>
          <a:xfrm>
            <a:off x="1981200" y="2057400"/>
            <a:ext cx="6553200" cy="2881312"/>
            <a:chOff x="1248" y="1488"/>
            <a:chExt cx="4128" cy="1815"/>
          </a:xfrm>
        </p:grpSpPr>
        <p:sp>
          <p:nvSpPr>
            <p:cNvPr id="362" name="Google Shape;362;p21"/>
            <p:cNvSpPr txBox="1"/>
            <p:nvPr/>
          </p:nvSpPr>
          <p:spPr>
            <a:xfrm>
              <a:off x="5088" y="2256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1" baseline="-2500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3" name="Google Shape;363;p21"/>
            <p:cNvCxnSpPr/>
            <p:nvPr/>
          </p:nvCxnSpPr>
          <p:spPr>
            <a:xfrm rot="10800000">
              <a:off x="1488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4" name="Google Shape;364;p21"/>
            <p:cNvCxnSpPr/>
            <p:nvPr/>
          </p:nvCxnSpPr>
          <p:spPr>
            <a:xfrm rot="5400000">
              <a:off x="4097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65" name="Google Shape;365;p21"/>
            <p:cNvSpPr txBox="1"/>
            <p:nvPr/>
          </p:nvSpPr>
          <p:spPr>
            <a:xfrm>
              <a:off x="4128" y="1488"/>
              <a:ext cx="54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  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4464" y="30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4224" y="2160"/>
              <a:ext cx="480" cy="43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287" y="2266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1"/>
            <p:cNvSpPr txBox="1"/>
            <p:nvPr/>
          </p:nvSpPr>
          <p:spPr>
            <a:xfrm>
              <a:off x="3888" y="1728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0" name="Google Shape;370;p21"/>
            <p:cNvCxnSpPr/>
            <p:nvPr/>
          </p:nvCxnSpPr>
          <p:spPr>
            <a:xfrm rot="5400000">
              <a:off x="4368" y="2832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1" name="Google Shape;371;p21"/>
            <p:cNvCxnSpPr/>
            <p:nvPr/>
          </p:nvCxnSpPr>
          <p:spPr>
            <a:xfrm rot="5400000">
              <a:off x="4241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2" name="Google Shape;372;p21"/>
            <p:cNvCxnSpPr/>
            <p:nvPr/>
          </p:nvCxnSpPr>
          <p:spPr>
            <a:xfrm rot="5400000">
              <a:off x="4505" y="2070"/>
              <a:ext cx="20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3" name="Google Shape;373;p21"/>
            <p:cNvCxnSpPr/>
            <p:nvPr/>
          </p:nvCxnSpPr>
          <p:spPr>
            <a:xfrm>
              <a:off x="4608" y="1968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21"/>
            <p:cNvCxnSpPr/>
            <p:nvPr/>
          </p:nvCxnSpPr>
          <p:spPr>
            <a:xfrm>
              <a:off x="4848" y="1968"/>
              <a:ext cx="0" cy="3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21"/>
            <p:cNvCxnSpPr/>
            <p:nvPr/>
          </p:nvCxnSpPr>
          <p:spPr>
            <a:xfrm>
              <a:off x="4848" y="2352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21"/>
            <p:cNvCxnSpPr/>
            <p:nvPr/>
          </p:nvCxnSpPr>
          <p:spPr>
            <a:xfrm rot="5400000">
              <a:off x="3329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77" name="Google Shape;377;p21"/>
            <p:cNvSpPr txBox="1"/>
            <p:nvPr/>
          </p:nvSpPr>
          <p:spPr>
            <a:xfrm>
              <a:off x="1248" y="2304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1" baseline="-25000" i="0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1"/>
            <p:cNvSpPr txBox="1"/>
            <p:nvPr/>
          </p:nvSpPr>
          <p:spPr>
            <a:xfrm>
              <a:off x="3360" y="1488"/>
              <a:ext cx="54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2  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3696" y="30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3456" y="2160"/>
              <a:ext cx="480" cy="43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3519" y="2266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2" name="Google Shape;382;p21"/>
            <p:cNvCxnSpPr/>
            <p:nvPr/>
          </p:nvCxnSpPr>
          <p:spPr>
            <a:xfrm rot="5400000">
              <a:off x="3600" y="2832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3" name="Google Shape;383;p21"/>
            <p:cNvCxnSpPr/>
            <p:nvPr/>
          </p:nvCxnSpPr>
          <p:spPr>
            <a:xfrm rot="5400000">
              <a:off x="3473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4" name="Google Shape;384;p21"/>
            <p:cNvCxnSpPr/>
            <p:nvPr/>
          </p:nvCxnSpPr>
          <p:spPr>
            <a:xfrm rot="5400000">
              <a:off x="3737" y="2070"/>
              <a:ext cx="20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5" name="Google Shape;385;p21"/>
            <p:cNvCxnSpPr/>
            <p:nvPr/>
          </p:nvCxnSpPr>
          <p:spPr>
            <a:xfrm>
              <a:off x="3840" y="1968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21"/>
            <p:cNvCxnSpPr/>
            <p:nvPr/>
          </p:nvCxnSpPr>
          <p:spPr>
            <a:xfrm>
              <a:off x="4080" y="1968"/>
              <a:ext cx="0" cy="816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21"/>
            <p:cNvCxnSpPr/>
            <p:nvPr/>
          </p:nvCxnSpPr>
          <p:spPr>
            <a:xfrm>
              <a:off x="4080" y="278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21"/>
            <p:cNvCxnSpPr/>
            <p:nvPr/>
          </p:nvCxnSpPr>
          <p:spPr>
            <a:xfrm>
              <a:off x="4320" y="2592"/>
              <a:ext cx="0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9" name="Google Shape;389;p21"/>
            <p:cNvSpPr txBox="1"/>
            <p:nvPr/>
          </p:nvSpPr>
          <p:spPr>
            <a:xfrm>
              <a:off x="3120" y="1728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0" name="Google Shape;390;p21"/>
            <p:cNvCxnSpPr/>
            <p:nvPr/>
          </p:nvCxnSpPr>
          <p:spPr>
            <a:xfrm rot="5400000">
              <a:off x="2561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91" name="Google Shape;391;p21"/>
            <p:cNvSpPr txBox="1"/>
            <p:nvPr/>
          </p:nvSpPr>
          <p:spPr>
            <a:xfrm>
              <a:off x="2592" y="1488"/>
              <a:ext cx="54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3  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1"/>
            <p:cNvSpPr txBox="1"/>
            <p:nvPr/>
          </p:nvSpPr>
          <p:spPr>
            <a:xfrm>
              <a:off x="2928" y="30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1"/>
            <p:cNvSpPr txBox="1"/>
            <p:nvPr/>
          </p:nvSpPr>
          <p:spPr>
            <a:xfrm>
              <a:off x="2688" y="2160"/>
              <a:ext cx="480" cy="43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21"/>
            <p:cNvSpPr txBox="1"/>
            <p:nvPr/>
          </p:nvSpPr>
          <p:spPr>
            <a:xfrm>
              <a:off x="2751" y="2266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5" name="Google Shape;395;p21"/>
            <p:cNvCxnSpPr/>
            <p:nvPr/>
          </p:nvCxnSpPr>
          <p:spPr>
            <a:xfrm rot="5400000">
              <a:off x="2832" y="2832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6" name="Google Shape;396;p21"/>
            <p:cNvCxnSpPr/>
            <p:nvPr/>
          </p:nvCxnSpPr>
          <p:spPr>
            <a:xfrm rot="5400000">
              <a:off x="2705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7" name="Google Shape;397;p21"/>
            <p:cNvCxnSpPr/>
            <p:nvPr/>
          </p:nvCxnSpPr>
          <p:spPr>
            <a:xfrm rot="5400000">
              <a:off x="2969" y="2070"/>
              <a:ext cx="20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8" name="Google Shape;398;p21"/>
            <p:cNvCxnSpPr/>
            <p:nvPr/>
          </p:nvCxnSpPr>
          <p:spPr>
            <a:xfrm>
              <a:off x="3072" y="1968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21"/>
            <p:cNvCxnSpPr/>
            <p:nvPr/>
          </p:nvCxnSpPr>
          <p:spPr>
            <a:xfrm>
              <a:off x="3312" y="1968"/>
              <a:ext cx="0" cy="816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21"/>
            <p:cNvCxnSpPr/>
            <p:nvPr/>
          </p:nvCxnSpPr>
          <p:spPr>
            <a:xfrm>
              <a:off x="3312" y="278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3552" y="2592"/>
              <a:ext cx="0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02" name="Google Shape;402;p21"/>
            <p:cNvSpPr txBox="1"/>
            <p:nvPr/>
          </p:nvSpPr>
          <p:spPr>
            <a:xfrm>
              <a:off x="2352" y="1728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3" name="Google Shape;403;p21"/>
            <p:cNvCxnSpPr/>
            <p:nvPr/>
          </p:nvCxnSpPr>
          <p:spPr>
            <a:xfrm rot="5400000">
              <a:off x="1793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04" name="Google Shape;404;p21"/>
            <p:cNvSpPr txBox="1"/>
            <p:nvPr/>
          </p:nvSpPr>
          <p:spPr>
            <a:xfrm>
              <a:off x="1824" y="1488"/>
              <a:ext cx="54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4  </a:t>
              </a:r>
              <a:r>
                <a:rPr b="1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1"/>
            <p:cNvSpPr txBox="1"/>
            <p:nvPr/>
          </p:nvSpPr>
          <p:spPr>
            <a:xfrm>
              <a:off x="2160" y="30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1"/>
            <p:cNvSpPr txBox="1"/>
            <p:nvPr/>
          </p:nvSpPr>
          <p:spPr>
            <a:xfrm>
              <a:off x="1920" y="2160"/>
              <a:ext cx="480" cy="43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21"/>
            <p:cNvSpPr txBox="1"/>
            <p:nvPr/>
          </p:nvSpPr>
          <p:spPr>
            <a:xfrm>
              <a:off x="1983" y="2266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8" name="Google Shape;408;p21"/>
            <p:cNvCxnSpPr/>
            <p:nvPr/>
          </p:nvCxnSpPr>
          <p:spPr>
            <a:xfrm rot="5400000">
              <a:off x="2064" y="2832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09" name="Google Shape;409;p21"/>
            <p:cNvCxnSpPr/>
            <p:nvPr/>
          </p:nvCxnSpPr>
          <p:spPr>
            <a:xfrm rot="5400000">
              <a:off x="1937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0" name="Google Shape;410;p21"/>
            <p:cNvCxnSpPr/>
            <p:nvPr/>
          </p:nvCxnSpPr>
          <p:spPr>
            <a:xfrm rot="5400000">
              <a:off x="2201" y="2070"/>
              <a:ext cx="20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11" name="Google Shape;411;p21"/>
            <p:cNvCxnSpPr/>
            <p:nvPr/>
          </p:nvCxnSpPr>
          <p:spPr>
            <a:xfrm>
              <a:off x="2304" y="1968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21"/>
            <p:cNvCxnSpPr/>
            <p:nvPr/>
          </p:nvCxnSpPr>
          <p:spPr>
            <a:xfrm>
              <a:off x="2544" y="1968"/>
              <a:ext cx="0" cy="816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21"/>
            <p:cNvCxnSpPr/>
            <p:nvPr/>
          </p:nvCxnSpPr>
          <p:spPr>
            <a:xfrm>
              <a:off x="2544" y="278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21"/>
            <p:cNvCxnSpPr/>
            <p:nvPr/>
          </p:nvCxnSpPr>
          <p:spPr>
            <a:xfrm>
              <a:off x="2784" y="2592"/>
              <a:ext cx="0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21"/>
            <p:cNvCxnSpPr/>
            <p:nvPr/>
          </p:nvCxnSpPr>
          <p:spPr>
            <a:xfrm>
              <a:off x="1776" y="278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21"/>
            <p:cNvCxnSpPr/>
            <p:nvPr/>
          </p:nvCxnSpPr>
          <p:spPr>
            <a:xfrm>
              <a:off x="2016" y="2592"/>
              <a:ext cx="0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21"/>
            <p:cNvCxnSpPr/>
            <p:nvPr/>
          </p:nvCxnSpPr>
          <p:spPr>
            <a:xfrm>
              <a:off x="1776" y="2400"/>
              <a:ext cx="0" cy="3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18" name="Google Shape;418;p21"/>
            <p:cNvSpPr txBox="1"/>
            <p:nvPr/>
          </p:nvSpPr>
          <p:spPr>
            <a:xfrm>
              <a:off x="1680" y="1776"/>
              <a:ext cx="3312" cy="1152"/>
            </a:xfrm>
            <a:prstGeom prst="rect">
              <a:avLst/>
            </a:prstGeom>
            <a:noFill/>
            <a:ln cap="flat" cmpd="sng" w="15875">
              <a:solidFill>
                <a:srgbClr val="9933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19" name="Google Shape;419;p21"/>
          <p:cNvSpPr txBox="1"/>
          <p:nvPr/>
        </p:nvSpPr>
        <p:spPr>
          <a:xfrm>
            <a:off x="1981200" y="5257800"/>
            <a:ext cx="228600" cy="228600"/>
          </a:xfrm>
          <a:prstGeom prst="rect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21"/>
          <p:cNvSpPr txBox="1"/>
          <p:nvPr/>
        </p:nvSpPr>
        <p:spPr>
          <a:xfrm>
            <a:off x="2209800" y="518160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1981200" y="4953000"/>
            <a:ext cx="228600" cy="2286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2209800" y="487680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685800" y="5518150"/>
            <a:ext cx="822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-bit full adder requires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full- adders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1143000" y="1219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classes of logic circuits: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66FF"/>
              </a:buClr>
              <a:buSzPts val="1980"/>
              <a:buFont typeface="Noto Sans Symbols"/>
              <a:buChar char="❖"/>
            </a:pPr>
            <a:r>
              <a:rPr b="0" i="0" lang="en-US" sz="2200" u="non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FF"/>
              </a:buClr>
              <a:buSzPts val="1980"/>
              <a:buFont typeface="Noto Sans Symbols"/>
              <a:buChar char="❖"/>
            </a:pPr>
            <a:r>
              <a:rPr b="0" i="0" lang="en-US" sz="2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sequential</a:t>
            </a:r>
            <a:endParaRPr b="0" i="0" sz="20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880"/>
              <a:buFont typeface="Noto Sans Symbols"/>
              <a:buChar char="▪"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Circuit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grpSp>
        <p:nvGrpSpPr>
          <p:cNvPr id="96" name="Google Shape;96;p2"/>
          <p:cNvGrpSpPr/>
          <p:nvPr/>
        </p:nvGrpSpPr>
        <p:grpSpPr>
          <a:xfrm>
            <a:off x="1447800" y="3810000"/>
            <a:ext cx="6400800" cy="1371600"/>
            <a:chOff x="864" y="2304"/>
            <a:chExt cx="4032" cy="864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2208" y="2304"/>
              <a:ext cx="1296" cy="864"/>
              <a:chOff x="2208" y="2304"/>
              <a:chExt cx="1296" cy="864"/>
            </a:xfrm>
          </p:grpSpPr>
          <p:sp>
            <p:nvSpPr>
              <p:cNvPr id="98" name="Google Shape;98;p2"/>
              <p:cNvSpPr txBox="1"/>
              <p:nvPr/>
            </p:nvSpPr>
            <p:spPr>
              <a:xfrm>
                <a:off x="2208" y="2304"/>
                <a:ext cx="1296" cy="864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" name="Google Shape;99;p2"/>
              <p:cNvSpPr txBox="1"/>
              <p:nvPr/>
            </p:nvSpPr>
            <p:spPr>
              <a:xfrm>
                <a:off x="2256" y="2544"/>
                <a:ext cx="1152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Combinational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Logic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1536" y="2448"/>
              <a:ext cx="672" cy="576"/>
              <a:chOff x="1536" y="2448"/>
              <a:chExt cx="672" cy="576"/>
            </a:xfrm>
          </p:grpSpPr>
          <p:cxnSp>
            <p:nvCxnSpPr>
              <p:cNvPr id="101" name="Google Shape;101;p2"/>
              <p:cNvCxnSpPr/>
              <p:nvPr/>
            </p:nvCxnSpPr>
            <p:spPr>
              <a:xfrm>
                <a:off x="1536" y="2448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2" name="Google Shape;102;p2"/>
              <p:cNvCxnSpPr/>
              <p:nvPr/>
            </p:nvCxnSpPr>
            <p:spPr>
              <a:xfrm>
                <a:off x="1536" y="2544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3" name="Google Shape;103;p2"/>
              <p:cNvCxnSpPr/>
              <p:nvPr/>
            </p:nvCxnSpPr>
            <p:spPr>
              <a:xfrm>
                <a:off x="1536" y="2640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4" name="Google Shape;104;p2"/>
              <p:cNvCxnSpPr/>
              <p:nvPr/>
            </p:nvCxnSpPr>
            <p:spPr>
              <a:xfrm>
                <a:off x="1536" y="2928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5" name="Google Shape;105;p2"/>
              <p:cNvCxnSpPr/>
              <p:nvPr/>
            </p:nvCxnSpPr>
            <p:spPr>
              <a:xfrm>
                <a:off x="1536" y="3024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6" name="Google Shape;106;p2"/>
              <p:cNvSpPr txBox="1"/>
              <p:nvPr/>
            </p:nvSpPr>
            <p:spPr>
              <a:xfrm>
                <a:off x="1728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 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Google Shape;107;p2"/>
            <p:cNvGrpSpPr/>
            <p:nvPr/>
          </p:nvGrpSpPr>
          <p:grpSpPr>
            <a:xfrm>
              <a:off x="3504" y="2448"/>
              <a:ext cx="672" cy="576"/>
              <a:chOff x="1536" y="2448"/>
              <a:chExt cx="672" cy="576"/>
            </a:xfrm>
          </p:grpSpPr>
          <p:cxnSp>
            <p:nvCxnSpPr>
              <p:cNvPr id="108" name="Google Shape;108;p2"/>
              <p:cNvCxnSpPr/>
              <p:nvPr/>
            </p:nvCxnSpPr>
            <p:spPr>
              <a:xfrm>
                <a:off x="1536" y="2448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9" name="Google Shape;109;p2"/>
              <p:cNvCxnSpPr/>
              <p:nvPr/>
            </p:nvCxnSpPr>
            <p:spPr>
              <a:xfrm>
                <a:off x="1536" y="2544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0" name="Google Shape;110;p2"/>
              <p:cNvCxnSpPr/>
              <p:nvPr/>
            </p:nvCxnSpPr>
            <p:spPr>
              <a:xfrm>
                <a:off x="1536" y="2640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1" name="Google Shape;111;p2"/>
              <p:cNvCxnSpPr/>
              <p:nvPr/>
            </p:nvCxnSpPr>
            <p:spPr>
              <a:xfrm>
                <a:off x="1536" y="2928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2" name="Google Shape;112;p2"/>
              <p:cNvCxnSpPr/>
              <p:nvPr/>
            </p:nvCxnSpPr>
            <p:spPr>
              <a:xfrm>
                <a:off x="1536" y="3024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3" name="Google Shape;113;p2"/>
              <p:cNvSpPr txBox="1"/>
              <p:nvPr/>
            </p:nvSpPr>
            <p:spPr>
              <a:xfrm>
                <a:off x="1728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 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" name="Google Shape;114;p2"/>
            <p:cNvSpPr txBox="1"/>
            <p:nvPr/>
          </p:nvSpPr>
          <p:spPr>
            <a:xfrm>
              <a:off x="864" y="2592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4224" y="2592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429" name="Google Shape;429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examples using 4-bit parallel adder as building blocks: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16-Bit Parallel Adder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Adder cum Subtractor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BCD to excess 3 code converter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"/>
          <p:cNvSpPr txBox="1"/>
          <p:nvPr>
            <p:ph type="title"/>
          </p:nvPr>
        </p:nvSpPr>
        <p:spPr>
          <a:xfrm>
            <a:off x="12192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Adder-Subtractor</a:t>
            </a:r>
            <a:endParaRPr/>
          </a:p>
        </p:txBody>
      </p:sp>
      <p:sp>
        <p:nvSpPr>
          <p:cNvPr id="435" name="Google Shape;435;p23"/>
          <p:cNvSpPr txBox="1"/>
          <p:nvPr>
            <p:ph idx="1" type="body"/>
          </p:nvPr>
        </p:nvSpPr>
        <p:spPr>
          <a:xfrm>
            <a:off x="1143000" y="13716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Subtraction can be performed through addition using 2s-complement numbers.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we can design a circuit which can perform </a:t>
            </a:r>
            <a:r>
              <a:rPr b="0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addition and subtraction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using a parallel adder.</a:t>
            </a: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2743200" y="3200400"/>
            <a:ext cx="5867400" cy="2728912"/>
            <a:chOff x="1728" y="2016"/>
            <a:chExt cx="3696" cy="1719"/>
          </a:xfrm>
        </p:grpSpPr>
        <p:sp>
          <p:nvSpPr>
            <p:cNvPr id="437" name="Google Shape;437;p23"/>
            <p:cNvSpPr txBox="1"/>
            <p:nvPr/>
          </p:nvSpPr>
          <p:spPr>
            <a:xfrm>
              <a:off x="1824" y="2544"/>
              <a:ext cx="2016" cy="62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2112" y="2640"/>
              <a:ext cx="144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4-bit adder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cum subtractor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9" name="Google Shape;439;p23"/>
            <p:cNvCxnSpPr/>
            <p:nvPr/>
          </p:nvCxnSpPr>
          <p:spPr>
            <a:xfrm rot="5400000">
              <a:off x="2256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40" name="Google Shape;440;p23"/>
            <p:cNvCxnSpPr/>
            <p:nvPr/>
          </p:nvCxnSpPr>
          <p:spPr>
            <a:xfrm flipH="1">
              <a:off x="3840" y="2880"/>
              <a:ext cx="288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41" name="Google Shape;441;p23"/>
            <p:cNvCxnSpPr/>
            <p:nvPr/>
          </p:nvCxnSpPr>
          <p:spPr>
            <a:xfrm rot="5400000">
              <a:off x="2448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42" name="Google Shape;442;p23"/>
            <p:cNvCxnSpPr/>
            <p:nvPr/>
          </p:nvCxnSpPr>
          <p:spPr>
            <a:xfrm rot="5400000">
              <a:off x="2928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43" name="Google Shape;443;p23"/>
            <p:cNvCxnSpPr/>
            <p:nvPr/>
          </p:nvCxnSpPr>
          <p:spPr>
            <a:xfrm rot="5400000">
              <a:off x="3120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44" name="Google Shape;444;p23"/>
            <p:cNvSpPr txBox="1"/>
            <p:nvPr/>
          </p:nvSpPr>
          <p:spPr>
            <a:xfrm>
              <a:off x="4128" y="2736"/>
              <a:ext cx="12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S: control signal for add/subtract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3"/>
            <p:cNvSpPr txBox="1"/>
            <p:nvPr/>
          </p:nvSpPr>
          <p:spPr>
            <a:xfrm>
              <a:off x="2208" y="2016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3"/>
            <p:cNvSpPr txBox="1"/>
            <p:nvPr/>
          </p:nvSpPr>
          <p:spPr>
            <a:xfrm>
              <a:off x="2400" y="2016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3"/>
            <p:cNvSpPr txBox="1"/>
            <p:nvPr/>
          </p:nvSpPr>
          <p:spPr>
            <a:xfrm>
              <a:off x="2880" y="2016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3"/>
            <p:cNvSpPr txBox="1"/>
            <p:nvPr/>
          </p:nvSpPr>
          <p:spPr>
            <a:xfrm>
              <a:off x="3120" y="2016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3"/>
            <p:cNvSpPr txBox="1"/>
            <p:nvPr/>
          </p:nvSpPr>
          <p:spPr>
            <a:xfrm>
              <a:off x="1728" y="3504"/>
              <a:ext cx="20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Result: either X+Y or X-Y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0" name="Google Shape;450;p23"/>
            <p:cNvCxnSpPr/>
            <p:nvPr/>
          </p:nvCxnSpPr>
          <p:spPr>
            <a:xfrm rot="5400000">
              <a:off x="2496" y="331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1" name="Google Shape;451;p23"/>
            <p:cNvCxnSpPr/>
            <p:nvPr/>
          </p:nvCxnSpPr>
          <p:spPr>
            <a:xfrm rot="5400000">
              <a:off x="2688" y="331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2" name="Google Shape;452;p23"/>
            <p:cNvCxnSpPr/>
            <p:nvPr/>
          </p:nvCxnSpPr>
          <p:spPr>
            <a:xfrm rot="5400000">
              <a:off x="2880" y="331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3" name="Google Shape;453;p23"/>
            <p:cNvCxnSpPr/>
            <p:nvPr/>
          </p:nvCxnSpPr>
          <p:spPr>
            <a:xfrm rot="5400000">
              <a:off x="3072" y="331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4" name="Google Shape;454;p23"/>
            <p:cNvCxnSpPr/>
            <p:nvPr/>
          </p:nvCxnSpPr>
          <p:spPr>
            <a:xfrm rot="5400000">
              <a:off x="3312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5" name="Google Shape;455;p23"/>
            <p:cNvCxnSpPr/>
            <p:nvPr/>
          </p:nvCxnSpPr>
          <p:spPr>
            <a:xfrm rot="5400000">
              <a:off x="3504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56" name="Google Shape;456;p23"/>
            <p:cNvSpPr txBox="1"/>
            <p:nvPr/>
          </p:nvSpPr>
          <p:spPr>
            <a:xfrm>
              <a:off x="3312" y="2016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3"/>
            <p:cNvSpPr txBox="1"/>
            <p:nvPr/>
          </p:nvSpPr>
          <p:spPr>
            <a:xfrm>
              <a:off x="3504" y="2016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3"/>
            <p:cNvCxnSpPr/>
            <p:nvPr/>
          </p:nvCxnSpPr>
          <p:spPr>
            <a:xfrm rot="5400000">
              <a:off x="1872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9" name="Google Shape;459;p23"/>
            <p:cNvCxnSpPr/>
            <p:nvPr/>
          </p:nvCxnSpPr>
          <p:spPr>
            <a:xfrm rot="5400000">
              <a:off x="2064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60" name="Google Shape;460;p23"/>
            <p:cNvSpPr txBox="1"/>
            <p:nvPr/>
          </p:nvSpPr>
          <p:spPr>
            <a:xfrm>
              <a:off x="1824" y="2016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3"/>
            <p:cNvSpPr txBox="1"/>
            <p:nvPr/>
          </p:nvSpPr>
          <p:spPr>
            <a:xfrm>
              <a:off x="2016" y="2016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2" name="Google Shape;462;p23"/>
            <p:cNvCxnSpPr/>
            <p:nvPr/>
          </p:nvCxnSpPr>
          <p:spPr>
            <a:xfrm rot="5400000">
              <a:off x="2304" y="331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/>
          <p:nvPr>
            <p:ph type="title"/>
          </p:nvPr>
        </p:nvSpPr>
        <p:spPr>
          <a:xfrm>
            <a:off x="12192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Adder-Subtractor</a:t>
            </a:r>
            <a:endParaRPr/>
          </a:p>
        </p:txBody>
      </p:sp>
      <p:sp>
        <p:nvSpPr>
          <p:cNvPr id="468" name="Google Shape;468;p24"/>
          <p:cNvSpPr txBox="1"/>
          <p:nvPr>
            <p:ph idx="1" type="body"/>
          </p:nvPr>
        </p:nvSpPr>
        <p:spPr>
          <a:xfrm>
            <a:off x="1143000" y="1447800"/>
            <a:ext cx="7772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 signal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S=0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add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S=1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subtract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that: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X-Y = X + (-Y)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= X +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(2’s complement of 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= X +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(1’s complement of Y) +1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X+Y = X + (Y)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title"/>
          </p:nvPr>
        </p:nvSpPr>
        <p:spPr>
          <a:xfrm>
            <a:off x="12192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 cum Subtractor</a:t>
            </a:r>
            <a:endParaRPr/>
          </a:p>
        </p:txBody>
      </p:sp>
      <p:sp>
        <p:nvSpPr>
          <p:cNvPr id="474" name="Google Shape;474;p25"/>
          <p:cNvSpPr txBox="1"/>
          <p:nvPr>
            <p:ph idx="1" type="body"/>
          </p:nvPr>
        </p:nvSpPr>
        <p:spPr>
          <a:xfrm>
            <a:off x="1143000" y="1447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requires: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(i) </a:t>
            </a: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gates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475" name="Google Shape;475;p25"/>
          <p:cNvSpPr txBox="1"/>
          <p:nvPr/>
        </p:nvSpPr>
        <p:spPr>
          <a:xfrm>
            <a:off x="1143000" y="3657600"/>
            <a:ext cx="7696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such that: output = Y when S=0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			  = Y' when S=1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(ii)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 connected to carry-in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25"/>
          <p:cNvGrpSpPr/>
          <p:nvPr/>
        </p:nvGrpSpPr>
        <p:grpSpPr>
          <a:xfrm>
            <a:off x="2590800" y="2590800"/>
            <a:ext cx="2463800" cy="715962"/>
            <a:chOff x="2304" y="1104"/>
            <a:chExt cx="1552" cy="451"/>
          </a:xfrm>
        </p:grpSpPr>
        <p:grpSp>
          <p:nvGrpSpPr>
            <p:cNvPr id="477" name="Google Shape;477;p25"/>
            <p:cNvGrpSpPr/>
            <p:nvPr/>
          </p:nvGrpSpPr>
          <p:grpSpPr>
            <a:xfrm>
              <a:off x="3004" y="1152"/>
              <a:ext cx="523" cy="370"/>
              <a:chOff x="2279" y="2352"/>
              <a:chExt cx="523" cy="370"/>
            </a:xfrm>
          </p:grpSpPr>
          <p:sp>
            <p:nvSpPr>
              <p:cNvPr id="478" name="Google Shape;478;p25"/>
              <p:cNvSpPr/>
              <p:nvPr/>
            </p:nvSpPr>
            <p:spPr>
              <a:xfrm>
                <a:off x="2326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79" name="Google Shape;479;p25"/>
              <p:cNvCxnSpPr/>
              <p:nvPr/>
            </p:nvCxnSpPr>
            <p:spPr>
              <a:xfrm>
                <a:off x="2326" y="235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0" name="Google Shape;480;p25"/>
              <p:cNvCxnSpPr/>
              <p:nvPr/>
            </p:nvCxnSpPr>
            <p:spPr>
              <a:xfrm>
                <a:off x="2326" y="272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81" name="Google Shape;481;p25"/>
              <p:cNvSpPr/>
              <p:nvPr/>
            </p:nvSpPr>
            <p:spPr>
              <a:xfrm>
                <a:off x="2496" y="2352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2" name="Google Shape;482;p25"/>
              <p:cNvSpPr/>
              <p:nvPr/>
            </p:nvSpPr>
            <p:spPr>
              <a:xfrm flipH="1" rot="10800000">
                <a:off x="2496" y="2520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2279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484" name="Google Shape;484;p25"/>
            <p:cNvCxnSpPr/>
            <p:nvPr/>
          </p:nvCxnSpPr>
          <p:spPr>
            <a:xfrm>
              <a:off x="2764" y="1248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25"/>
            <p:cNvCxnSpPr/>
            <p:nvPr/>
          </p:nvCxnSpPr>
          <p:spPr>
            <a:xfrm>
              <a:off x="2764" y="1440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6" name="Google Shape;486;p25"/>
            <p:cNvSpPr txBox="1"/>
            <p:nvPr/>
          </p:nvSpPr>
          <p:spPr>
            <a:xfrm>
              <a:off x="2304" y="1324"/>
              <a:ext cx="5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 =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5"/>
            <p:cNvSpPr txBox="1"/>
            <p:nvPr/>
          </p:nvSpPr>
          <p:spPr>
            <a:xfrm>
              <a:off x="3532" y="1104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5"/>
            <p:cNvSpPr txBox="1"/>
            <p:nvPr/>
          </p:nvSpPr>
          <p:spPr>
            <a:xfrm>
              <a:off x="2592" y="1119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9" name="Google Shape;489;p25"/>
            <p:cNvCxnSpPr/>
            <p:nvPr/>
          </p:nvCxnSpPr>
          <p:spPr>
            <a:xfrm>
              <a:off x="3520" y="1331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90" name="Google Shape;490;p25"/>
          <p:cNvGrpSpPr/>
          <p:nvPr/>
        </p:nvGrpSpPr>
        <p:grpSpPr>
          <a:xfrm>
            <a:off x="5562600" y="2590800"/>
            <a:ext cx="2387600" cy="715962"/>
            <a:chOff x="3936" y="1104"/>
            <a:chExt cx="1504" cy="451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4588" y="1152"/>
              <a:ext cx="523" cy="370"/>
              <a:chOff x="2279" y="2352"/>
              <a:chExt cx="523" cy="37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2326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93" name="Google Shape;493;p25"/>
              <p:cNvCxnSpPr/>
              <p:nvPr/>
            </p:nvCxnSpPr>
            <p:spPr>
              <a:xfrm>
                <a:off x="2326" y="235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4" name="Google Shape;494;p25"/>
              <p:cNvCxnSpPr/>
              <p:nvPr/>
            </p:nvCxnSpPr>
            <p:spPr>
              <a:xfrm>
                <a:off x="2326" y="272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95" name="Google Shape;495;p25"/>
              <p:cNvSpPr/>
              <p:nvPr/>
            </p:nvSpPr>
            <p:spPr>
              <a:xfrm>
                <a:off x="2496" y="2352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6" name="Google Shape;496;p25"/>
              <p:cNvSpPr/>
              <p:nvPr/>
            </p:nvSpPr>
            <p:spPr>
              <a:xfrm flipH="1" rot="10800000">
                <a:off x="2496" y="2520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7" name="Google Shape;497;p25"/>
              <p:cNvSpPr/>
              <p:nvPr/>
            </p:nvSpPr>
            <p:spPr>
              <a:xfrm>
                <a:off x="2279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498" name="Google Shape;498;p25"/>
            <p:cNvCxnSpPr/>
            <p:nvPr/>
          </p:nvCxnSpPr>
          <p:spPr>
            <a:xfrm>
              <a:off x="4348" y="1248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25"/>
            <p:cNvCxnSpPr/>
            <p:nvPr/>
          </p:nvCxnSpPr>
          <p:spPr>
            <a:xfrm>
              <a:off x="4348" y="1440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00" name="Google Shape;500;p25"/>
            <p:cNvSpPr txBox="1"/>
            <p:nvPr/>
          </p:nvSpPr>
          <p:spPr>
            <a:xfrm>
              <a:off x="3936" y="1324"/>
              <a:ext cx="4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 =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5"/>
            <p:cNvSpPr txBox="1"/>
            <p:nvPr/>
          </p:nvSpPr>
          <p:spPr>
            <a:xfrm>
              <a:off x="5116" y="1104"/>
              <a:ext cx="2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Y'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4176" y="1119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3" name="Google Shape;503;p25"/>
            <p:cNvCxnSpPr/>
            <p:nvPr/>
          </p:nvCxnSpPr>
          <p:spPr>
            <a:xfrm>
              <a:off x="5104" y="1331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504" name="Google Shape;504;p25"/>
          <p:cNvGraphicFramePr/>
          <p:nvPr/>
        </p:nvGraphicFramePr>
        <p:xfrm>
          <a:off x="5697537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{A52BBFA3-19EC-4708-97F8-84210D21BEAA}</a:tableStyleId>
              </a:tblPr>
              <a:tblGrid>
                <a:gridCol w="1041400"/>
                <a:gridCol w="1041400"/>
                <a:gridCol w="10414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505" name="Google Shape;505;p25"/>
          <p:cNvSpPr/>
          <p:nvPr/>
        </p:nvSpPr>
        <p:spPr>
          <a:xfrm>
            <a:off x="5105400" y="6042025"/>
            <a:ext cx="3937000" cy="563562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25"/>
          <p:cNvSpPr/>
          <p:nvPr/>
        </p:nvSpPr>
        <p:spPr>
          <a:xfrm>
            <a:off x="5216525" y="5330825"/>
            <a:ext cx="3937000" cy="563562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6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 cum Subtractor</a:t>
            </a:r>
            <a:endParaRPr/>
          </a:p>
        </p:txBody>
      </p:sp>
      <p:sp>
        <p:nvSpPr>
          <p:cNvPr id="512" name="Google Shape;512;p26"/>
          <p:cNvSpPr txBox="1"/>
          <p:nvPr>
            <p:ph idx="1" type="body"/>
          </p:nvPr>
        </p:nvSpPr>
        <p:spPr>
          <a:xfrm>
            <a:off x="1143000" y="1295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Adder cum subtractor circuit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513" name="Google Shape;513;p26"/>
          <p:cNvSpPr txBox="1"/>
          <p:nvPr/>
        </p:nvSpPr>
        <p:spPr>
          <a:xfrm>
            <a:off x="5410200" y="3810000"/>
            <a:ext cx="3581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=1, 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(1's complement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appears as the result.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=0, then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appears 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result.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4" name="Google Shape;514;p26"/>
          <p:cNvGrpSpPr/>
          <p:nvPr/>
        </p:nvGrpSpPr>
        <p:grpSpPr>
          <a:xfrm>
            <a:off x="1295400" y="1828800"/>
            <a:ext cx="4724400" cy="3338512"/>
            <a:chOff x="816" y="1152"/>
            <a:chExt cx="2976" cy="2103"/>
          </a:xfrm>
        </p:grpSpPr>
        <p:sp>
          <p:nvSpPr>
            <p:cNvPr id="515" name="Google Shape;515;p26"/>
            <p:cNvSpPr txBox="1"/>
            <p:nvPr/>
          </p:nvSpPr>
          <p:spPr>
            <a:xfrm>
              <a:off x="1296" y="2112"/>
              <a:ext cx="2016" cy="62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6" name="Google Shape;516;p26"/>
            <p:cNvSpPr txBox="1"/>
            <p:nvPr/>
          </p:nvSpPr>
          <p:spPr>
            <a:xfrm>
              <a:off x="1584" y="2208"/>
              <a:ext cx="144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4-bit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parallel adder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7" name="Google Shape;517;p26"/>
            <p:cNvCxnSpPr/>
            <p:nvPr/>
          </p:nvCxnSpPr>
          <p:spPr>
            <a:xfrm rot="5400000">
              <a:off x="1728" y="19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8" name="Google Shape;518;p26"/>
            <p:cNvCxnSpPr/>
            <p:nvPr/>
          </p:nvCxnSpPr>
          <p:spPr>
            <a:xfrm flipH="1">
              <a:off x="1008" y="2400"/>
              <a:ext cx="288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9" name="Google Shape;519;p26"/>
            <p:cNvCxnSpPr/>
            <p:nvPr/>
          </p:nvCxnSpPr>
          <p:spPr>
            <a:xfrm rot="5400000">
              <a:off x="1920" y="19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20" name="Google Shape;520;p26"/>
            <p:cNvCxnSpPr/>
            <p:nvPr/>
          </p:nvCxnSpPr>
          <p:spPr>
            <a:xfrm rot="5400000">
              <a:off x="2424" y="1992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21" name="Google Shape;521;p26"/>
            <p:cNvCxnSpPr/>
            <p:nvPr/>
          </p:nvCxnSpPr>
          <p:spPr>
            <a:xfrm rot="5400000">
              <a:off x="2616" y="1992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22" name="Google Shape;522;p26"/>
            <p:cNvSpPr txBox="1"/>
            <p:nvPr/>
          </p:nvSpPr>
          <p:spPr>
            <a:xfrm>
              <a:off x="1680" y="158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6"/>
            <p:cNvSpPr txBox="1"/>
            <p:nvPr/>
          </p:nvSpPr>
          <p:spPr>
            <a:xfrm>
              <a:off x="1872" y="158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6"/>
            <p:cNvSpPr txBox="1"/>
            <p:nvPr/>
          </p:nvSpPr>
          <p:spPr>
            <a:xfrm>
              <a:off x="2304" y="115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6"/>
            <p:cNvSpPr txBox="1"/>
            <p:nvPr/>
          </p:nvSpPr>
          <p:spPr>
            <a:xfrm>
              <a:off x="2544" y="1152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6" name="Google Shape;526;p26"/>
            <p:cNvCxnSpPr/>
            <p:nvPr/>
          </p:nvCxnSpPr>
          <p:spPr>
            <a:xfrm rot="5400000">
              <a:off x="1872" y="288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27" name="Google Shape;527;p26"/>
            <p:cNvCxnSpPr/>
            <p:nvPr/>
          </p:nvCxnSpPr>
          <p:spPr>
            <a:xfrm rot="5400000">
              <a:off x="2064" y="288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28" name="Google Shape;528;p26"/>
            <p:cNvCxnSpPr/>
            <p:nvPr/>
          </p:nvCxnSpPr>
          <p:spPr>
            <a:xfrm rot="5400000">
              <a:off x="2256" y="288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29" name="Google Shape;529;p26"/>
            <p:cNvCxnSpPr/>
            <p:nvPr/>
          </p:nvCxnSpPr>
          <p:spPr>
            <a:xfrm rot="5400000">
              <a:off x="2448" y="288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0" name="Google Shape;530;p26"/>
            <p:cNvCxnSpPr/>
            <p:nvPr/>
          </p:nvCxnSpPr>
          <p:spPr>
            <a:xfrm rot="5400000">
              <a:off x="2808" y="1992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1" name="Google Shape;531;p26"/>
            <p:cNvCxnSpPr/>
            <p:nvPr/>
          </p:nvCxnSpPr>
          <p:spPr>
            <a:xfrm rot="5400000">
              <a:off x="3000" y="1992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32" name="Google Shape;532;p26"/>
            <p:cNvSpPr txBox="1"/>
            <p:nvPr/>
          </p:nvSpPr>
          <p:spPr>
            <a:xfrm>
              <a:off x="2736" y="115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 txBox="1"/>
            <p:nvPr/>
          </p:nvSpPr>
          <p:spPr>
            <a:xfrm>
              <a:off x="2928" y="115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4" name="Google Shape;534;p26"/>
            <p:cNvCxnSpPr/>
            <p:nvPr/>
          </p:nvCxnSpPr>
          <p:spPr>
            <a:xfrm rot="5400000">
              <a:off x="1344" y="19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5" name="Google Shape;535;p26"/>
            <p:cNvCxnSpPr/>
            <p:nvPr/>
          </p:nvCxnSpPr>
          <p:spPr>
            <a:xfrm rot="5400000">
              <a:off x="1536" y="19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36" name="Google Shape;536;p26"/>
            <p:cNvSpPr txBox="1"/>
            <p:nvPr/>
          </p:nvSpPr>
          <p:spPr>
            <a:xfrm>
              <a:off x="1296" y="158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6"/>
            <p:cNvSpPr txBox="1"/>
            <p:nvPr/>
          </p:nvSpPr>
          <p:spPr>
            <a:xfrm>
              <a:off x="1488" y="158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6"/>
            <p:cNvSpPr txBox="1"/>
            <p:nvPr/>
          </p:nvSpPr>
          <p:spPr>
            <a:xfrm>
              <a:off x="2256" y="302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6"/>
            <p:cNvSpPr txBox="1"/>
            <p:nvPr/>
          </p:nvSpPr>
          <p:spPr>
            <a:xfrm>
              <a:off x="2448" y="302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6"/>
            <p:cNvSpPr txBox="1"/>
            <p:nvPr/>
          </p:nvSpPr>
          <p:spPr>
            <a:xfrm>
              <a:off x="1872" y="302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6"/>
            <p:cNvSpPr txBox="1"/>
            <p:nvPr/>
          </p:nvSpPr>
          <p:spPr>
            <a:xfrm>
              <a:off x="2064" y="302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6"/>
            <p:cNvSpPr txBox="1"/>
            <p:nvPr/>
          </p:nvSpPr>
          <p:spPr>
            <a:xfrm>
              <a:off x="816" y="225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3" name="Google Shape;543;p26"/>
            <p:cNvGrpSpPr/>
            <p:nvPr/>
          </p:nvGrpSpPr>
          <p:grpSpPr>
            <a:xfrm rot="5400000">
              <a:off x="2428" y="1684"/>
              <a:ext cx="240" cy="135"/>
              <a:chOff x="2279" y="2352"/>
              <a:chExt cx="523" cy="370"/>
            </a:xfrm>
          </p:grpSpPr>
          <p:sp>
            <p:nvSpPr>
              <p:cNvPr id="544" name="Google Shape;544;p26"/>
              <p:cNvSpPr/>
              <p:nvPr/>
            </p:nvSpPr>
            <p:spPr>
              <a:xfrm>
                <a:off x="2326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45" name="Google Shape;545;p26"/>
              <p:cNvCxnSpPr/>
              <p:nvPr/>
            </p:nvCxnSpPr>
            <p:spPr>
              <a:xfrm>
                <a:off x="2326" y="235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26"/>
              <p:cNvCxnSpPr/>
              <p:nvPr/>
            </p:nvCxnSpPr>
            <p:spPr>
              <a:xfrm>
                <a:off x="2326" y="272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47" name="Google Shape;547;p26"/>
              <p:cNvSpPr/>
              <p:nvPr/>
            </p:nvSpPr>
            <p:spPr>
              <a:xfrm>
                <a:off x="2496" y="2352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8" name="Google Shape;548;p26"/>
              <p:cNvSpPr/>
              <p:nvPr/>
            </p:nvSpPr>
            <p:spPr>
              <a:xfrm flipH="1" rot="10800000">
                <a:off x="2496" y="2520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9" name="Google Shape;549;p26"/>
              <p:cNvSpPr/>
              <p:nvPr/>
            </p:nvSpPr>
            <p:spPr>
              <a:xfrm>
                <a:off x="2279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50" name="Google Shape;550;p26"/>
            <p:cNvGrpSpPr/>
            <p:nvPr/>
          </p:nvGrpSpPr>
          <p:grpSpPr>
            <a:xfrm rot="5400000">
              <a:off x="2620" y="1684"/>
              <a:ext cx="240" cy="135"/>
              <a:chOff x="2279" y="2352"/>
              <a:chExt cx="523" cy="370"/>
            </a:xfrm>
          </p:grpSpPr>
          <p:sp>
            <p:nvSpPr>
              <p:cNvPr id="551" name="Google Shape;551;p26"/>
              <p:cNvSpPr/>
              <p:nvPr/>
            </p:nvSpPr>
            <p:spPr>
              <a:xfrm>
                <a:off x="2326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52" name="Google Shape;552;p26"/>
              <p:cNvCxnSpPr/>
              <p:nvPr/>
            </p:nvCxnSpPr>
            <p:spPr>
              <a:xfrm>
                <a:off x="2326" y="235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3" name="Google Shape;553;p26"/>
              <p:cNvCxnSpPr/>
              <p:nvPr/>
            </p:nvCxnSpPr>
            <p:spPr>
              <a:xfrm>
                <a:off x="2326" y="272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54" name="Google Shape;554;p26"/>
              <p:cNvSpPr/>
              <p:nvPr/>
            </p:nvSpPr>
            <p:spPr>
              <a:xfrm>
                <a:off x="2496" y="2352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5" name="Google Shape;555;p26"/>
              <p:cNvSpPr/>
              <p:nvPr/>
            </p:nvSpPr>
            <p:spPr>
              <a:xfrm flipH="1" rot="10800000">
                <a:off x="2496" y="2520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2279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57" name="Google Shape;557;p26"/>
            <p:cNvGrpSpPr/>
            <p:nvPr/>
          </p:nvGrpSpPr>
          <p:grpSpPr>
            <a:xfrm rot="5400000">
              <a:off x="2812" y="1684"/>
              <a:ext cx="240" cy="135"/>
              <a:chOff x="2279" y="2352"/>
              <a:chExt cx="523" cy="370"/>
            </a:xfrm>
          </p:grpSpPr>
          <p:sp>
            <p:nvSpPr>
              <p:cNvPr id="558" name="Google Shape;558;p26"/>
              <p:cNvSpPr/>
              <p:nvPr/>
            </p:nvSpPr>
            <p:spPr>
              <a:xfrm>
                <a:off x="2326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59" name="Google Shape;559;p26"/>
              <p:cNvCxnSpPr/>
              <p:nvPr/>
            </p:nvCxnSpPr>
            <p:spPr>
              <a:xfrm>
                <a:off x="2326" y="235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0" name="Google Shape;560;p26"/>
              <p:cNvCxnSpPr/>
              <p:nvPr/>
            </p:nvCxnSpPr>
            <p:spPr>
              <a:xfrm>
                <a:off x="2326" y="272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61" name="Google Shape;561;p26"/>
              <p:cNvSpPr/>
              <p:nvPr/>
            </p:nvSpPr>
            <p:spPr>
              <a:xfrm>
                <a:off x="2496" y="2352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 flipH="1" rot="10800000">
                <a:off x="2496" y="2520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3" name="Google Shape;563;p26"/>
              <p:cNvSpPr/>
              <p:nvPr/>
            </p:nvSpPr>
            <p:spPr>
              <a:xfrm>
                <a:off x="2279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64" name="Google Shape;564;p26"/>
            <p:cNvGrpSpPr/>
            <p:nvPr/>
          </p:nvGrpSpPr>
          <p:grpSpPr>
            <a:xfrm rot="5400000">
              <a:off x="3004" y="1684"/>
              <a:ext cx="240" cy="135"/>
              <a:chOff x="2279" y="2352"/>
              <a:chExt cx="523" cy="370"/>
            </a:xfrm>
          </p:grpSpPr>
          <p:sp>
            <p:nvSpPr>
              <p:cNvPr id="565" name="Google Shape;565;p26"/>
              <p:cNvSpPr/>
              <p:nvPr/>
            </p:nvSpPr>
            <p:spPr>
              <a:xfrm>
                <a:off x="2326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66" name="Google Shape;566;p26"/>
              <p:cNvCxnSpPr/>
              <p:nvPr/>
            </p:nvCxnSpPr>
            <p:spPr>
              <a:xfrm>
                <a:off x="2326" y="235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7" name="Google Shape;567;p26"/>
              <p:cNvCxnSpPr/>
              <p:nvPr/>
            </p:nvCxnSpPr>
            <p:spPr>
              <a:xfrm>
                <a:off x="2326" y="272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68" name="Google Shape;568;p26"/>
              <p:cNvSpPr/>
              <p:nvPr/>
            </p:nvSpPr>
            <p:spPr>
              <a:xfrm>
                <a:off x="2496" y="2352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 flipH="1" rot="10800000">
                <a:off x="2496" y="2520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0" name="Google Shape;570;p26"/>
              <p:cNvSpPr/>
              <p:nvPr/>
            </p:nvSpPr>
            <p:spPr>
              <a:xfrm>
                <a:off x="2279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71" name="Google Shape;571;p26"/>
            <p:cNvCxnSpPr/>
            <p:nvPr/>
          </p:nvCxnSpPr>
          <p:spPr>
            <a:xfrm>
              <a:off x="2496" y="1392"/>
              <a:ext cx="0" cy="288"/>
            </a:xfrm>
            <a:prstGeom prst="straightConnector1">
              <a:avLst/>
            </a:prstGeom>
            <a:noFill/>
            <a:ln cap="flat" cmpd="sng" w="1587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26"/>
            <p:cNvCxnSpPr/>
            <p:nvPr/>
          </p:nvCxnSpPr>
          <p:spPr>
            <a:xfrm>
              <a:off x="2688" y="1392"/>
              <a:ext cx="0" cy="288"/>
            </a:xfrm>
            <a:prstGeom prst="straightConnector1">
              <a:avLst/>
            </a:prstGeom>
            <a:noFill/>
            <a:ln cap="flat" cmpd="sng" w="1587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26"/>
            <p:cNvCxnSpPr/>
            <p:nvPr/>
          </p:nvCxnSpPr>
          <p:spPr>
            <a:xfrm>
              <a:off x="2880" y="1392"/>
              <a:ext cx="0" cy="288"/>
            </a:xfrm>
            <a:prstGeom prst="straightConnector1">
              <a:avLst/>
            </a:prstGeom>
            <a:noFill/>
            <a:ln cap="flat" cmpd="sng" w="1587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26"/>
            <p:cNvCxnSpPr/>
            <p:nvPr/>
          </p:nvCxnSpPr>
          <p:spPr>
            <a:xfrm>
              <a:off x="3072" y="1392"/>
              <a:ext cx="0" cy="288"/>
            </a:xfrm>
            <a:prstGeom prst="straightConnector1">
              <a:avLst/>
            </a:prstGeom>
            <a:noFill/>
            <a:ln cap="flat" cmpd="sng" w="1587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26"/>
            <p:cNvCxnSpPr/>
            <p:nvPr/>
          </p:nvCxnSpPr>
          <p:spPr>
            <a:xfrm>
              <a:off x="2592" y="1536"/>
              <a:ext cx="0" cy="14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26"/>
            <p:cNvCxnSpPr/>
            <p:nvPr/>
          </p:nvCxnSpPr>
          <p:spPr>
            <a:xfrm>
              <a:off x="2784" y="1536"/>
              <a:ext cx="0" cy="14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26"/>
            <p:cNvCxnSpPr/>
            <p:nvPr/>
          </p:nvCxnSpPr>
          <p:spPr>
            <a:xfrm>
              <a:off x="2976" y="1536"/>
              <a:ext cx="0" cy="14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26"/>
            <p:cNvCxnSpPr/>
            <p:nvPr/>
          </p:nvCxnSpPr>
          <p:spPr>
            <a:xfrm>
              <a:off x="3168" y="1536"/>
              <a:ext cx="0" cy="14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26"/>
            <p:cNvCxnSpPr/>
            <p:nvPr/>
          </p:nvCxnSpPr>
          <p:spPr>
            <a:xfrm>
              <a:off x="2592" y="1536"/>
              <a:ext cx="100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0" name="Google Shape;580;p26"/>
            <p:cNvSpPr/>
            <p:nvPr/>
          </p:nvSpPr>
          <p:spPr>
            <a:xfrm>
              <a:off x="2564" y="1516"/>
              <a:ext cx="48" cy="48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2760" y="1512"/>
              <a:ext cx="48" cy="48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2948" y="1516"/>
              <a:ext cx="48" cy="48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3428" y="1516"/>
              <a:ext cx="48" cy="48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3144" y="1512"/>
              <a:ext cx="48" cy="48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85" name="Google Shape;585;p26"/>
            <p:cNvCxnSpPr/>
            <p:nvPr/>
          </p:nvCxnSpPr>
          <p:spPr>
            <a:xfrm>
              <a:off x="3456" y="1536"/>
              <a:ext cx="0" cy="86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26"/>
            <p:cNvCxnSpPr/>
            <p:nvPr/>
          </p:nvCxnSpPr>
          <p:spPr>
            <a:xfrm>
              <a:off x="3312" y="2400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7" name="Google Shape;587;p26"/>
            <p:cNvSpPr txBox="1"/>
            <p:nvPr/>
          </p:nvSpPr>
          <p:spPr>
            <a:xfrm>
              <a:off x="3552" y="1440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6"/>
            <p:cNvSpPr txBox="1"/>
            <p:nvPr/>
          </p:nvSpPr>
          <p:spPr>
            <a:xfrm>
              <a:off x="2979" y="2277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6"/>
            <p:cNvSpPr txBox="1"/>
            <p:nvPr/>
          </p:nvSpPr>
          <p:spPr>
            <a:xfrm>
              <a:off x="1269" y="2287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p26"/>
          <p:cNvSpPr txBox="1"/>
          <p:nvPr/>
        </p:nvSpPr>
        <p:spPr>
          <a:xfrm>
            <a:off x="1524000" y="5334000"/>
            <a:ext cx="342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4-bit adder cum subtractor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0"/>
          <p:cNvSpPr txBox="1"/>
          <p:nvPr>
            <p:ph type="title"/>
          </p:nvPr>
        </p:nvSpPr>
        <p:spPr>
          <a:xfrm>
            <a:off x="12192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16-bit Parallel Adder</a:t>
            </a:r>
            <a:endParaRPr/>
          </a:p>
        </p:txBody>
      </p:sp>
      <p:sp>
        <p:nvSpPr>
          <p:cNvPr id="596" name="Google Shape;596;p30"/>
          <p:cNvSpPr txBox="1"/>
          <p:nvPr>
            <p:ph idx="1" type="body"/>
          </p:nvPr>
        </p:nvSpPr>
        <p:spPr>
          <a:xfrm>
            <a:off x="1143000" y="1447800"/>
            <a:ext cx="7772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 parallel adders can be built from smaller ones.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 </a:t>
            </a:r>
            <a:r>
              <a:rPr b="0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16-bit parallel adder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constructed from four 4-bit parallel adders:</a:t>
            </a:r>
            <a:endParaRPr/>
          </a:p>
        </p:txBody>
      </p:sp>
      <p:grpSp>
        <p:nvGrpSpPr>
          <p:cNvPr id="597" name="Google Shape;597;p30"/>
          <p:cNvGrpSpPr/>
          <p:nvPr/>
        </p:nvGrpSpPr>
        <p:grpSpPr>
          <a:xfrm>
            <a:off x="1676400" y="2895600"/>
            <a:ext cx="7034212" cy="2089150"/>
            <a:chOff x="897" y="2448"/>
            <a:chExt cx="4431" cy="1316"/>
          </a:xfrm>
        </p:grpSpPr>
        <p:sp>
          <p:nvSpPr>
            <p:cNvPr id="598" name="Google Shape;598;p30"/>
            <p:cNvSpPr txBox="1"/>
            <p:nvPr/>
          </p:nvSpPr>
          <p:spPr>
            <a:xfrm>
              <a:off x="2976" y="2640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9" name="Google Shape;599;p30"/>
            <p:cNvSpPr txBox="1"/>
            <p:nvPr/>
          </p:nvSpPr>
          <p:spPr>
            <a:xfrm>
              <a:off x="4272" y="2928"/>
              <a:ext cx="672" cy="3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0" name="Google Shape;600;p30"/>
            <p:cNvSpPr txBox="1"/>
            <p:nvPr/>
          </p:nvSpPr>
          <p:spPr>
            <a:xfrm>
              <a:off x="4272" y="2928"/>
              <a:ext cx="67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4-bit // adder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0"/>
            <p:cNvSpPr txBox="1"/>
            <p:nvPr/>
          </p:nvSpPr>
          <p:spPr>
            <a:xfrm>
              <a:off x="4128" y="2448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..X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0"/>
            <p:cNvSpPr txBox="1"/>
            <p:nvPr/>
          </p:nvSpPr>
          <p:spPr>
            <a:xfrm>
              <a:off x="4608" y="2448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..Y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3" name="Google Shape;603;p30"/>
            <p:cNvGrpSpPr/>
            <p:nvPr/>
          </p:nvGrpSpPr>
          <p:grpSpPr>
            <a:xfrm>
              <a:off x="4320" y="2640"/>
              <a:ext cx="144" cy="288"/>
              <a:chOff x="4333" y="2640"/>
              <a:chExt cx="144" cy="288"/>
            </a:xfrm>
          </p:grpSpPr>
          <p:cxnSp>
            <p:nvCxnSpPr>
              <p:cNvPr id="604" name="Google Shape;604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05" name="Google Shape;605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06" name="Google Shape;606;p30"/>
            <p:cNvGrpSpPr/>
            <p:nvPr/>
          </p:nvGrpSpPr>
          <p:grpSpPr>
            <a:xfrm>
              <a:off x="4752" y="2640"/>
              <a:ext cx="144" cy="288"/>
              <a:chOff x="4333" y="2640"/>
              <a:chExt cx="144" cy="288"/>
            </a:xfrm>
          </p:grpSpPr>
          <p:cxnSp>
            <p:nvCxnSpPr>
              <p:cNvPr id="607" name="Google Shape;607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08" name="Google Shape;608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09" name="Google Shape;609;p30"/>
            <p:cNvGrpSpPr/>
            <p:nvPr/>
          </p:nvGrpSpPr>
          <p:grpSpPr>
            <a:xfrm>
              <a:off x="4512" y="3312"/>
              <a:ext cx="144" cy="288"/>
              <a:chOff x="4333" y="2640"/>
              <a:chExt cx="144" cy="288"/>
            </a:xfrm>
          </p:grpSpPr>
          <p:cxnSp>
            <p:nvCxnSpPr>
              <p:cNvPr id="610" name="Google Shape;610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11" name="Google Shape;611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612" name="Google Shape;612;p30"/>
            <p:cNvCxnSpPr/>
            <p:nvPr/>
          </p:nvCxnSpPr>
          <p:spPr>
            <a:xfrm rot="10800000">
              <a:off x="4944" y="3120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13" name="Google Shape;613;p30"/>
            <p:cNvSpPr txBox="1"/>
            <p:nvPr/>
          </p:nvSpPr>
          <p:spPr>
            <a:xfrm>
              <a:off x="4992" y="2895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 txBox="1"/>
            <p:nvPr/>
          </p:nvSpPr>
          <p:spPr>
            <a:xfrm>
              <a:off x="4368" y="3552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..S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 txBox="1"/>
            <p:nvPr/>
          </p:nvSpPr>
          <p:spPr>
            <a:xfrm>
              <a:off x="3264" y="2928"/>
              <a:ext cx="672" cy="3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6" name="Google Shape;616;p30"/>
            <p:cNvSpPr txBox="1"/>
            <p:nvPr/>
          </p:nvSpPr>
          <p:spPr>
            <a:xfrm>
              <a:off x="3264" y="2928"/>
              <a:ext cx="67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4-bit // adder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 txBox="1"/>
            <p:nvPr/>
          </p:nvSpPr>
          <p:spPr>
            <a:xfrm>
              <a:off x="3120" y="2448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..X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 txBox="1"/>
            <p:nvPr/>
          </p:nvSpPr>
          <p:spPr>
            <a:xfrm>
              <a:off x="3600" y="2448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..Y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9" name="Google Shape;619;p30"/>
            <p:cNvGrpSpPr/>
            <p:nvPr/>
          </p:nvGrpSpPr>
          <p:grpSpPr>
            <a:xfrm>
              <a:off x="3312" y="2640"/>
              <a:ext cx="144" cy="288"/>
              <a:chOff x="4333" y="2640"/>
              <a:chExt cx="144" cy="288"/>
            </a:xfrm>
          </p:grpSpPr>
          <p:cxnSp>
            <p:nvCxnSpPr>
              <p:cNvPr id="620" name="Google Shape;620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21" name="Google Shape;621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22" name="Google Shape;622;p30"/>
            <p:cNvGrpSpPr/>
            <p:nvPr/>
          </p:nvGrpSpPr>
          <p:grpSpPr>
            <a:xfrm>
              <a:off x="3744" y="2640"/>
              <a:ext cx="144" cy="288"/>
              <a:chOff x="4333" y="2640"/>
              <a:chExt cx="144" cy="288"/>
            </a:xfrm>
          </p:grpSpPr>
          <p:cxnSp>
            <p:nvCxnSpPr>
              <p:cNvPr id="623" name="Google Shape;623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24" name="Google Shape;624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25" name="Google Shape;625;p30"/>
            <p:cNvGrpSpPr/>
            <p:nvPr/>
          </p:nvGrpSpPr>
          <p:grpSpPr>
            <a:xfrm>
              <a:off x="3504" y="3312"/>
              <a:ext cx="144" cy="288"/>
              <a:chOff x="4333" y="2640"/>
              <a:chExt cx="144" cy="288"/>
            </a:xfrm>
          </p:grpSpPr>
          <p:cxnSp>
            <p:nvCxnSpPr>
              <p:cNvPr id="626" name="Google Shape;626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27" name="Google Shape;627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628" name="Google Shape;628;p30"/>
            <p:cNvCxnSpPr/>
            <p:nvPr/>
          </p:nvCxnSpPr>
          <p:spPr>
            <a:xfrm rot="10800000">
              <a:off x="3936" y="3120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29" name="Google Shape;629;p30"/>
            <p:cNvSpPr txBox="1"/>
            <p:nvPr/>
          </p:nvSpPr>
          <p:spPr>
            <a:xfrm>
              <a:off x="3964" y="2895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0"/>
            <p:cNvSpPr txBox="1"/>
            <p:nvPr/>
          </p:nvSpPr>
          <p:spPr>
            <a:xfrm>
              <a:off x="3360" y="3552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..S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1" name="Google Shape;631;p30"/>
            <p:cNvGrpSpPr/>
            <p:nvPr/>
          </p:nvGrpSpPr>
          <p:grpSpPr>
            <a:xfrm>
              <a:off x="3312" y="2640"/>
              <a:ext cx="144" cy="288"/>
              <a:chOff x="4333" y="2640"/>
              <a:chExt cx="144" cy="288"/>
            </a:xfrm>
          </p:grpSpPr>
          <p:cxnSp>
            <p:nvCxnSpPr>
              <p:cNvPr id="632" name="Google Shape;632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33" name="Google Shape;633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634" name="Google Shape;634;p30"/>
            <p:cNvSpPr txBox="1"/>
            <p:nvPr/>
          </p:nvSpPr>
          <p:spPr>
            <a:xfrm>
              <a:off x="2256" y="2928"/>
              <a:ext cx="672" cy="3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5" name="Google Shape;635;p30"/>
            <p:cNvSpPr txBox="1"/>
            <p:nvPr/>
          </p:nvSpPr>
          <p:spPr>
            <a:xfrm>
              <a:off x="2256" y="2928"/>
              <a:ext cx="67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4-bit // adder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0"/>
            <p:cNvSpPr txBox="1"/>
            <p:nvPr/>
          </p:nvSpPr>
          <p:spPr>
            <a:xfrm>
              <a:off x="2112" y="2448"/>
              <a:ext cx="5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..X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0"/>
            <p:cNvSpPr txBox="1"/>
            <p:nvPr/>
          </p:nvSpPr>
          <p:spPr>
            <a:xfrm>
              <a:off x="2544" y="2448"/>
              <a:ext cx="5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..Y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8" name="Google Shape;638;p30"/>
            <p:cNvGrpSpPr/>
            <p:nvPr/>
          </p:nvGrpSpPr>
          <p:grpSpPr>
            <a:xfrm>
              <a:off x="2304" y="2640"/>
              <a:ext cx="144" cy="288"/>
              <a:chOff x="4333" y="2640"/>
              <a:chExt cx="144" cy="288"/>
            </a:xfrm>
          </p:grpSpPr>
          <p:cxnSp>
            <p:nvCxnSpPr>
              <p:cNvPr id="639" name="Google Shape;639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40" name="Google Shape;640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41" name="Google Shape;641;p30"/>
            <p:cNvGrpSpPr/>
            <p:nvPr/>
          </p:nvGrpSpPr>
          <p:grpSpPr>
            <a:xfrm>
              <a:off x="2736" y="2640"/>
              <a:ext cx="144" cy="288"/>
              <a:chOff x="4333" y="2640"/>
              <a:chExt cx="144" cy="288"/>
            </a:xfrm>
          </p:grpSpPr>
          <p:cxnSp>
            <p:nvCxnSpPr>
              <p:cNvPr id="642" name="Google Shape;642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43" name="Google Shape;643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44" name="Google Shape;644;p30"/>
            <p:cNvGrpSpPr/>
            <p:nvPr/>
          </p:nvGrpSpPr>
          <p:grpSpPr>
            <a:xfrm>
              <a:off x="2496" y="3312"/>
              <a:ext cx="144" cy="288"/>
              <a:chOff x="4333" y="2640"/>
              <a:chExt cx="144" cy="288"/>
            </a:xfrm>
          </p:grpSpPr>
          <p:cxnSp>
            <p:nvCxnSpPr>
              <p:cNvPr id="645" name="Google Shape;645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46" name="Google Shape;646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647" name="Google Shape;647;p30"/>
            <p:cNvCxnSpPr/>
            <p:nvPr/>
          </p:nvCxnSpPr>
          <p:spPr>
            <a:xfrm rot="10800000">
              <a:off x="2928" y="3120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48" name="Google Shape;648;p30"/>
            <p:cNvSpPr txBox="1"/>
            <p:nvPr/>
          </p:nvSpPr>
          <p:spPr>
            <a:xfrm>
              <a:off x="2956" y="2895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0"/>
            <p:cNvSpPr txBox="1"/>
            <p:nvPr/>
          </p:nvSpPr>
          <p:spPr>
            <a:xfrm>
              <a:off x="2352" y="3552"/>
              <a:ext cx="5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..S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0" name="Google Shape;650;p30"/>
            <p:cNvGrpSpPr/>
            <p:nvPr/>
          </p:nvGrpSpPr>
          <p:grpSpPr>
            <a:xfrm>
              <a:off x="2304" y="2640"/>
              <a:ext cx="144" cy="288"/>
              <a:chOff x="4333" y="2640"/>
              <a:chExt cx="144" cy="288"/>
            </a:xfrm>
          </p:grpSpPr>
          <p:cxnSp>
            <p:nvCxnSpPr>
              <p:cNvPr id="651" name="Google Shape;651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52" name="Google Shape;652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53" name="Google Shape;653;p30"/>
            <p:cNvGrpSpPr/>
            <p:nvPr/>
          </p:nvGrpSpPr>
          <p:grpSpPr>
            <a:xfrm>
              <a:off x="2304" y="2640"/>
              <a:ext cx="144" cy="288"/>
              <a:chOff x="4333" y="2640"/>
              <a:chExt cx="144" cy="288"/>
            </a:xfrm>
          </p:grpSpPr>
          <p:cxnSp>
            <p:nvCxnSpPr>
              <p:cNvPr id="654" name="Google Shape;654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55" name="Google Shape;655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656" name="Google Shape;656;p30"/>
            <p:cNvSpPr txBox="1"/>
            <p:nvPr/>
          </p:nvSpPr>
          <p:spPr>
            <a:xfrm>
              <a:off x="1248" y="2928"/>
              <a:ext cx="672" cy="3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7" name="Google Shape;657;p30"/>
            <p:cNvSpPr txBox="1"/>
            <p:nvPr/>
          </p:nvSpPr>
          <p:spPr>
            <a:xfrm>
              <a:off x="1248" y="2928"/>
              <a:ext cx="67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4-bit // adder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0"/>
            <p:cNvSpPr txBox="1"/>
            <p:nvPr/>
          </p:nvSpPr>
          <p:spPr>
            <a:xfrm>
              <a:off x="1056" y="2448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..X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0"/>
            <p:cNvSpPr txBox="1"/>
            <p:nvPr/>
          </p:nvSpPr>
          <p:spPr>
            <a:xfrm>
              <a:off x="1536" y="2448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..Y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0" name="Google Shape;660;p30"/>
            <p:cNvGrpSpPr/>
            <p:nvPr/>
          </p:nvGrpSpPr>
          <p:grpSpPr>
            <a:xfrm>
              <a:off x="1296" y="2640"/>
              <a:ext cx="144" cy="288"/>
              <a:chOff x="4333" y="2640"/>
              <a:chExt cx="144" cy="288"/>
            </a:xfrm>
          </p:grpSpPr>
          <p:cxnSp>
            <p:nvCxnSpPr>
              <p:cNvPr id="661" name="Google Shape;661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62" name="Google Shape;662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63" name="Google Shape;663;p30"/>
            <p:cNvGrpSpPr/>
            <p:nvPr/>
          </p:nvGrpSpPr>
          <p:grpSpPr>
            <a:xfrm>
              <a:off x="1728" y="2640"/>
              <a:ext cx="144" cy="288"/>
              <a:chOff x="4333" y="2640"/>
              <a:chExt cx="144" cy="288"/>
            </a:xfrm>
          </p:grpSpPr>
          <p:cxnSp>
            <p:nvCxnSpPr>
              <p:cNvPr id="664" name="Google Shape;664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65" name="Google Shape;665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66" name="Google Shape;666;p30"/>
            <p:cNvGrpSpPr/>
            <p:nvPr/>
          </p:nvGrpSpPr>
          <p:grpSpPr>
            <a:xfrm>
              <a:off x="1488" y="3312"/>
              <a:ext cx="144" cy="288"/>
              <a:chOff x="4333" y="2640"/>
              <a:chExt cx="144" cy="288"/>
            </a:xfrm>
          </p:grpSpPr>
          <p:cxnSp>
            <p:nvCxnSpPr>
              <p:cNvPr id="667" name="Google Shape;667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68" name="Google Shape;668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669" name="Google Shape;669;p30"/>
            <p:cNvCxnSpPr/>
            <p:nvPr/>
          </p:nvCxnSpPr>
          <p:spPr>
            <a:xfrm rot="10800000">
              <a:off x="1920" y="3120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70" name="Google Shape;670;p30"/>
            <p:cNvSpPr txBox="1"/>
            <p:nvPr/>
          </p:nvSpPr>
          <p:spPr>
            <a:xfrm>
              <a:off x="1948" y="2895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0"/>
            <p:cNvSpPr txBox="1"/>
            <p:nvPr/>
          </p:nvSpPr>
          <p:spPr>
            <a:xfrm>
              <a:off x="1296" y="3552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..S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2" name="Google Shape;672;p30"/>
            <p:cNvCxnSpPr/>
            <p:nvPr/>
          </p:nvCxnSpPr>
          <p:spPr>
            <a:xfrm rot="10800000">
              <a:off x="897" y="3153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73" name="Google Shape;673;p30"/>
            <p:cNvSpPr txBox="1"/>
            <p:nvPr/>
          </p:nvSpPr>
          <p:spPr>
            <a:xfrm>
              <a:off x="925" y="292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0"/>
            <p:cNvSpPr txBox="1"/>
            <p:nvPr/>
          </p:nvSpPr>
          <p:spPr>
            <a:xfrm>
              <a:off x="4560" y="3360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0"/>
            <p:cNvSpPr txBox="1"/>
            <p:nvPr/>
          </p:nvSpPr>
          <p:spPr>
            <a:xfrm>
              <a:off x="3552" y="3360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0"/>
            <p:cNvSpPr txBox="1"/>
            <p:nvPr/>
          </p:nvSpPr>
          <p:spPr>
            <a:xfrm>
              <a:off x="2544" y="3360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0"/>
            <p:cNvSpPr txBox="1"/>
            <p:nvPr/>
          </p:nvSpPr>
          <p:spPr>
            <a:xfrm>
              <a:off x="1536" y="3360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0"/>
            <p:cNvSpPr txBox="1"/>
            <p:nvPr/>
          </p:nvSpPr>
          <p:spPr>
            <a:xfrm>
              <a:off x="2352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0"/>
            <p:cNvSpPr txBox="1"/>
            <p:nvPr/>
          </p:nvSpPr>
          <p:spPr>
            <a:xfrm>
              <a:off x="1776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0"/>
            <p:cNvSpPr txBox="1"/>
            <p:nvPr/>
          </p:nvSpPr>
          <p:spPr>
            <a:xfrm>
              <a:off x="1344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0"/>
            <p:cNvSpPr txBox="1"/>
            <p:nvPr/>
          </p:nvSpPr>
          <p:spPr>
            <a:xfrm>
              <a:off x="4368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0"/>
            <p:cNvSpPr txBox="1"/>
            <p:nvPr/>
          </p:nvSpPr>
          <p:spPr>
            <a:xfrm>
              <a:off x="3792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0"/>
            <p:cNvSpPr txBox="1"/>
            <p:nvPr/>
          </p:nvSpPr>
          <p:spPr>
            <a:xfrm>
              <a:off x="3360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784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0"/>
            <p:cNvSpPr txBox="1"/>
            <p:nvPr/>
          </p:nvSpPr>
          <p:spPr>
            <a:xfrm>
              <a:off x="4800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6" name="Google Shape;686;p30"/>
          <p:cNvSpPr txBox="1"/>
          <p:nvPr/>
        </p:nvSpPr>
        <p:spPr>
          <a:xfrm>
            <a:off x="3733800" y="5334000"/>
            <a:ext cx="2743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16-bit parallel adder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1"/>
          <p:cNvSpPr txBox="1"/>
          <p:nvPr>
            <p:ph type="title"/>
          </p:nvPr>
        </p:nvSpPr>
        <p:spPr>
          <a:xfrm>
            <a:off x="12192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16-bit Parallel Adder</a:t>
            </a:r>
            <a:endParaRPr/>
          </a:p>
        </p:txBody>
      </p:sp>
      <p:sp>
        <p:nvSpPr>
          <p:cNvPr id="692" name="Google Shape;692;p31"/>
          <p:cNvSpPr txBox="1"/>
          <p:nvPr>
            <p:ph idx="1" type="body"/>
          </p:nvPr>
        </p:nvSpPr>
        <p:spPr>
          <a:xfrm>
            <a:off x="1143000" y="1447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Shortened notation for multiple lines. </a:t>
            </a:r>
            <a:endParaRPr/>
          </a:p>
        </p:txBody>
      </p:sp>
      <p:sp>
        <p:nvSpPr>
          <p:cNvPr id="693" name="Google Shape;693;p31"/>
          <p:cNvSpPr txBox="1"/>
          <p:nvPr/>
        </p:nvSpPr>
        <p:spPr>
          <a:xfrm>
            <a:off x="1600200" y="41910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16-bit parallel adder ripples carry from one 4-bit block to the next.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ripple-carry circuits are “slow” because of long delays needed to propagate the carries.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4" name="Google Shape;694;p31"/>
          <p:cNvCxnSpPr/>
          <p:nvPr/>
        </p:nvCxnSpPr>
        <p:spPr>
          <a:xfrm>
            <a:off x="3276600" y="228600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5" name="Google Shape;695;p31"/>
          <p:cNvCxnSpPr/>
          <p:nvPr/>
        </p:nvCxnSpPr>
        <p:spPr>
          <a:xfrm flipH="1">
            <a:off x="3048000" y="2514600"/>
            <a:ext cx="3810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6" name="Google Shape;696;p31"/>
          <p:cNvSpPr txBox="1"/>
          <p:nvPr/>
        </p:nvSpPr>
        <p:spPr>
          <a:xfrm>
            <a:off x="3252787" y="2505075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1"/>
          <p:cNvSpPr txBox="1"/>
          <p:nvPr/>
        </p:nvSpPr>
        <p:spPr>
          <a:xfrm>
            <a:off x="2743200" y="3200400"/>
            <a:ext cx="1143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.. S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8" name="Google Shape;698;p31"/>
          <p:cNvCxnSpPr/>
          <p:nvPr/>
        </p:nvCxnSpPr>
        <p:spPr>
          <a:xfrm>
            <a:off x="6019800" y="228600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9" name="Google Shape;699;p31"/>
          <p:cNvCxnSpPr/>
          <p:nvPr/>
        </p:nvCxnSpPr>
        <p:spPr>
          <a:xfrm>
            <a:off x="6324600" y="228600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0" name="Google Shape;700;p31"/>
          <p:cNvCxnSpPr/>
          <p:nvPr/>
        </p:nvCxnSpPr>
        <p:spPr>
          <a:xfrm>
            <a:off x="6934200" y="228600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1" name="Google Shape;701;p31"/>
          <p:cNvCxnSpPr/>
          <p:nvPr/>
        </p:nvCxnSpPr>
        <p:spPr>
          <a:xfrm>
            <a:off x="6629400" y="228600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2" name="Google Shape;702;p31"/>
          <p:cNvSpPr txBox="1"/>
          <p:nvPr/>
        </p:nvSpPr>
        <p:spPr>
          <a:xfrm>
            <a:off x="5791200" y="32766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1"/>
          <p:cNvSpPr txBox="1"/>
          <p:nvPr/>
        </p:nvSpPr>
        <p:spPr>
          <a:xfrm>
            <a:off x="3886200" y="2438400"/>
            <a:ext cx="1905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shortened notation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7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b="1" i="0" lang="en-US" sz="3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Circuits: Cascading Adders</a:t>
            </a:r>
            <a:endParaRPr/>
          </a:p>
        </p:txBody>
      </p:sp>
      <p:sp>
        <p:nvSpPr>
          <p:cNvPr id="709" name="Google Shape;709;p27"/>
          <p:cNvSpPr txBox="1"/>
          <p:nvPr>
            <p:ph idx="1" type="body"/>
          </p:nvPr>
        </p:nvSpPr>
        <p:spPr>
          <a:xfrm>
            <a:off x="1143000" y="1371600"/>
            <a:ext cx="7620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Application: 6-person voting system.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FAs and a 4-bit binary parallel adder.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FA can sum up to 3 votes.</a:t>
            </a:r>
            <a:endParaRPr/>
          </a:p>
        </p:txBody>
      </p:sp>
      <p:grpSp>
        <p:nvGrpSpPr>
          <p:cNvPr id="710" name="Google Shape;710;p27"/>
          <p:cNvGrpSpPr/>
          <p:nvPr/>
        </p:nvGrpSpPr>
        <p:grpSpPr>
          <a:xfrm>
            <a:off x="2209800" y="2819400"/>
            <a:ext cx="5770562" cy="3265487"/>
            <a:chOff x="1392" y="1776"/>
            <a:chExt cx="3635" cy="2057"/>
          </a:xfrm>
        </p:grpSpPr>
        <p:cxnSp>
          <p:nvCxnSpPr>
            <p:cNvPr id="711" name="Google Shape;711;p27"/>
            <p:cNvCxnSpPr/>
            <p:nvPr/>
          </p:nvCxnSpPr>
          <p:spPr>
            <a:xfrm>
              <a:off x="1920" y="2064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27"/>
            <p:cNvCxnSpPr/>
            <p:nvPr/>
          </p:nvCxnSpPr>
          <p:spPr>
            <a:xfrm>
              <a:off x="1920" y="2256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27"/>
            <p:cNvCxnSpPr/>
            <p:nvPr/>
          </p:nvCxnSpPr>
          <p:spPr>
            <a:xfrm>
              <a:off x="2928" y="2064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27"/>
            <p:cNvCxnSpPr/>
            <p:nvPr/>
          </p:nvCxnSpPr>
          <p:spPr>
            <a:xfrm>
              <a:off x="2928" y="2352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15" name="Google Shape;715;p27"/>
            <p:cNvSpPr txBox="1"/>
            <p:nvPr/>
          </p:nvSpPr>
          <p:spPr>
            <a:xfrm>
              <a:off x="1392" y="1968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Voter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 flipH="1">
              <a:off x="4416" y="2256"/>
              <a:ext cx="48" cy="255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7" name="Google Shape;717;p27"/>
            <p:cNvSpPr txBox="1"/>
            <p:nvPr/>
          </p:nvSpPr>
          <p:spPr>
            <a:xfrm>
              <a:off x="4499" y="2193"/>
              <a:ext cx="528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3-bit Output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8" name="Google Shape;718;p27"/>
            <p:cNvGrpSpPr/>
            <p:nvPr/>
          </p:nvGrpSpPr>
          <p:grpSpPr>
            <a:xfrm>
              <a:off x="2352" y="1776"/>
              <a:ext cx="624" cy="816"/>
              <a:chOff x="3312" y="912"/>
              <a:chExt cx="624" cy="816"/>
            </a:xfrm>
          </p:grpSpPr>
          <p:sp>
            <p:nvSpPr>
              <p:cNvPr id="719" name="Google Shape;719;p27"/>
              <p:cNvSpPr txBox="1"/>
              <p:nvPr/>
            </p:nvSpPr>
            <p:spPr>
              <a:xfrm>
                <a:off x="3360" y="960"/>
                <a:ext cx="528" cy="768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0" name="Google Shape;720;p27"/>
              <p:cNvSpPr txBox="1"/>
              <p:nvPr/>
            </p:nvSpPr>
            <p:spPr>
              <a:xfrm>
                <a:off x="3312" y="1104"/>
                <a:ext cx="240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7"/>
              <p:cNvSpPr txBox="1"/>
              <p:nvPr/>
            </p:nvSpPr>
            <p:spPr>
              <a:xfrm>
                <a:off x="3312" y="1296"/>
                <a:ext cx="240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7"/>
              <p:cNvSpPr txBox="1"/>
              <p:nvPr/>
            </p:nvSpPr>
            <p:spPr>
              <a:xfrm>
                <a:off x="3504" y="912"/>
                <a:ext cx="24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27"/>
              <p:cNvSpPr txBox="1"/>
              <p:nvPr/>
            </p:nvSpPr>
            <p:spPr>
              <a:xfrm>
                <a:off x="3552" y="1392"/>
                <a:ext cx="3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Cout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27"/>
              <p:cNvSpPr txBox="1"/>
              <p:nvPr/>
            </p:nvSpPr>
            <p:spPr>
              <a:xfrm>
                <a:off x="3696" y="1104"/>
                <a:ext cx="240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27"/>
              <p:cNvSpPr txBox="1"/>
              <p:nvPr/>
            </p:nvSpPr>
            <p:spPr>
              <a:xfrm>
                <a:off x="3312" y="1488"/>
                <a:ext cx="336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Cin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26" name="Google Shape;726;p27"/>
            <p:cNvCxnSpPr/>
            <p:nvPr/>
          </p:nvCxnSpPr>
          <p:spPr>
            <a:xfrm>
              <a:off x="1920" y="2448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27" name="Google Shape;727;p27"/>
            <p:cNvSpPr txBox="1"/>
            <p:nvPr/>
          </p:nvSpPr>
          <p:spPr>
            <a:xfrm>
              <a:off x="1392" y="2160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Voter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7"/>
            <p:cNvSpPr txBox="1"/>
            <p:nvPr/>
          </p:nvSpPr>
          <p:spPr>
            <a:xfrm>
              <a:off x="1392" y="2352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Voter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9" name="Google Shape;729;p27"/>
            <p:cNvCxnSpPr/>
            <p:nvPr/>
          </p:nvCxnSpPr>
          <p:spPr>
            <a:xfrm>
              <a:off x="1920" y="3120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27"/>
            <p:cNvCxnSpPr/>
            <p:nvPr/>
          </p:nvCxnSpPr>
          <p:spPr>
            <a:xfrm>
              <a:off x="1920" y="3312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p27"/>
            <p:cNvCxnSpPr/>
            <p:nvPr/>
          </p:nvCxnSpPr>
          <p:spPr>
            <a:xfrm>
              <a:off x="2928" y="3120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2" name="Google Shape;732;p27"/>
            <p:cNvCxnSpPr/>
            <p:nvPr/>
          </p:nvCxnSpPr>
          <p:spPr>
            <a:xfrm>
              <a:off x="2928" y="3408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33" name="Google Shape;733;p27"/>
            <p:cNvSpPr txBox="1"/>
            <p:nvPr/>
          </p:nvSpPr>
          <p:spPr>
            <a:xfrm>
              <a:off x="1392" y="3024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Voter 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4" name="Google Shape;734;p27"/>
            <p:cNvGrpSpPr/>
            <p:nvPr/>
          </p:nvGrpSpPr>
          <p:grpSpPr>
            <a:xfrm>
              <a:off x="2352" y="2832"/>
              <a:ext cx="624" cy="816"/>
              <a:chOff x="3312" y="912"/>
              <a:chExt cx="624" cy="816"/>
            </a:xfrm>
          </p:grpSpPr>
          <p:sp>
            <p:nvSpPr>
              <p:cNvPr id="735" name="Google Shape;735;p27"/>
              <p:cNvSpPr txBox="1"/>
              <p:nvPr/>
            </p:nvSpPr>
            <p:spPr>
              <a:xfrm>
                <a:off x="3360" y="960"/>
                <a:ext cx="528" cy="768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6" name="Google Shape;736;p27"/>
              <p:cNvSpPr txBox="1"/>
              <p:nvPr/>
            </p:nvSpPr>
            <p:spPr>
              <a:xfrm>
                <a:off x="3312" y="1104"/>
                <a:ext cx="240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7"/>
              <p:cNvSpPr txBox="1"/>
              <p:nvPr/>
            </p:nvSpPr>
            <p:spPr>
              <a:xfrm>
                <a:off x="3312" y="1296"/>
                <a:ext cx="240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7"/>
              <p:cNvSpPr txBox="1"/>
              <p:nvPr/>
            </p:nvSpPr>
            <p:spPr>
              <a:xfrm>
                <a:off x="3504" y="912"/>
                <a:ext cx="24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7"/>
              <p:cNvSpPr txBox="1"/>
              <p:nvPr/>
            </p:nvSpPr>
            <p:spPr>
              <a:xfrm>
                <a:off x="3552" y="1392"/>
                <a:ext cx="3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Cout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7"/>
              <p:cNvSpPr txBox="1"/>
              <p:nvPr/>
            </p:nvSpPr>
            <p:spPr>
              <a:xfrm>
                <a:off x="3696" y="1104"/>
                <a:ext cx="240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7"/>
              <p:cNvSpPr txBox="1"/>
              <p:nvPr/>
            </p:nvSpPr>
            <p:spPr>
              <a:xfrm>
                <a:off x="3312" y="1488"/>
                <a:ext cx="336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Cin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42" name="Google Shape;742;p27"/>
            <p:cNvCxnSpPr/>
            <p:nvPr/>
          </p:nvCxnSpPr>
          <p:spPr>
            <a:xfrm>
              <a:off x="1920" y="3504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43" name="Google Shape;743;p27"/>
            <p:cNvSpPr txBox="1"/>
            <p:nvPr/>
          </p:nvSpPr>
          <p:spPr>
            <a:xfrm>
              <a:off x="1392" y="3216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Voter 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7"/>
            <p:cNvSpPr txBox="1"/>
            <p:nvPr/>
          </p:nvSpPr>
          <p:spPr>
            <a:xfrm>
              <a:off x="1392" y="3408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Voter 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7"/>
            <p:cNvSpPr txBox="1"/>
            <p:nvPr/>
          </p:nvSpPr>
          <p:spPr>
            <a:xfrm>
              <a:off x="2256" y="2553"/>
              <a:ext cx="86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Full-adder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7"/>
            <p:cNvSpPr txBox="1"/>
            <p:nvPr/>
          </p:nvSpPr>
          <p:spPr>
            <a:xfrm>
              <a:off x="2256" y="3621"/>
              <a:ext cx="86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Full-adder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7" name="Google Shape;747;p27"/>
            <p:cNvCxnSpPr/>
            <p:nvPr/>
          </p:nvCxnSpPr>
          <p:spPr>
            <a:xfrm>
              <a:off x="3072" y="2160"/>
              <a:ext cx="43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8" name="Google Shape;748;p27"/>
            <p:cNvCxnSpPr/>
            <p:nvPr/>
          </p:nvCxnSpPr>
          <p:spPr>
            <a:xfrm>
              <a:off x="3312" y="2256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9" name="Google Shape;749;p27"/>
            <p:cNvCxnSpPr/>
            <p:nvPr/>
          </p:nvCxnSpPr>
          <p:spPr>
            <a:xfrm>
              <a:off x="3312" y="2352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0" name="Google Shape;750;p27"/>
            <p:cNvCxnSpPr/>
            <p:nvPr/>
          </p:nvCxnSpPr>
          <p:spPr>
            <a:xfrm>
              <a:off x="3072" y="2544"/>
              <a:ext cx="43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1" name="Google Shape;751;p27"/>
            <p:cNvCxnSpPr/>
            <p:nvPr/>
          </p:nvCxnSpPr>
          <p:spPr>
            <a:xfrm>
              <a:off x="3168" y="2640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2" name="Google Shape;752;p27"/>
            <p:cNvCxnSpPr/>
            <p:nvPr/>
          </p:nvCxnSpPr>
          <p:spPr>
            <a:xfrm>
              <a:off x="3312" y="2736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3" name="Google Shape;753;p27"/>
            <p:cNvCxnSpPr/>
            <p:nvPr/>
          </p:nvCxnSpPr>
          <p:spPr>
            <a:xfrm>
              <a:off x="3312" y="2832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4" name="Google Shape;754;p27"/>
            <p:cNvCxnSpPr/>
            <p:nvPr/>
          </p:nvCxnSpPr>
          <p:spPr>
            <a:xfrm>
              <a:off x="3312" y="3024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5" name="Google Shape;755;p27"/>
            <p:cNvCxnSpPr/>
            <p:nvPr/>
          </p:nvCxnSpPr>
          <p:spPr>
            <a:xfrm>
              <a:off x="4128" y="2271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6" name="Google Shape;756;p27"/>
            <p:cNvCxnSpPr/>
            <p:nvPr/>
          </p:nvCxnSpPr>
          <p:spPr>
            <a:xfrm>
              <a:off x="4128" y="2367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7" name="Google Shape;757;p27"/>
            <p:cNvCxnSpPr/>
            <p:nvPr/>
          </p:nvCxnSpPr>
          <p:spPr>
            <a:xfrm>
              <a:off x="4128" y="2463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758" name="Google Shape;758;p27"/>
            <p:cNvGrpSpPr/>
            <p:nvPr/>
          </p:nvGrpSpPr>
          <p:grpSpPr>
            <a:xfrm>
              <a:off x="3476" y="1920"/>
              <a:ext cx="706" cy="1200"/>
              <a:chOff x="4196" y="2160"/>
              <a:chExt cx="706" cy="1200"/>
            </a:xfrm>
          </p:grpSpPr>
          <p:sp>
            <p:nvSpPr>
              <p:cNvPr id="759" name="Google Shape;759;p27"/>
              <p:cNvSpPr txBox="1"/>
              <p:nvPr/>
            </p:nvSpPr>
            <p:spPr>
              <a:xfrm>
                <a:off x="4224" y="2160"/>
                <a:ext cx="624" cy="1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0" name="Google Shape;760;p27"/>
              <p:cNvSpPr txBox="1"/>
              <p:nvPr/>
            </p:nvSpPr>
            <p:spPr>
              <a:xfrm>
                <a:off x="4416" y="2160"/>
                <a:ext cx="24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Σ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27"/>
              <p:cNvSpPr txBox="1"/>
              <p:nvPr/>
            </p:nvSpPr>
            <p:spPr>
              <a:xfrm>
                <a:off x="4512" y="2976"/>
                <a:ext cx="3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Cout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27"/>
              <p:cNvSpPr txBox="1"/>
              <p:nvPr/>
            </p:nvSpPr>
            <p:spPr>
              <a:xfrm>
                <a:off x="4224" y="3168"/>
                <a:ext cx="336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Cin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3" name="Google Shape;763;p27"/>
              <p:cNvGrpSpPr/>
              <p:nvPr/>
            </p:nvGrpSpPr>
            <p:grpSpPr>
              <a:xfrm>
                <a:off x="4196" y="2256"/>
                <a:ext cx="301" cy="426"/>
                <a:chOff x="3552" y="3072"/>
                <a:chExt cx="301" cy="426"/>
              </a:xfrm>
            </p:grpSpPr>
            <p:sp>
              <p:nvSpPr>
                <p:cNvPr id="764" name="Google Shape;764;p27"/>
                <p:cNvSpPr/>
                <p:nvPr/>
              </p:nvSpPr>
              <p:spPr>
                <a:xfrm flipH="1">
                  <a:off x="3696" y="3120"/>
                  <a:ext cx="48" cy="336"/>
                </a:xfrm>
                <a:prstGeom prst="leftBrace">
                  <a:avLst>
                    <a:gd fmla="val 8333" name="adj1"/>
                    <a:gd fmla="val 50000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5" name="Google Shape;765;p27"/>
                <p:cNvSpPr txBox="1"/>
                <p:nvPr/>
              </p:nvSpPr>
              <p:spPr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27"/>
                <p:cNvSpPr txBox="1"/>
                <p:nvPr/>
              </p:nvSpPr>
              <p:spPr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7" name="Google Shape;767;p27"/>
              <p:cNvGrpSpPr/>
              <p:nvPr/>
            </p:nvGrpSpPr>
            <p:grpSpPr>
              <a:xfrm>
                <a:off x="4204" y="2736"/>
                <a:ext cx="301" cy="426"/>
                <a:chOff x="3552" y="3072"/>
                <a:chExt cx="301" cy="426"/>
              </a:xfrm>
            </p:grpSpPr>
            <p:sp>
              <p:nvSpPr>
                <p:cNvPr id="768" name="Google Shape;768;p27"/>
                <p:cNvSpPr/>
                <p:nvPr/>
              </p:nvSpPr>
              <p:spPr>
                <a:xfrm flipH="1">
                  <a:off x="3696" y="3120"/>
                  <a:ext cx="48" cy="336"/>
                </a:xfrm>
                <a:prstGeom prst="leftBrace">
                  <a:avLst>
                    <a:gd fmla="val 8333" name="adj1"/>
                    <a:gd fmla="val 50000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69" name="Google Shape;769;p27"/>
                <p:cNvSpPr txBox="1"/>
                <p:nvPr/>
              </p:nvSpPr>
              <p:spPr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27"/>
                <p:cNvSpPr txBox="1"/>
                <p:nvPr/>
              </p:nvSpPr>
              <p:spPr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1" name="Google Shape;771;p27"/>
              <p:cNvGrpSpPr/>
              <p:nvPr/>
            </p:nvGrpSpPr>
            <p:grpSpPr>
              <a:xfrm>
                <a:off x="4540" y="2448"/>
                <a:ext cx="362" cy="426"/>
                <a:chOff x="3392" y="3312"/>
                <a:chExt cx="362" cy="426"/>
              </a:xfrm>
            </p:grpSpPr>
            <p:sp>
              <p:nvSpPr>
                <p:cNvPr id="772" name="Google Shape;772;p27"/>
                <p:cNvSpPr/>
                <p:nvPr/>
              </p:nvSpPr>
              <p:spPr>
                <a:xfrm>
                  <a:off x="3538" y="3346"/>
                  <a:ext cx="48" cy="336"/>
                </a:xfrm>
                <a:prstGeom prst="leftBrace">
                  <a:avLst>
                    <a:gd fmla="val 8333" name="adj1"/>
                    <a:gd fmla="val 50000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73" name="Google Shape;773;p27"/>
                <p:cNvSpPr txBox="1"/>
                <p:nvPr/>
              </p:nvSpPr>
              <p:spPr>
                <a:xfrm>
                  <a:off x="3392" y="3441"/>
                  <a:ext cx="144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Google Shape;774;p27"/>
                <p:cNvSpPr txBox="1"/>
                <p:nvPr/>
              </p:nvSpPr>
              <p:spPr>
                <a:xfrm>
                  <a:off x="3552" y="3312"/>
                  <a:ext cx="202" cy="4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775" name="Google Shape;775;p27"/>
            <p:cNvCxnSpPr/>
            <p:nvPr/>
          </p:nvCxnSpPr>
          <p:spPr>
            <a:xfrm>
              <a:off x="3072" y="2160"/>
              <a:ext cx="0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p27"/>
            <p:cNvCxnSpPr/>
            <p:nvPr/>
          </p:nvCxnSpPr>
          <p:spPr>
            <a:xfrm>
              <a:off x="3072" y="2544"/>
              <a:ext cx="0" cy="576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p27"/>
            <p:cNvCxnSpPr/>
            <p:nvPr/>
          </p:nvCxnSpPr>
          <p:spPr>
            <a:xfrm>
              <a:off x="3168" y="2640"/>
              <a:ext cx="0" cy="768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8" name="Google Shape;778;p27"/>
            <p:cNvCxnSpPr/>
            <p:nvPr/>
          </p:nvCxnSpPr>
          <p:spPr>
            <a:xfrm>
              <a:off x="3312" y="2256"/>
              <a:ext cx="0" cy="1248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p27"/>
            <p:cNvCxnSpPr/>
            <p:nvPr/>
          </p:nvCxnSpPr>
          <p:spPr>
            <a:xfrm>
              <a:off x="3216" y="3504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27"/>
            <p:cNvCxnSpPr/>
            <p:nvPr/>
          </p:nvCxnSpPr>
          <p:spPr>
            <a:xfrm>
              <a:off x="3244" y="3533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27"/>
            <p:cNvCxnSpPr/>
            <p:nvPr/>
          </p:nvCxnSpPr>
          <p:spPr>
            <a:xfrm>
              <a:off x="3264" y="3567"/>
              <a:ext cx="9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82" name="Google Shape;782;p27"/>
            <p:cNvSpPr/>
            <p:nvPr/>
          </p:nvSpPr>
          <p:spPr>
            <a:xfrm>
              <a:off x="3284" y="2708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3284" y="2812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3284" y="2992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3284" y="2324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6" name="Google Shape;786;p27"/>
            <p:cNvSpPr txBox="1"/>
            <p:nvPr/>
          </p:nvSpPr>
          <p:spPr>
            <a:xfrm>
              <a:off x="3360" y="3092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Parallel adder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7" name="Google Shape;787;p27"/>
          <p:cNvGrpSpPr/>
          <p:nvPr/>
        </p:nvGrpSpPr>
        <p:grpSpPr>
          <a:xfrm>
            <a:off x="5562600" y="2209800"/>
            <a:ext cx="2133600" cy="1555750"/>
            <a:chOff x="5562600" y="2209800"/>
            <a:chExt cx="2133600" cy="1555750"/>
          </a:xfrm>
        </p:grpSpPr>
        <p:cxnSp>
          <p:nvCxnSpPr>
            <p:cNvPr id="788" name="Google Shape;788;p27"/>
            <p:cNvCxnSpPr/>
            <p:nvPr/>
          </p:nvCxnSpPr>
          <p:spPr>
            <a:xfrm flipH="1" rot="10800000">
              <a:off x="5562600" y="2438400"/>
              <a:ext cx="457200" cy="838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89" name="Google Shape;789;p27"/>
            <p:cNvSpPr txBox="1"/>
            <p:nvPr/>
          </p:nvSpPr>
          <p:spPr>
            <a:xfrm>
              <a:off x="6096000" y="2209800"/>
              <a:ext cx="990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LSB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0" name="Google Shape;790;p27"/>
            <p:cNvCxnSpPr/>
            <p:nvPr/>
          </p:nvCxnSpPr>
          <p:spPr>
            <a:xfrm flipH="1" rot="10800000">
              <a:off x="5562600" y="2895600"/>
              <a:ext cx="1219200" cy="86995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1" name="Google Shape;791;p27"/>
            <p:cNvSpPr txBox="1"/>
            <p:nvPr/>
          </p:nvSpPr>
          <p:spPr>
            <a:xfrm>
              <a:off x="6638925" y="2667000"/>
              <a:ext cx="10572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MSB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27"/>
          <p:cNvGrpSpPr/>
          <p:nvPr/>
        </p:nvGrpSpPr>
        <p:grpSpPr>
          <a:xfrm>
            <a:off x="5607050" y="4056062"/>
            <a:ext cx="2424112" cy="1447800"/>
            <a:chOff x="5562600" y="3276602"/>
            <a:chExt cx="2424752" cy="1447661"/>
          </a:xfrm>
        </p:grpSpPr>
        <p:cxnSp>
          <p:nvCxnSpPr>
            <p:cNvPr id="793" name="Google Shape;793;p27"/>
            <p:cNvCxnSpPr/>
            <p:nvPr/>
          </p:nvCxnSpPr>
          <p:spPr>
            <a:xfrm>
              <a:off x="5562600" y="3276602"/>
              <a:ext cx="1365610" cy="44604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4" name="Google Shape;794;p27"/>
            <p:cNvSpPr txBox="1"/>
            <p:nvPr/>
          </p:nvSpPr>
          <p:spPr>
            <a:xfrm>
              <a:off x="6927850" y="3491073"/>
              <a:ext cx="990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LSB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5" name="Google Shape;795;p27"/>
            <p:cNvCxnSpPr/>
            <p:nvPr/>
          </p:nvCxnSpPr>
          <p:spPr>
            <a:xfrm>
              <a:off x="5562600" y="3765505"/>
              <a:ext cx="1367198" cy="72859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6" name="Google Shape;796;p27"/>
            <p:cNvSpPr txBox="1"/>
            <p:nvPr/>
          </p:nvSpPr>
          <p:spPr>
            <a:xfrm>
              <a:off x="6930077" y="4262598"/>
              <a:ext cx="10572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MSB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7" name="Google Shape;797;p27"/>
          <p:cNvGrpSpPr/>
          <p:nvPr/>
        </p:nvGrpSpPr>
        <p:grpSpPr>
          <a:xfrm>
            <a:off x="6573837" y="2857500"/>
            <a:ext cx="2689225" cy="1852612"/>
            <a:chOff x="5298246" y="2871720"/>
            <a:chExt cx="2689106" cy="1852543"/>
          </a:xfrm>
        </p:grpSpPr>
        <p:cxnSp>
          <p:nvCxnSpPr>
            <p:cNvPr id="798" name="Google Shape;798;p27"/>
            <p:cNvCxnSpPr/>
            <p:nvPr/>
          </p:nvCxnSpPr>
          <p:spPr>
            <a:xfrm flipH="1" rot="10800000">
              <a:off x="5322057" y="3078087"/>
              <a:ext cx="1606479" cy="52385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99" name="Google Shape;799;p27"/>
            <p:cNvSpPr txBox="1"/>
            <p:nvPr/>
          </p:nvSpPr>
          <p:spPr>
            <a:xfrm>
              <a:off x="6882666" y="2871720"/>
              <a:ext cx="990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LSB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0" name="Google Shape;800;p27"/>
            <p:cNvCxnSpPr/>
            <p:nvPr/>
          </p:nvCxnSpPr>
          <p:spPr>
            <a:xfrm>
              <a:off x="5298246" y="4036901"/>
              <a:ext cx="1631878" cy="45718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01" name="Google Shape;801;p27"/>
            <p:cNvSpPr txBox="1"/>
            <p:nvPr/>
          </p:nvSpPr>
          <p:spPr>
            <a:xfrm>
              <a:off x="6930077" y="4262598"/>
              <a:ext cx="10572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MSB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it yourself</a:t>
            </a:r>
            <a:endParaRPr/>
          </a:p>
        </p:txBody>
      </p:sp>
      <p:sp>
        <p:nvSpPr>
          <p:cNvPr id="807" name="Google Shape;807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 12 person voting system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9"/>
          <p:cNvSpPr txBox="1"/>
          <p:nvPr>
            <p:ph type="title"/>
          </p:nvPr>
        </p:nvSpPr>
        <p:spPr>
          <a:xfrm>
            <a:off x="1674812" y="63500"/>
            <a:ext cx="7772400" cy="661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cxnSp>
        <p:nvCxnSpPr>
          <p:cNvPr id="813" name="Google Shape;813;p29"/>
          <p:cNvCxnSpPr/>
          <p:nvPr/>
        </p:nvCxnSpPr>
        <p:spPr>
          <a:xfrm>
            <a:off x="4835525" y="1365250"/>
            <a:ext cx="2175000" cy="12921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4" name="Google Shape;814;p29"/>
          <p:cNvSpPr txBox="1"/>
          <p:nvPr/>
        </p:nvSpPr>
        <p:spPr>
          <a:xfrm>
            <a:off x="8259762" y="2635250"/>
            <a:ext cx="80803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4-bit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5" name="Google Shape;815;p29"/>
          <p:cNvGrpSpPr/>
          <p:nvPr/>
        </p:nvGrpSpPr>
        <p:grpSpPr>
          <a:xfrm>
            <a:off x="152400" y="446087"/>
            <a:ext cx="8001000" cy="6389687"/>
            <a:chOff x="75687" y="397466"/>
            <a:chExt cx="8001513" cy="6389908"/>
          </a:xfrm>
        </p:grpSpPr>
        <p:pic>
          <p:nvPicPr>
            <p:cNvPr id="816" name="Google Shape;816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34200" y="2140255"/>
              <a:ext cx="1143000" cy="2057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7" name="Google Shape;817;p29"/>
            <p:cNvGrpSpPr/>
            <p:nvPr/>
          </p:nvGrpSpPr>
          <p:grpSpPr>
            <a:xfrm>
              <a:off x="75687" y="397466"/>
              <a:ext cx="6845739" cy="6389908"/>
              <a:chOff x="75687" y="397466"/>
              <a:chExt cx="6845739" cy="6389908"/>
            </a:xfrm>
          </p:grpSpPr>
          <p:grpSp>
            <p:nvGrpSpPr>
              <p:cNvPr id="818" name="Google Shape;818;p29"/>
              <p:cNvGrpSpPr/>
              <p:nvPr/>
            </p:nvGrpSpPr>
            <p:grpSpPr>
              <a:xfrm>
                <a:off x="204997" y="397466"/>
                <a:ext cx="5562599" cy="3200400"/>
                <a:chOff x="1392" y="1776"/>
                <a:chExt cx="3635" cy="2057"/>
              </a:xfrm>
            </p:grpSpPr>
            <p:cxnSp>
              <p:nvCxnSpPr>
                <p:cNvPr id="819" name="Google Shape;819;p29"/>
                <p:cNvCxnSpPr/>
                <p:nvPr/>
              </p:nvCxnSpPr>
              <p:spPr>
                <a:xfrm>
                  <a:off x="1920" y="2064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20" name="Google Shape;820;p29"/>
                <p:cNvCxnSpPr/>
                <p:nvPr/>
              </p:nvCxnSpPr>
              <p:spPr>
                <a:xfrm>
                  <a:off x="1920" y="2256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21" name="Google Shape;821;p29"/>
                <p:cNvCxnSpPr/>
                <p:nvPr/>
              </p:nvCxnSpPr>
              <p:spPr>
                <a:xfrm>
                  <a:off x="2928" y="2064"/>
                  <a:ext cx="576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22" name="Google Shape;822;p29"/>
                <p:cNvCxnSpPr/>
                <p:nvPr/>
              </p:nvCxnSpPr>
              <p:spPr>
                <a:xfrm>
                  <a:off x="2928" y="2352"/>
                  <a:ext cx="144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823" name="Google Shape;823;p29"/>
                <p:cNvSpPr txBox="1"/>
                <p:nvPr/>
              </p:nvSpPr>
              <p:spPr>
                <a:xfrm>
                  <a:off x="1392" y="1968"/>
                  <a:ext cx="576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4" name="Google Shape;824;p29"/>
                <p:cNvSpPr/>
                <p:nvPr/>
              </p:nvSpPr>
              <p:spPr>
                <a:xfrm flipH="1">
                  <a:off x="4416" y="2256"/>
                  <a:ext cx="48" cy="255"/>
                </a:xfrm>
                <a:prstGeom prst="leftBrace">
                  <a:avLst>
                    <a:gd fmla="val 8333" name="adj1"/>
                    <a:gd fmla="val 50000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25" name="Google Shape;825;p29"/>
                <p:cNvSpPr txBox="1"/>
                <p:nvPr/>
              </p:nvSpPr>
              <p:spPr>
                <a:xfrm>
                  <a:off x="4499" y="2193"/>
                  <a:ext cx="528" cy="3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3-bit Output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26" name="Google Shape;826;p29"/>
                <p:cNvGrpSpPr/>
                <p:nvPr/>
              </p:nvGrpSpPr>
              <p:grpSpPr>
                <a:xfrm>
                  <a:off x="2352" y="1776"/>
                  <a:ext cx="624" cy="816"/>
                  <a:chOff x="3312" y="912"/>
                  <a:chExt cx="624" cy="816"/>
                </a:xfrm>
              </p:grpSpPr>
              <p:sp>
                <p:nvSpPr>
                  <p:cNvPr id="827" name="Google Shape;827;p29"/>
                  <p:cNvSpPr txBox="1"/>
                  <p:nvPr/>
                </p:nvSpPr>
                <p:spPr>
                  <a:xfrm>
                    <a:off x="3360" y="960"/>
                    <a:ext cx="528" cy="768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28" name="Google Shape;828;p29"/>
                  <p:cNvSpPr txBox="1"/>
                  <p:nvPr/>
                </p:nvSpPr>
                <p:spPr>
                  <a:xfrm>
                    <a:off x="3312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9" name="Google Shape;829;p29"/>
                  <p:cNvSpPr txBox="1"/>
                  <p:nvPr/>
                </p:nvSpPr>
                <p:spPr>
                  <a:xfrm>
                    <a:off x="3312" y="1296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0" name="Google Shape;830;p29"/>
                  <p:cNvSpPr txBox="1"/>
                  <p:nvPr/>
                </p:nvSpPr>
                <p:spPr>
                  <a:xfrm>
                    <a:off x="3504" y="912"/>
                    <a:ext cx="240" cy="2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Noto Sans Symbols"/>
                      <a:buNone/>
                    </a:pPr>
                    <a:r>
                      <a:rPr b="1" i="0" lang="en-US" sz="1600" u="none" cap="none" strike="noStrik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1" name="Google Shape;831;p29"/>
                  <p:cNvSpPr txBox="1"/>
                  <p:nvPr/>
                </p:nvSpPr>
                <p:spPr>
                  <a:xfrm>
                    <a:off x="3552" y="1392"/>
                    <a:ext cx="384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Cout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2" name="Google Shape;832;p29"/>
                  <p:cNvSpPr txBox="1"/>
                  <p:nvPr/>
                </p:nvSpPr>
                <p:spPr>
                  <a:xfrm>
                    <a:off x="3696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3" name="Google Shape;833;p29"/>
                  <p:cNvSpPr txBox="1"/>
                  <p:nvPr/>
                </p:nvSpPr>
                <p:spPr>
                  <a:xfrm>
                    <a:off x="3312" y="1488"/>
                    <a:ext cx="336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Cin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34" name="Google Shape;834;p29"/>
                <p:cNvCxnSpPr/>
                <p:nvPr/>
              </p:nvCxnSpPr>
              <p:spPr>
                <a:xfrm>
                  <a:off x="1920" y="2448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835" name="Google Shape;835;p29"/>
                <p:cNvSpPr txBox="1"/>
                <p:nvPr/>
              </p:nvSpPr>
              <p:spPr>
                <a:xfrm>
                  <a:off x="1392" y="2160"/>
                  <a:ext cx="576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6" name="Google Shape;836;p29"/>
                <p:cNvSpPr txBox="1"/>
                <p:nvPr/>
              </p:nvSpPr>
              <p:spPr>
                <a:xfrm>
                  <a:off x="1392" y="2352"/>
                  <a:ext cx="576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37" name="Google Shape;837;p29"/>
                <p:cNvCxnSpPr/>
                <p:nvPr/>
              </p:nvCxnSpPr>
              <p:spPr>
                <a:xfrm>
                  <a:off x="1920" y="3120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38" name="Google Shape;838;p29"/>
                <p:cNvCxnSpPr/>
                <p:nvPr/>
              </p:nvCxnSpPr>
              <p:spPr>
                <a:xfrm>
                  <a:off x="1920" y="3312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39" name="Google Shape;839;p29"/>
                <p:cNvCxnSpPr/>
                <p:nvPr/>
              </p:nvCxnSpPr>
              <p:spPr>
                <a:xfrm>
                  <a:off x="2928" y="3120"/>
                  <a:ext cx="144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40" name="Google Shape;840;p29"/>
                <p:cNvCxnSpPr/>
                <p:nvPr/>
              </p:nvCxnSpPr>
              <p:spPr>
                <a:xfrm>
                  <a:off x="2928" y="3408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841" name="Google Shape;841;p29"/>
                <p:cNvSpPr txBox="1"/>
                <p:nvPr/>
              </p:nvSpPr>
              <p:spPr>
                <a:xfrm>
                  <a:off x="1392" y="3024"/>
                  <a:ext cx="576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42" name="Google Shape;842;p29"/>
                <p:cNvGrpSpPr/>
                <p:nvPr/>
              </p:nvGrpSpPr>
              <p:grpSpPr>
                <a:xfrm>
                  <a:off x="2352" y="2832"/>
                  <a:ext cx="624" cy="816"/>
                  <a:chOff x="3312" y="912"/>
                  <a:chExt cx="624" cy="816"/>
                </a:xfrm>
              </p:grpSpPr>
              <p:sp>
                <p:nvSpPr>
                  <p:cNvPr id="843" name="Google Shape;843;p29"/>
                  <p:cNvSpPr txBox="1"/>
                  <p:nvPr/>
                </p:nvSpPr>
                <p:spPr>
                  <a:xfrm>
                    <a:off x="3360" y="960"/>
                    <a:ext cx="528" cy="768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44" name="Google Shape;844;p29"/>
                  <p:cNvSpPr txBox="1"/>
                  <p:nvPr/>
                </p:nvSpPr>
                <p:spPr>
                  <a:xfrm>
                    <a:off x="3312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5" name="Google Shape;845;p29"/>
                  <p:cNvSpPr txBox="1"/>
                  <p:nvPr/>
                </p:nvSpPr>
                <p:spPr>
                  <a:xfrm>
                    <a:off x="3312" y="1296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6" name="Google Shape;846;p29"/>
                  <p:cNvSpPr txBox="1"/>
                  <p:nvPr/>
                </p:nvSpPr>
                <p:spPr>
                  <a:xfrm>
                    <a:off x="3504" y="912"/>
                    <a:ext cx="240" cy="2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Noto Sans Symbols"/>
                      <a:buNone/>
                    </a:pPr>
                    <a:r>
                      <a:rPr b="1" i="0" lang="en-US" sz="1600" u="none" cap="none" strike="noStrik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7" name="Google Shape;847;p29"/>
                  <p:cNvSpPr txBox="1"/>
                  <p:nvPr/>
                </p:nvSpPr>
                <p:spPr>
                  <a:xfrm>
                    <a:off x="3552" y="1392"/>
                    <a:ext cx="384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Cout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8" name="Google Shape;848;p29"/>
                  <p:cNvSpPr txBox="1"/>
                  <p:nvPr/>
                </p:nvSpPr>
                <p:spPr>
                  <a:xfrm>
                    <a:off x="3696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9" name="Google Shape;849;p29"/>
                  <p:cNvSpPr txBox="1"/>
                  <p:nvPr/>
                </p:nvSpPr>
                <p:spPr>
                  <a:xfrm>
                    <a:off x="3312" y="1488"/>
                    <a:ext cx="336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Cin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850" name="Google Shape;850;p29"/>
                <p:cNvCxnSpPr/>
                <p:nvPr/>
              </p:nvCxnSpPr>
              <p:spPr>
                <a:xfrm>
                  <a:off x="1920" y="3504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851" name="Google Shape;851;p29"/>
                <p:cNvSpPr txBox="1"/>
                <p:nvPr/>
              </p:nvSpPr>
              <p:spPr>
                <a:xfrm>
                  <a:off x="1392" y="3216"/>
                  <a:ext cx="576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5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2" name="Google Shape;852;p29"/>
                <p:cNvSpPr txBox="1"/>
                <p:nvPr/>
              </p:nvSpPr>
              <p:spPr>
                <a:xfrm>
                  <a:off x="1392" y="3408"/>
                  <a:ext cx="576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3" name="Google Shape;853;p29"/>
                <p:cNvSpPr txBox="1"/>
                <p:nvPr/>
              </p:nvSpPr>
              <p:spPr>
                <a:xfrm>
                  <a:off x="2256" y="2553"/>
                  <a:ext cx="864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Full-adder 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Google Shape;854;p29"/>
                <p:cNvSpPr txBox="1"/>
                <p:nvPr/>
              </p:nvSpPr>
              <p:spPr>
                <a:xfrm>
                  <a:off x="2256" y="3621"/>
                  <a:ext cx="864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Full-adder 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55" name="Google Shape;855;p29"/>
                <p:cNvCxnSpPr/>
                <p:nvPr/>
              </p:nvCxnSpPr>
              <p:spPr>
                <a:xfrm>
                  <a:off x="3072" y="2160"/>
                  <a:ext cx="43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56" name="Google Shape;856;p29"/>
                <p:cNvCxnSpPr/>
                <p:nvPr/>
              </p:nvCxnSpPr>
              <p:spPr>
                <a:xfrm>
                  <a:off x="3312" y="2256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57" name="Google Shape;857;p29"/>
                <p:cNvCxnSpPr/>
                <p:nvPr/>
              </p:nvCxnSpPr>
              <p:spPr>
                <a:xfrm>
                  <a:off x="3312" y="2352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58" name="Google Shape;858;p29"/>
                <p:cNvCxnSpPr/>
                <p:nvPr/>
              </p:nvCxnSpPr>
              <p:spPr>
                <a:xfrm>
                  <a:off x="3072" y="2544"/>
                  <a:ext cx="43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59" name="Google Shape;859;p29"/>
                <p:cNvCxnSpPr/>
                <p:nvPr/>
              </p:nvCxnSpPr>
              <p:spPr>
                <a:xfrm>
                  <a:off x="3168" y="2640"/>
                  <a:ext cx="336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60" name="Google Shape;860;p29"/>
                <p:cNvCxnSpPr/>
                <p:nvPr/>
              </p:nvCxnSpPr>
              <p:spPr>
                <a:xfrm>
                  <a:off x="3312" y="2736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61" name="Google Shape;861;p29"/>
                <p:cNvCxnSpPr/>
                <p:nvPr/>
              </p:nvCxnSpPr>
              <p:spPr>
                <a:xfrm>
                  <a:off x="3312" y="2832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62" name="Google Shape;862;p29"/>
                <p:cNvCxnSpPr/>
                <p:nvPr/>
              </p:nvCxnSpPr>
              <p:spPr>
                <a:xfrm>
                  <a:off x="3312" y="3024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63" name="Google Shape;863;p29"/>
                <p:cNvCxnSpPr/>
                <p:nvPr/>
              </p:nvCxnSpPr>
              <p:spPr>
                <a:xfrm>
                  <a:off x="4128" y="2271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64" name="Google Shape;864;p29"/>
                <p:cNvCxnSpPr/>
                <p:nvPr/>
              </p:nvCxnSpPr>
              <p:spPr>
                <a:xfrm>
                  <a:off x="4128" y="2367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65" name="Google Shape;865;p29"/>
                <p:cNvCxnSpPr/>
                <p:nvPr/>
              </p:nvCxnSpPr>
              <p:spPr>
                <a:xfrm>
                  <a:off x="4128" y="2463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866" name="Google Shape;866;p29"/>
                <p:cNvGrpSpPr/>
                <p:nvPr/>
              </p:nvGrpSpPr>
              <p:grpSpPr>
                <a:xfrm>
                  <a:off x="3476" y="1920"/>
                  <a:ext cx="706" cy="1200"/>
                  <a:chOff x="4196" y="2160"/>
                  <a:chExt cx="706" cy="1200"/>
                </a:xfrm>
              </p:grpSpPr>
              <p:sp>
                <p:nvSpPr>
                  <p:cNvPr id="867" name="Google Shape;867;p29"/>
                  <p:cNvSpPr txBox="1"/>
                  <p:nvPr/>
                </p:nvSpPr>
                <p:spPr>
                  <a:xfrm>
                    <a:off x="4224" y="2160"/>
                    <a:ext cx="624" cy="12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68" name="Google Shape;868;p29"/>
                  <p:cNvSpPr txBox="1"/>
                  <p:nvPr/>
                </p:nvSpPr>
                <p:spPr>
                  <a:xfrm>
                    <a:off x="4416" y="2160"/>
                    <a:ext cx="240" cy="2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Noto Sans Symbols"/>
                      <a:buNone/>
                    </a:pPr>
                    <a:r>
                      <a:rPr b="1" i="0" lang="en-US" sz="1600" u="none" cap="none" strike="noStrik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9" name="Google Shape;869;p29"/>
                  <p:cNvSpPr txBox="1"/>
                  <p:nvPr/>
                </p:nvSpPr>
                <p:spPr>
                  <a:xfrm>
                    <a:off x="4512" y="2976"/>
                    <a:ext cx="384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Cout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0" name="Google Shape;870;p29"/>
                  <p:cNvSpPr txBox="1"/>
                  <p:nvPr/>
                </p:nvSpPr>
                <p:spPr>
                  <a:xfrm>
                    <a:off x="4224" y="3168"/>
                    <a:ext cx="336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Cin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871" name="Google Shape;871;p29"/>
                  <p:cNvGrpSpPr/>
                  <p:nvPr/>
                </p:nvGrpSpPr>
                <p:grpSpPr>
                  <a:xfrm>
                    <a:off x="4196" y="2256"/>
                    <a:ext cx="301" cy="426"/>
                    <a:chOff x="3552" y="3072"/>
                    <a:chExt cx="301" cy="426"/>
                  </a:xfrm>
                </p:grpSpPr>
                <p:sp>
                  <p:nvSpPr>
                    <p:cNvPr id="872" name="Google Shape;872;p29"/>
                    <p:cNvSpPr/>
                    <p:nvPr/>
                  </p:nvSpPr>
                  <p:spPr>
                    <a:xfrm flipH="1">
                      <a:off x="3696" y="3120"/>
                      <a:ext cx="48" cy="336"/>
                    </a:xfrm>
                    <a:prstGeom prst="leftBrace">
                      <a:avLst>
                        <a:gd fmla="val 8333" name="adj1"/>
                        <a:gd fmla="val 50000" name="adj2"/>
                      </a:avLst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873" name="Google Shape;873;p29"/>
                    <p:cNvSpPr txBox="1"/>
                    <p:nvPr/>
                  </p:nvSpPr>
                  <p:spPr>
                    <a:xfrm>
                      <a:off x="3709" y="3201"/>
                      <a:ext cx="144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74" name="Google Shape;874;p29"/>
                    <p:cNvSpPr txBox="1"/>
                    <p:nvPr/>
                  </p:nvSpPr>
                  <p:spPr>
                    <a:xfrm>
                      <a:off x="3552" y="3072"/>
                      <a:ext cx="202" cy="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875" name="Google Shape;875;p29"/>
                  <p:cNvGrpSpPr/>
                  <p:nvPr/>
                </p:nvGrpSpPr>
                <p:grpSpPr>
                  <a:xfrm>
                    <a:off x="4204" y="2736"/>
                    <a:ext cx="301" cy="426"/>
                    <a:chOff x="3552" y="3072"/>
                    <a:chExt cx="301" cy="426"/>
                  </a:xfrm>
                </p:grpSpPr>
                <p:sp>
                  <p:nvSpPr>
                    <p:cNvPr id="876" name="Google Shape;876;p29"/>
                    <p:cNvSpPr/>
                    <p:nvPr/>
                  </p:nvSpPr>
                  <p:spPr>
                    <a:xfrm flipH="1">
                      <a:off x="3696" y="3120"/>
                      <a:ext cx="48" cy="336"/>
                    </a:xfrm>
                    <a:prstGeom prst="leftBrace">
                      <a:avLst>
                        <a:gd fmla="val 8333" name="adj1"/>
                        <a:gd fmla="val 50000" name="adj2"/>
                      </a:avLst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877" name="Google Shape;877;p29"/>
                    <p:cNvSpPr txBox="1"/>
                    <p:nvPr/>
                  </p:nvSpPr>
                  <p:spPr>
                    <a:xfrm>
                      <a:off x="3709" y="3201"/>
                      <a:ext cx="144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78" name="Google Shape;878;p29"/>
                    <p:cNvSpPr txBox="1"/>
                    <p:nvPr/>
                  </p:nvSpPr>
                  <p:spPr>
                    <a:xfrm>
                      <a:off x="3552" y="3072"/>
                      <a:ext cx="202" cy="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879" name="Google Shape;879;p29"/>
                  <p:cNvGrpSpPr/>
                  <p:nvPr/>
                </p:nvGrpSpPr>
                <p:grpSpPr>
                  <a:xfrm>
                    <a:off x="4540" y="2448"/>
                    <a:ext cx="362" cy="426"/>
                    <a:chOff x="3392" y="3312"/>
                    <a:chExt cx="362" cy="426"/>
                  </a:xfrm>
                </p:grpSpPr>
                <p:sp>
                  <p:nvSpPr>
                    <p:cNvPr id="880" name="Google Shape;880;p29"/>
                    <p:cNvSpPr/>
                    <p:nvPr/>
                  </p:nvSpPr>
                  <p:spPr>
                    <a:xfrm>
                      <a:off x="3538" y="3346"/>
                      <a:ext cx="48" cy="336"/>
                    </a:xfrm>
                    <a:prstGeom prst="leftBrace">
                      <a:avLst>
                        <a:gd fmla="val 8333" name="adj1"/>
                        <a:gd fmla="val 50000" name="adj2"/>
                      </a:avLst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881" name="Google Shape;881;p29"/>
                    <p:cNvSpPr txBox="1"/>
                    <p:nvPr/>
                  </p:nvSpPr>
                  <p:spPr>
                    <a:xfrm>
                      <a:off x="3392" y="3441"/>
                      <a:ext cx="144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82" name="Google Shape;882;p29"/>
                    <p:cNvSpPr txBox="1"/>
                    <p:nvPr/>
                  </p:nvSpPr>
                  <p:spPr>
                    <a:xfrm>
                      <a:off x="3552" y="3312"/>
                      <a:ext cx="202" cy="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cxnSp>
              <p:nvCxnSpPr>
                <p:cNvPr id="883" name="Google Shape;883;p29"/>
                <p:cNvCxnSpPr/>
                <p:nvPr/>
              </p:nvCxnSpPr>
              <p:spPr>
                <a:xfrm>
                  <a:off x="3072" y="2160"/>
                  <a:ext cx="0" cy="192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84" name="Google Shape;884;p29"/>
                <p:cNvCxnSpPr/>
                <p:nvPr/>
              </p:nvCxnSpPr>
              <p:spPr>
                <a:xfrm>
                  <a:off x="3072" y="2544"/>
                  <a:ext cx="0" cy="576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85" name="Google Shape;885;p29"/>
                <p:cNvCxnSpPr/>
                <p:nvPr/>
              </p:nvCxnSpPr>
              <p:spPr>
                <a:xfrm>
                  <a:off x="3168" y="2640"/>
                  <a:ext cx="0" cy="768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86" name="Google Shape;886;p29"/>
                <p:cNvCxnSpPr/>
                <p:nvPr/>
              </p:nvCxnSpPr>
              <p:spPr>
                <a:xfrm>
                  <a:off x="3312" y="2256"/>
                  <a:ext cx="0" cy="1248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87" name="Google Shape;887;p29"/>
                <p:cNvCxnSpPr/>
                <p:nvPr/>
              </p:nvCxnSpPr>
              <p:spPr>
                <a:xfrm>
                  <a:off x="3216" y="3504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88" name="Google Shape;888;p29"/>
                <p:cNvCxnSpPr/>
                <p:nvPr/>
              </p:nvCxnSpPr>
              <p:spPr>
                <a:xfrm>
                  <a:off x="3244" y="3533"/>
                  <a:ext cx="144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89" name="Google Shape;889;p29"/>
                <p:cNvCxnSpPr/>
                <p:nvPr/>
              </p:nvCxnSpPr>
              <p:spPr>
                <a:xfrm>
                  <a:off x="3264" y="3567"/>
                  <a:ext cx="96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890" name="Google Shape;890;p29"/>
                <p:cNvSpPr/>
                <p:nvPr/>
              </p:nvSpPr>
              <p:spPr>
                <a:xfrm>
                  <a:off x="3284" y="2708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91" name="Google Shape;891;p29"/>
                <p:cNvSpPr/>
                <p:nvPr/>
              </p:nvSpPr>
              <p:spPr>
                <a:xfrm>
                  <a:off x="3284" y="2812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92" name="Google Shape;892;p29"/>
                <p:cNvSpPr/>
                <p:nvPr/>
              </p:nvSpPr>
              <p:spPr>
                <a:xfrm>
                  <a:off x="3284" y="2992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93" name="Google Shape;893;p29"/>
                <p:cNvSpPr/>
                <p:nvPr/>
              </p:nvSpPr>
              <p:spPr>
                <a:xfrm>
                  <a:off x="3284" y="2324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94" name="Google Shape;894;p29"/>
                <p:cNvSpPr txBox="1"/>
                <p:nvPr/>
              </p:nvSpPr>
              <p:spPr>
                <a:xfrm>
                  <a:off x="3360" y="3092"/>
                  <a:ext cx="912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Parallel adder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5" name="Google Shape;895;p29"/>
              <p:cNvGrpSpPr/>
              <p:nvPr/>
            </p:nvGrpSpPr>
            <p:grpSpPr>
              <a:xfrm>
                <a:off x="75687" y="3577639"/>
                <a:ext cx="5701855" cy="3209735"/>
                <a:chOff x="1301" y="1776"/>
                <a:chExt cx="3726" cy="2063"/>
              </a:xfrm>
            </p:grpSpPr>
            <p:cxnSp>
              <p:nvCxnSpPr>
                <p:cNvPr id="896" name="Google Shape;896;p29"/>
                <p:cNvCxnSpPr/>
                <p:nvPr/>
              </p:nvCxnSpPr>
              <p:spPr>
                <a:xfrm>
                  <a:off x="1920" y="2064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97" name="Google Shape;897;p29"/>
                <p:cNvCxnSpPr/>
                <p:nvPr/>
              </p:nvCxnSpPr>
              <p:spPr>
                <a:xfrm>
                  <a:off x="1920" y="2256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98" name="Google Shape;898;p29"/>
                <p:cNvCxnSpPr/>
                <p:nvPr/>
              </p:nvCxnSpPr>
              <p:spPr>
                <a:xfrm>
                  <a:off x="2928" y="2064"/>
                  <a:ext cx="576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899" name="Google Shape;899;p29"/>
                <p:cNvCxnSpPr/>
                <p:nvPr/>
              </p:nvCxnSpPr>
              <p:spPr>
                <a:xfrm>
                  <a:off x="2928" y="2352"/>
                  <a:ext cx="144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900" name="Google Shape;900;p29"/>
                <p:cNvSpPr txBox="1"/>
                <p:nvPr/>
              </p:nvSpPr>
              <p:spPr>
                <a:xfrm>
                  <a:off x="1392" y="1968"/>
                  <a:ext cx="576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" name="Google Shape;901;p29"/>
                <p:cNvSpPr/>
                <p:nvPr/>
              </p:nvSpPr>
              <p:spPr>
                <a:xfrm flipH="1">
                  <a:off x="4416" y="2256"/>
                  <a:ext cx="48" cy="255"/>
                </a:xfrm>
                <a:prstGeom prst="leftBrace">
                  <a:avLst>
                    <a:gd fmla="val 8333" name="adj1"/>
                    <a:gd fmla="val 50000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2" name="Google Shape;902;p29"/>
                <p:cNvSpPr txBox="1"/>
                <p:nvPr/>
              </p:nvSpPr>
              <p:spPr>
                <a:xfrm>
                  <a:off x="4499" y="2193"/>
                  <a:ext cx="528" cy="3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3-bit Output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03" name="Google Shape;903;p29"/>
                <p:cNvGrpSpPr/>
                <p:nvPr/>
              </p:nvGrpSpPr>
              <p:grpSpPr>
                <a:xfrm>
                  <a:off x="2352" y="1776"/>
                  <a:ext cx="624" cy="816"/>
                  <a:chOff x="3312" y="912"/>
                  <a:chExt cx="624" cy="816"/>
                </a:xfrm>
              </p:grpSpPr>
              <p:sp>
                <p:nvSpPr>
                  <p:cNvPr id="904" name="Google Shape;904;p29"/>
                  <p:cNvSpPr txBox="1"/>
                  <p:nvPr/>
                </p:nvSpPr>
                <p:spPr>
                  <a:xfrm>
                    <a:off x="3360" y="960"/>
                    <a:ext cx="528" cy="768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05" name="Google Shape;905;p29"/>
                  <p:cNvSpPr txBox="1"/>
                  <p:nvPr/>
                </p:nvSpPr>
                <p:spPr>
                  <a:xfrm>
                    <a:off x="3312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6" name="Google Shape;906;p29"/>
                  <p:cNvSpPr txBox="1"/>
                  <p:nvPr/>
                </p:nvSpPr>
                <p:spPr>
                  <a:xfrm>
                    <a:off x="3312" y="1296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7" name="Google Shape;907;p29"/>
                  <p:cNvSpPr txBox="1"/>
                  <p:nvPr/>
                </p:nvSpPr>
                <p:spPr>
                  <a:xfrm>
                    <a:off x="3504" y="912"/>
                    <a:ext cx="240" cy="2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Noto Sans Symbols"/>
                      <a:buNone/>
                    </a:pPr>
                    <a:r>
                      <a:rPr b="1" i="0" lang="en-US" sz="1600" u="none" cap="none" strike="noStrik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8" name="Google Shape;908;p29"/>
                  <p:cNvSpPr txBox="1"/>
                  <p:nvPr/>
                </p:nvSpPr>
                <p:spPr>
                  <a:xfrm>
                    <a:off x="3552" y="1392"/>
                    <a:ext cx="384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Cout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9" name="Google Shape;909;p29"/>
                  <p:cNvSpPr txBox="1"/>
                  <p:nvPr/>
                </p:nvSpPr>
                <p:spPr>
                  <a:xfrm>
                    <a:off x="3696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0" name="Google Shape;910;p29"/>
                  <p:cNvSpPr txBox="1"/>
                  <p:nvPr/>
                </p:nvSpPr>
                <p:spPr>
                  <a:xfrm>
                    <a:off x="3312" y="1488"/>
                    <a:ext cx="336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Cin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911" name="Google Shape;911;p29"/>
                <p:cNvCxnSpPr/>
                <p:nvPr/>
              </p:nvCxnSpPr>
              <p:spPr>
                <a:xfrm>
                  <a:off x="1920" y="2448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912" name="Google Shape;912;p29"/>
                <p:cNvSpPr txBox="1"/>
                <p:nvPr/>
              </p:nvSpPr>
              <p:spPr>
                <a:xfrm>
                  <a:off x="1392" y="2160"/>
                  <a:ext cx="576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29"/>
                <p:cNvSpPr txBox="1"/>
                <p:nvPr/>
              </p:nvSpPr>
              <p:spPr>
                <a:xfrm>
                  <a:off x="1392" y="2352"/>
                  <a:ext cx="576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4" name="Google Shape;914;p29"/>
                <p:cNvCxnSpPr/>
                <p:nvPr/>
              </p:nvCxnSpPr>
              <p:spPr>
                <a:xfrm>
                  <a:off x="1920" y="3120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15" name="Google Shape;915;p29"/>
                <p:cNvCxnSpPr/>
                <p:nvPr/>
              </p:nvCxnSpPr>
              <p:spPr>
                <a:xfrm>
                  <a:off x="1920" y="3312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16" name="Google Shape;916;p29"/>
                <p:cNvCxnSpPr/>
                <p:nvPr/>
              </p:nvCxnSpPr>
              <p:spPr>
                <a:xfrm>
                  <a:off x="2928" y="3120"/>
                  <a:ext cx="144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17" name="Google Shape;917;p29"/>
                <p:cNvCxnSpPr/>
                <p:nvPr/>
              </p:nvCxnSpPr>
              <p:spPr>
                <a:xfrm>
                  <a:off x="2928" y="3408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918" name="Google Shape;918;p29"/>
                <p:cNvSpPr txBox="1"/>
                <p:nvPr/>
              </p:nvSpPr>
              <p:spPr>
                <a:xfrm>
                  <a:off x="1301" y="3024"/>
                  <a:ext cx="667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19" name="Google Shape;919;p29"/>
                <p:cNvGrpSpPr/>
                <p:nvPr/>
              </p:nvGrpSpPr>
              <p:grpSpPr>
                <a:xfrm>
                  <a:off x="2352" y="2832"/>
                  <a:ext cx="624" cy="816"/>
                  <a:chOff x="3312" y="912"/>
                  <a:chExt cx="624" cy="816"/>
                </a:xfrm>
              </p:grpSpPr>
              <p:sp>
                <p:nvSpPr>
                  <p:cNvPr id="920" name="Google Shape;920;p29"/>
                  <p:cNvSpPr txBox="1"/>
                  <p:nvPr/>
                </p:nvSpPr>
                <p:spPr>
                  <a:xfrm>
                    <a:off x="3360" y="960"/>
                    <a:ext cx="528" cy="768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21" name="Google Shape;921;p29"/>
                  <p:cNvSpPr txBox="1"/>
                  <p:nvPr/>
                </p:nvSpPr>
                <p:spPr>
                  <a:xfrm>
                    <a:off x="3312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2" name="Google Shape;922;p29"/>
                  <p:cNvSpPr txBox="1"/>
                  <p:nvPr/>
                </p:nvSpPr>
                <p:spPr>
                  <a:xfrm>
                    <a:off x="3312" y="1296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3" name="Google Shape;923;p29"/>
                  <p:cNvSpPr txBox="1"/>
                  <p:nvPr/>
                </p:nvSpPr>
                <p:spPr>
                  <a:xfrm>
                    <a:off x="3504" y="912"/>
                    <a:ext cx="240" cy="2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Noto Sans Symbols"/>
                      <a:buNone/>
                    </a:pPr>
                    <a:r>
                      <a:rPr b="1" i="0" lang="en-US" sz="1600" u="none" cap="none" strike="noStrik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4" name="Google Shape;924;p29"/>
                  <p:cNvSpPr txBox="1"/>
                  <p:nvPr/>
                </p:nvSpPr>
                <p:spPr>
                  <a:xfrm>
                    <a:off x="3552" y="1392"/>
                    <a:ext cx="384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Cout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5" name="Google Shape;925;p29"/>
                  <p:cNvSpPr txBox="1"/>
                  <p:nvPr/>
                </p:nvSpPr>
                <p:spPr>
                  <a:xfrm>
                    <a:off x="3696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6" name="Google Shape;926;p29"/>
                  <p:cNvSpPr txBox="1"/>
                  <p:nvPr/>
                </p:nvSpPr>
                <p:spPr>
                  <a:xfrm>
                    <a:off x="3312" y="1488"/>
                    <a:ext cx="336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Cin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927" name="Google Shape;927;p29"/>
                <p:cNvCxnSpPr/>
                <p:nvPr/>
              </p:nvCxnSpPr>
              <p:spPr>
                <a:xfrm>
                  <a:off x="1920" y="3504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928" name="Google Shape;928;p29"/>
                <p:cNvSpPr txBox="1"/>
                <p:nvPr/>
              </p:nvSpPr>
              <p:spPr>
                <a:xfrm>
                  <a:off x="1301" y="3216"/>
                  <a:ext cx="667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9" name="Google Shape;929;p29"/>
                <p:cNvSpPr txBox="1"/>
                <p:nvPr/>
              </p:nvSpPr>
              <p:spPr>
                <a:xfrm>
                  <a:off x="1301" y="3408"/>
                  <a:ext cx="667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29"/>
                <p:cNvSpPr txBox="1"/>
                <p:nvPr/>
              </p:nvSpPr>
              <p:spPr>
                <a:xfrm>
                  <a:off x="2256" y="2553"/>
                  <a:ext cx="864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Full-adder 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29"/>
                <p:cNvSpPr txBox="1"/>
                <p:nvPr/>
              </p:nvSpPr>
              <p:spPr>
                <a:xfrm>
                  <a:off x="2256" y="3621"/>
                  <a:ext cx="864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Full-adder 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32" name="Google Shape;932;p29"/>
                <p:cNvCxnSpPr/>
                <p:nvPr/>
              </p:nvCxnSpPr>
              <p:spPr>
                <a:xfrm>
                  <a:off x="3072" y="2160"/>
                  <a:ext cx="43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3" name="Google Shape;933;p29"/>
                <p:cNvCxnSpPr/>
                <p:nvPr/>
              </p:nvCxnSpPr>
              <p:spPr>
                <a:xfrm>
                  <a:off x="3312" y="2256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4" name="Google Shape;934;p29"/>
                <p:cNvCxnSpPr/>
                <p:nvPr/>
              </p:nvCxnSpPr>
              <p:spPr>
                <a:xfrm>
                  <a:off x="3312" y="2352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5" name="Google Shape;935;p29"/>
                <p:cNvCxnSpPr/>
                <p:nvPr/>
              </p:nvCxnSpPr>
              <p:spPr>
                <a:xfrm>
                  <a:off x="3072" y="2544"/>
                  <a:ext cx="43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6" name="Google Shape;936;p29"/>
                <p:cNvCxnSpPr/>
                <p:nvPr/>
              </p:nvCxnSpPr>
              <p:spPr>
                <a:xfrm>
                  <a:off x="3168" y="2640"/>
                  <a:ext cx="336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7" name="Google Shape;937;p29"/>
                <p:cNvCxnSpPr/>
                <p:nvPr/>
              </p:nvCxnSpPr>
              <p:spPr>
                <a:xfrm>
                  <a:off x="3312" y="2736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8" name="Google Shape;938;p29"/>
                <p:cNvCxnSpPr/>
                <p:nvPr/>
              </p:nvCxnSpPr>
              <p:spPr>
                <a:xfrm>
                  <a:off x="3312" y="2832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9" name="Google Shape;939;p29"/>
                <p:cNvCxnSpPr/>
                <p:nvPr/>
              </p:nvCxnSpPr>
              <p:spPr>
                <a:xfrm>
                  <a:off x="3312" y="3024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0" name="Google Shape;940;p29"/>
                <p:cNvCxnSpPr/>
                <p:nvPr/>
              </p:nvCxnSpPr>
              <p:spPr>
                <a:xfrm>
                  <a:off x="4128" y="2271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1" name="Google Shape;941;p29"/>
                <p:cNvCxnSpPr/>
                <p:nvPr/>
              </p:nvCxnSpPr>
              <p:spPr>
                <a:xfrm>
                  <a:off x="4128" y="2367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2" name="Google Shape;942;p29"/>
                <p:cNvCxnSpPr/>
                <p:nvPr/>
              </p:nvCxnSpPr>
              <p:spPr>
                <a:xfrm>
                  <a:off x="4128" y="2463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943" name="Google Shape;943;p29"/>
                <p:cNvGrpSpPr/>
                <p:nvPr/>
              </p:nvGrpSpPr>
              <p:grpSpPr>
                <a:xfrm>
                  <a:off x="3476" y="1920"/>
                  <a:ext cx="706" cy="1200"/>
                  <a:chOff x="4196" y="2160"/>
                  <a:chExt cx="706" cy="1200"/>
                </a:xfrm>
              </p:grpSpPr>
              <p:sp>
                <p:nvSpPr>
                  <p:cNvPr id="944" name="Google Shape;944;p29"/>
                  <p:cNvSpPr txBox="1"/>
                  <p:nvPr/>
                </p:nvSpPr>
                <p:spPr>
                  <a:xfrm>
                    <a:off x="4224" y="2160"/>
                    <a:ext cx="624" cy="12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945" name="Google Shape;945;p29"/>
                  <p:cNvSpPr txBox="1"/>
                  <p:nvPr/>
                </p:nvSpPr>
                <p:spPr>
                  <a:xfrm>
                    <a:off x="4416" y="2160"/>
                    <a:ext cx="240" cy="2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Noto Sans Symbols"/>
                      <a:buNone/>
                    </a:pPr>
                    <a:r>
                      <a:rPr b="1" i="0" lang="en-US" sz="1600" u="none" cap="none" strike="noStrik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6" name="Google Shape;946;p29"/>
                  <p:cNvSpPr txBox="1"/>
                  <p:nvPr/>
                </p:nvSpPr>
                <p:spPr>
                  <a:xfrm>
                    <a:off x="4512" y="2976"/>
                    <a:ext cx="384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Cout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7" name="Google Shape;947;p29"/>
                  <p:cNvSpPr txBox="1"/>
                  <p:nvPr/>
                </p:nvSpPr>
                <p:spPr>
                  <a:xfrm>
                    <a:off x="4224" y="3168"/>
                    <a:ext cx="336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Cin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948" name="Google Shape;948;p29"/>
                  <p:cNvGrpSpPr/>
                  <p:nvPr/>
                </p:nvGrpSpPr>
                <p:grpSpPr>
                  <a:xfrm>
                    <a:off x="4196" y="2256"/>
                    <a:ext cx="301" cy="426"/>
                    <a:chOff x="3552" y="3072"/>
                    <a:chExt cx="301" cy="426"/>
                  </a:xfrm>
                </p:grpSpPr>
                <p:sp>
                  <p:nvSpPr>
                    <p:cNvPr id="949" name="Google Shape;949;p29"/>
                    <p:cNvSpPr/>
                    <p:nvPr/>
                  </p:nvSpPr>
                  <p:spPr>
                    <a:xfrm flipH="1">
                      <a:off x="3696" y="3120"/>
                      <a:ext cx="48" cy="336"/>
                    </a:xfrm>
                    <a:prstGeom prst="leftBrace">
                      <a:avLst>
                        <a:gd fmla="val 8333" name="adj1"/>
                        <a:gd fmla="val 50000" name="adj2"/>
                      </a:avLst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950" name="Google Shape;950;p29"/>
                    <p:cNvSpPr txBox="1"/>
                    <p:nvPr/>
                  </p:nvSpPr>
                  <p:spPr>
                    <a:xfrm>
                      <a:off x="3709" y="3201"/>
                      <a:ext cx="144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1" name="Google Shape;951;p29"/>
                    <p:cNvSpPr txBox="1"/>
                    <p:nvPr/>
                  </p:nvSpPr>
                  <p:spPr>
                    <a:xfrm>
                      <a:off x="3552" y="3072"/>
                      <a:ext cx="202" cy="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52" name="Google Shape;952;p29"/>
                  <p:cNvGrpSpPr/>
                  <p:nvPr/>
                </p:nvGrpSpPr>
                <p:grpSpPr>
                  <a:xfrm>
                    <a:off x="4204" y="2736"/>
                    <a:ext cx="301" cy="426"/>
                    <a:chOff x="3552" y="3072"/>
                    <a:chExt cx="301" cy="426"/>
                  </a:xfrm>
                </p:grpSpPr>
                <p:sp>
                  <p:nvSpPr>
                    <p:cNvPr id="953" name="Google Shape;953;p29"/>
                    <p:cNvSpPr/>
                    <p:nvPr/>
                  </p:nvSpPr>
                  <p:spPr>
                    <a:xfrm flipH="1">
                      <a:off x="3696" y="3120"/>
                      <a:ext cx="48" cy="336"/>
                    </a:xfrm>
                    <a:prstGeom prst="leftBrace">
                      <a:avLst>
                        <a:gd fmla="val 8333" name="adj1"/>
                        <a:gd fmla="val 50000" name="adj2"/>
                      </a:avLst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954" name="Google Shape;954;p29"/>
                    <p:cNvSpPr txBox="1"/>
                    <p:nvPr/>
                  </p:nvSpPr>
                  <p:spPr>
                    <a:xfrm>
                      <a:off x="3709" y="3201"/>
                      <a:ext cx="144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5" name="Google Shape;955;p29"/>
                    <p:cNvSpPr txBox="1"/>
                    <p:nvPr/>
                  </p:nvSpPr>
                  <p:spPr>
                    <a:xfrm>
                      <a:off x="3552" y="3072"/>
                      <a:ext cx="202" cy="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956" name="Google Shape;956;p29"/>
                  <p:cNvGrpSpPr/>
                  <p:nvPr/>
                </p:nvGrpSpPr>
                <p:grpSpPr>
                  <a:xfrm>
                    <a:off x="4540" y="2448"/>
                    <a:ext cx="362" cy="426"/>
                    <a:chOff x="3392" y="3312"/>
                    <a:chExt cx="362" cy="426"/>
                  </a:xfrm>
                </p:grpSpPr>
                <p:sp>
                  <p:nvSpPr>
                    <p:cNvPr id="957" name="Google Shape;957;p29"/>
                    <p:cNvSpPr/>
                    <p:nvPr/>
                  </p:nvSpPr>
                  <p:spPr>
                    <a:xfrm>
                      <a:off x="3538" y="3346"/>
                      <a:ext cx="48" cy="336"/>
                    </a:xfrm>
                    <a:prstGeom prst="leftBrace">
                      <a:avLst>
                        <a:gd fmla="val 8333" name="adj1"/>
                        <a:gd fmla="val 50000" name="adj2"/>
                      </a:avLst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958" name="Google Shape;958;p29"/>
                    <p:cNvSpPr txBox="1"/>
                    <p:nvPr/>
                  </p:nvSpPr>
                  <p:spPr>
                    <a:xfrm>
                      <a:off x="3392" y="3441"/>
                      <a:ext cx="144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59" name="Google Shape;959;p29"/>
                    <p:cNvSpPr txBox="1"/>
                    <p:nvPr/>
                  </p:nvSpPr>
                  <p:spPr>
                    <a:xfrm>
                      <a:off x="3552" y="3312"/>
                      <a:ext cx="202" cy="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cxnSp>
              <p:nvCxnSpPr>
                <p:cNvPr id="960" name="Google Shape;960;p29"/>
                <p:cNvCxnSpPr/>
                <p:nvPr/>
              </p:nvCxnSpPr>
              <p:spPr>
                <a:xfrm>
                  <a:off x="3072" y="2160"/>
                  <a:ext cx="0" cy="192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1" name="Google Shape;961;p29"/>
                <p:cNvCxnSpPr/>
                <p:nvPr/>
              </p:nvCxnSpPr>
              <p:spPr>
                <a:xfrm>
                  <a:off x="3072" y="2544"/>
                  <a:ext cx="0" cy="576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2" name="Google Shape;962;p29"/>
                <p:cNvCxnSpPr/>
                <p:nvPr/>
              </p:nvCxnSpPr>
              <p:spPr>
                <a:xfrm>
                  <a:off x="3168" y="2640"/>
                  <a:ext cx="0" cy="768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3" name="Google Shape;963;p29"/>
                <p:cNvCxnSpPr/>
                <p:nvPr/>
              </p:nvCxnSpPr>
              <p:spPr>
                <a:xfrm>
                  <a:off x="3312" y="2256"/>
                  <a:ext cx="0" cy="1248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4" name="Google Shape;964;p29"/>
                <p:cNvCxnSpPr/>
                <p:nvPr/>
              </p:nvCxnSpPr>
              <p:spPr>
                <a:xfrm>
                  <a:off x="3216" y="3504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5" name="Google Shape;965;p29"/>
                <p:cNvCxnSpPr/>
                <p:nvPr/>
              </p:nvCxnSpPr>
              <p:spPr>
                <a:xfrm>
                  <a:off x="3244" y="3533"/>
                  <a:ext cx="144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6" name="Google Shape;966;p29"/>
                <p:cNvCxnSpPr/>
                <p:nvPr/>
              </p:nvCxnSpPr>
              <p:spPr>
                <a:xfrm>
                  <a:off x="3264" y="3567"/>
                  <a:ext cx="96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967" name="Google Shape;967;p29"/>
                <p:cNvSpPr/>
                <p:nvPr/>
              </p:nvSpPr>
              <p:spPr>
                <a:xfrm>
                  <a:off x="3284" y="2708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68" name="Google Shape;968;p29"/>
                <p:cNvSpPr/>
                <p:nvPr/>
              </p:nvSpPr>
              <p:spPr>
                <a:xfrm>
                  <a:off x="3284" y="2812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69" name="Google Shape;969;p29"/>
                <p:cNvSpPr/>
                <p:nvPr/>
              </p:nvSpPr>
              <p:spPr>
                <a:xfrm>
                  <a:off x="3284" y="2992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70" name="Google Shape;970;p29"/>
                <p:cNvSpPr/>
                <p:nvPr/>
              </p:nvSpPr>
              <p:spPr>
                <a:xfrm>
                  <a:off x="3284" y="2324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71" name="Google Shape;971;p29"/>
                <p:cNvSpPr txBox="1"/>
                <p:nvPr/>
              </p:nvSpPr>
              <p:spPr>
                <a:xfrm>
                  <a:off x="3360" y="3092"/>
                  <a:ext cx="912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Parallel adder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2" name="Google Shape;972;p29"/>
              <p:cNvGrpSpPr/>
              <p:nvPr/>
            </p:nvGrpSpPr>
            <p:grpSpPr>
              <a:xfrm>
                <a:off x="4700372" y="1170605"/>
                <a:ext cx="2221054" cy="3494209"/>
                <a:chOff x="4713536" y="1160043"/>
                <a:chExt cx="2221054" cy="3494209"/>
              </a:xfrm>
            </p:grpSpPr>
            <p:cxnSp>
              <p:nvCxnSpPr>
                <p:cNvPr id="973" name="Google Shape;973;p29"/>
                <p:cNvCxnSpPr/>
                <p:nvPr/>
              </p:nvCxnSpPr>
              <p:spPr>
                <a:xfrm flipH="1" rot="-5400000">
                  <a:off x="5223968" y="1002050"/>
                  <a:ext cx="1246230" cy="2175014"/>
                </a:xfrm>
                <a:prstGeom prst="bentConnector4">
                  <a:avLst>
                    <a:gd fmla="val -1400" name="adj1"/>
                    <a:gd fmla="val 10926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74" name="Google Shape;974;p29"/>
                <p:cNvCxnSpPr/>
                <p:nvPr/>
              </p:nvCxnSpPr>
              <p:spPr>
                <a:xfrm flipH="1">
                  <a:off x="4713536" y="3169888"/>
                  <a:ext cx="2221054" cy="1177966"/>
                </a:xfrm>
                <a:prstGeom prst="bentConnector3">
                  <a:avLst>
                    <a:gd fmla="val 12136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75" name="Google Shape;975;p29"/>
                <p:cNvCxnSpPr/>
                <p:nvPr/>
              </p:nvCxnSpPr>
              <p:spPr>
                <a:xfrm flipH="1">
                  <a:off x="4777040" y="3338168"/>
                  <a:ext cx="2157550" cy="1166853"/>
                </a:xfrm>
                <a:prstGeom prst="bentConnector3">
                  <a:avLst>
                    <a:gd fmla="val 49390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76" name="Google Shape;976;p29"/>
                <p:cNvCxnSpPr/>
                <p:nvPr/>
              </p:nvCxnSpPr>
              <p:spPr>
                <a:xfrm flipH="1" rot="10800000">
                  <a:off x="5254908" y="3433422"/>
                  <a:ext cx="1679682" cy="1209717"/>
                </a:xfrm>
                <a:prstGeom prst="bentConnector3">
                  <a:avLst>
                    <a:gd fmla="val 50784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77" name="Google Shape;977;p29"/>
                <p:cNvCxnSpPr/>
                <p:nvPr/>
              </p:nvCxnSpPr>
              <p:spPr>
                <a:xfrm>
                  <a:off x="4769102" y="4646314"/>
                  <a:ext cx="449292" cy="793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78" name="Google Shape;978;p29"/>
                <p:cNvCxnSpPr/>
                <p:nvPr/>
              </p:nvCxnSpPr>
              <p:spPr>
                <a:xfrm>
                  <a:off x="4777040" y="1160043"/>
                  <a:ext cx="2157550" cy="1285920"/>
                </a:xfrm>
                <a:prstGeom prst="bentConnector3">
                  <a:avLst>
                    <a:gd fmla="val 50610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79" name="Google Shape;979;p29"/>
                <p:cNvCxnSpPr/>
                <p:nvPr/>
              </p:nvCxnSpPr>
              <p:spPr>
                <a:xfrm flipH="1" rot="-5400000">
                  <a:off x="5200948" y="875839"/>
                  <a:ext cx="1292270" cy="2175014"/>
                </a:xfrm>
                <a:prstGeom prst="bentConnector4">
                  <a:avLst>
                    <a:gd fmla="val -1805" name="adj1"/>
                    <a:gd fmla="val 11603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630237" y="10477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Circuit vs. Sequential Circuit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1587" y="1433512"/>
            <a:ext cx="4613275" cy="471487"/>
          </a:xfrm>
          <a:prstGeom prst="rect">
            <a:avLst/>
          </a:prstGeom>
          <a:solidFill>
            <a:srgbClr val="DDF3EA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1587" y="1828800"/>
            <a:ext cx="4614862" cy="4572000"/>
          </a:xfrm>
          <a:prstGeom prst="rect">
            <a:avLst/>
          </a:prstGeom>
          <a:solidFill>
            <a:srgbClr val="DDF3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combinational circuit consists of logic gates whose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any time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determined directly from the present combination of inputs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regard to previous inputs.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combinational circuit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specific information-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operation fully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logically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set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Boolean functions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4614862" y="1430337"/>
            <a:ext cx="4529137" cy="474662"/>
          </a:xfrm>
          <a:prstGeom prst="rect">
            <a:avLst/>
          </a:prstGeom>
          <a:solidFill>
            <a:srgbClr val="D6D6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</a:t>
            </a:r>
            <a:endParaRPr/>
          </a:p>
        </p:txBody>
      </p:sp>
      <p:sp>
        <p:nvSpPr>
          <p:cNvPr id="124" name="Google Shape;124;p3"/>
          <p:cNvSpPr txBox="1"/>
          <p:nvPr>
            <p:ph idx="2" type="body"/>
          </p:nvPr>
        </p:nvSpPr>
        <p:spPr>
          <a:xfrm>
            <a:off x="4614862" y="1828800"/>
            <a:ext cx="4529137" cy="4572000"/>
          </a:xfrm>
          <a:prstGeom prst="rect">
            <a:avLst/>
          </a:prstGeom>
          <a:solidFill>
            <a:srgbClr val="D6D6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circuits employ memory elements in addition to logic gates.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outputs are a function of the inputs and the state of memory elements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 of memory elements, in turn, is a function of previous inputs. As a consequence, the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sequential circuit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 not only on present inputs, but also on past inputs.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it yourself</a:t>
            </a:r>
            <a:endParaRPr/>
          </a:p>
        </p:txBody>
      </p:sp>
      <p:sp>
        <p:nvSpPr>
          <p:cNvPr id="985" name="Google Shape;985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BCD to excess 3 code converter using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BCD to excess 3 code converter</a:t>
            </a:r>
            <a:endParaRPr/>
          </a:p>
        </p:txBody>
      </p:sp>
      <p:pic>
        <p:nvPicPr>
          <p:cNvPr id="991" name="Google Shape;991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62200"/>
            <a:ext cx="3000375" cy="3109912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33"/>
          <p:cNvSpPr txBox="1"/>
          <p:nvPr/>
        </p:nvSpPr>
        <p:spPr>
          <a:xfrm>
            <a:off x="1828800" y="2178050"/>
            <a:ext cx="1524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33"/>
          <p:cNvSpPr txBox="1"/>
          <p:nvPr/>
        </p:nvSpPr>
        <p:spPr>
          <a:xfrm>
            <a:off x="4572000" y="2362200"/>
            <a:ext cx="43434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Inspection of truth table of ‘excess 3 from bcd’ shows that we can get excess-3 code from bcd by adding ‘0011’ to each BCD number. This addition can be implemented by means of 4-bti full adder MSI circuit.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4" name="Google Shape;994;p33"/>
          <p:cNvGrpSpPr/>
          <p:nvPr/>
        </p:nvGrpSpPr>
        <p:grpSpPr>
          <a:xfrm>
            <a:off x="152400" y="2178050"/>
            <a:ext cx="1524000" cy="869950"/>
            <a:chOff x="152400" y="2178050"/>
            <a:chExt cx="1524000" cy="869950"/>
          </a:xfrm>
        </p:grpSpPr>
        <p:cxnSp>
          <p:nvCxnSpPr>
            <p:cNvPr id="995" name="Google Shape;995;p33"/>
            <p:cNvCxnSpPr/>
            <p:nvPr/>
          </p:nvCxnSpPr>
          <p:spPr>
            <a:xfrm>
              <a:off x="838200" y="2667000"/>
              <a:ext cx="8382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96" name="Google Shape;996;p33"/>
            <p:cNvSpPr/>
            <p:nvPr/>
          </p:nvSpPr>
          <p:spPr>
            <a:xfrm>
              <a:off x="152400" y="2178050"/>
              <a:ext cx="1371600" cy="48895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A1 is LSB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7" name="Google Shape;997;p33"/>
          <p:cNvGrpSpPr/>
          <p:nvPr/>
        </p:nvGrpSpPr>
        <p:grpSpPr>
          <a:xfrm>
            <a:off x="0" y="4068762"/>
            <a:ext cx="1628775" cy="1144587"/>
            <a:chOff x="-152400" y="3917156"/>
            <a:chExt cx="1628775" cy="1143794"/>
          </a:xfrm>
        </p:grpSpPr>
        <p:cxnSp>
          <p:nvCxnSpPr>
            <p:cNvPr id="998" name="Google Shape;998;p33"/>
            <p:cNvCxnSpPr/>
            <p:nvPr/>
          </p:nvCxnSpPr>
          <p:spPr>
            <a:xfrm flipH="1" rot="10800000">
              <a:off x="523875" y="3917156"/>
              <a:ext cx="952500" cy="613936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99" name="Google Shape;999;p33"/>
            <p:cNvSpPr/>
            <p:nvPr/>
          </p:nvSpPr>
          <p:spPr>
            <a:xfrm>
              <a:off x="-152400" y="4572339"/>
              <a:ext cx="1143000" cy="488611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B1 is LSB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0" name="Google Shape;1000;p33"/>
          <p:cNvGrpSpPr/>
          <p:nvPr/>
        </p:nvGrpSpPr>
        <p:grpSpPr>
          <a:xfrm>
            <a:off x="2995612" y="2139950"/>
            <a:ext cx="1295400" cy="1441450"/>
            <a:chOff x="-304800" y="4572000"/>
            <a:chExt cx="1295400" cy="1441053"/>
          </a:xfrm>
        </p:grpSpPr>
        <p:cxnSp>
          <p:nvCxnSpPr>
            <p:cNvPr id="1001" name="Google Shape;1001;p33"/>
            <p:cNvCxnSpPr/>
            <p:nvPr/>
          </p:nvCxnSpPr>
          <p:spPr>
            <a:xfrm flipH="1">
              <a:off x="-304800" y="5098905"/>
              <a:ext cx="509587" cy="91414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02" name="Google Shape;1002;p33"/>
            <p:cNvSpPr/>
            <p:nvPr/>
          </p:nvSpPr>
          <p:spPr>
            <a:xfrm>
              <a:off x="-152400" y="4572000"/>
              <a:ext cx="1143000" cy="48881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Y1 is LSB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4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Converters</a:t>
            </a:r>
            <a:endParaRPr/>
          </a:p>
        </p:txBody>
      </p:sp>
      <p:sp>
        <p:nvSpPr>
          <p:cNvPr id="1008" name="Google Shape;1008;p34"/>
          <p:cNvSpPr txBox="1"/>
          <p:nvPr>
            <p:ph idx="1" type="body"/>
          </p:nvPr>
        </p:nvSpPr>
        <p:spPr>
          <a:xfrm>
            <a:off x="1143000" y="1371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converters – take an input code, translate to its equivalent output code. </a:t>
            </a:r>
            <a:endParaRPr/>
          </a:p>
        </p:txBody>
      </p:sp>
      <p:sp>
        <p:nvSpPr>
          <p:cNvPr id="1009" name="Google Shape;1009;p34"/>
          <p:cNvSpPr txBox="1"/>
          <p:nvPr/>
        </p:nvSpPr>
        <p:spPr>
          <a:xfrm>
            <a:off x="1981200" y="4572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10" name="Google Shape;1010;p34"/>
          <p:cNvGrpSpPr/>
          <p:nvPr/>
        </p:nvGrpSpPr>
        <p:grpSpPr>
          <a:xfrm>
            <a:off x="2438400" y="2438400"/>
            <a:ext cx="5105400" cy="990600"/>
            <a:chOff x="1536" y="1728"/>
            <a:chExt cx="3216" cy="624"/>
          </a:xfrm>
        </p:grpSpPr>
        <p:sp>
          <p:nvSpPr>
            <p:cNvPr id="1011" name="Google Shape;1011;p34"/>
            <p:cNvSpPr txBox="1"/>
            <p:nvPr/>
          </p:nvSpPr>
          <p:spPr>
            <a:xfrm>
              <a:off x="2640" y="1728"/>
              <a:ext cx="912" cy="62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2" name="Google Shape;1012;p34"/>
            <p:cNvSpPr txBox="1"/>
            <p:nvPr/>
          </p:nvSpPr>
          <p:spPr>
            <a:xfrm>
              <a:off x="2688" y="1824"/>
              <a:ext cx="816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converter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3" name="Google Shape;1013;p34"/>
            <p:cNvCxnSpPr/>
            <p:nvPr/>
          </p:nvCxnSpPr>
          <p:spPr>
            <a:xfrm>
              <a:off x="2064" y="1824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14" name="Google Shape;1014;p34"/>
            <p:cNvCxnSpPr/>
            <p:nvPr/>
          </p:nvCxnSpPr>
          <p:spPr>
            <a:xfrm>
              <a:off x="2064" y="1968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15" name="Google Shape;1015;p34"/>
            <p:cNvSpPr txBox="1"/>
            <p:nvPr/>
          </p:nvSpPr>
          <p:spPr>
            <a:xfrm>
              <a:off x="1536" y="1872"/>
              <a:ext cx="528" cy="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6" name="Google Shape;1016;p34"/>
            <p:cNvCxnSpPr/>
            <p:nvPr/>
          </p:nvCxnSpPr>
          <p:spPr>
            <a:xfrm>
              <a:off x="2064" y="2112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17" name="Google Shape;1017;p34"/>
            <p:cNvCxnSpPr/>
            <p:nvPr/>
          </p:nvCxnSpPr>
          <p:spPr>
            <a:xfrm>
              <a:off x="2064" y="2256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18" name="Google Shape;1018;p34"/>
            <p:cNvCxnSpPr/>
            <p:nvPr/>
          </p:nvCxnSpPr>
          <p:spPr>
            <a:xfrm>
              <a:off x="3552" y="1824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19" name="Google Shape;1019;p34"/>
            <p:cNvCxnSpPr/>
            <p:nvPr/>
          </p:nvCxnSpPr>
          <p:spPr>
            <a:xfrm>
              <a:off x="3552" y="1968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20" name="Google Shape;1020;p34"/>
            <p:cNvSpPr txBox="1"/>
            <p:nvPr/>
          </p:nvSpPr>
          <p:spPr>
            <a:xfrm>
              <a:off x="4176" y="1872"/>
              <a:ext cx="576" cy="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1" name="Google Shape;1021;p34"/>
            <p:cNvCxnSpPr/>
            <p:nvPr/>
          </p:nvCxnSpPr>
          <p:spPr>
            <a:xfrm>
              <a:off x="3552" y="2112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22" name="Google Shape;1022;p34"/>
            <p:cNvCxnSpPr/>
            <p:nvPr/>
          </p:nvCxnSpPr>
          <p:spPr>
            <a:xfrm>
              <a:off x="3552" y="2256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023" name="Google Shape;1023;p34"/>
          <p:cNvSpPr txBox="1"/>
          <p:nvPr/>
        </p:nvSpPr>
        <p:spPr>
          <a:xfrm>
            <a:off x="1143000" y="3810000"/>
            <a:ext cx="7696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BCD to Excess-3 Code Converter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BCD digit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Excess-3 digit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685800" y="7620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combinational circuit consists of input variables, logic gates and output variables.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combinational circuit can be described by 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Boolean functions, one for each output variable. Each output function is expressed in terms of the 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input variables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</a:t>
            </a:r>
            <a:r>
              <a:rPr b="1" i="0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 feedback path 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presence of memory element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228600" y="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Procedure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of combinational circuits starts from the verbal outline of the problem and ends in a logic circuit diagram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procedure involves the following steps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228600" y="6096000"/>
            <a:ext cx="8915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imes New Roman"/>
              <a:buNone/>
            </a:pPr>
            <a:r>
              <a:rPr b="0" i="1" lang="en-US" sz="2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Hint: Aren’t these the steps used for solving car-garage alarm system?!!!!So we are familiar with combinational circuit design! ☺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" y="1901825"/>
            <a:ext cx="8272462" cy="41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Procedure: Half Adder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1143000" y="1295400"/>
            <a:ext cx="7772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combinational circuit that performs the addition of two bits is called a half-adder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 Problem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Example: Build a </a:t>
            </a:r>
            <a:r>
              <a:rPr b="0" i="0" lang="en-US" sz="2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 Adder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add two bits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Determine and label the inputs &amp; outputs of circuit.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Example: Two inputs and two outputs labeled, as 			    follows:</a:t>
            </a:r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1828800" y="4038600"/>
            <a:ext cx="4038600" cy="1357312"/>
            <a:chOff x="1584" y="2736"/>
            <a:chExt cx="2544" cy="855"/>
          </a:xfrm>
        </p:grpSpPr>
        <p:sp>
          <p:nvSpPr>
            <p:cNvPr id="144" name="Google Shape;144;p6"/>
            <p:cNvSpPr txBox="1"/>
            <p:nvPr/>
          </p:nvSpPr>
          <p:spPr>
            <a:xfrm>
              <a:off x="2400" y="2736"/>
              <a:ext cx="912" cy="62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2496" y="2832"/>
              <a:ext cx="72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Half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146;p6"/>
            <p:cNvCxnSpPr/>
            <p:nvPr/>
          </p:nvCxnSpPr>
          <p:spPr>
            <a:xfrm>
              <a:off x="1824" y="2928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7" name="Google Shape;147;p6"/>
            <p:cNvCxnSpPr/>
            <p:nvPr/>
          </p:nvCxnSpPr>
          <p:spPr>
            <a:xfrm>
              <a:off x="1824" y="3216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8" name="Google Shape;148;p6"/>
            <p:cNvCxnSpPr/>
            <p:nvPr/>
          </p:nvCxnSpPr>
          <p:spPr>
            <a:xfrm>
              <a:off x="3312" y="2928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9" name="Google Shape;149;p6"/>
            <p:cNvCxnSpPr/>
            <p:nvPr/>
          </p:nvCxnSpPr>
          <p:spPr>
            <a:xfrm>
              <a:off x="3312" y="3216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0" name="Google Shape;150;p6"/>
            <p:cNvSpPr txBox="1"/>
            <p:nvPr/>
          </p:nvSpPr>
          <p:spPr>
            <a:xfrm>
              <a:off x="1584" y="2832"/>
              <a:ext cx="240" cy="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3888" y="2832"/>
              <a:ext cx="240" cy="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2544" y="3360"/>
              <a:ext cx="5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 + Y)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6"/>
          <p:cNvSpPr txBox="1"/>
          <p:nvPr/>
        </p:nvSpPr>
        <p:spPr>
          <a:xfrm>
            <a:off x="1143000" y="54102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3) Draw truth 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Procedure: Half Adder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1447800" y="1447800"/>
            <a:ext cx="5334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Obtain simplified Boolean function.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Example:   C = </a:t>
            </a:r>
            <a:r>
              <a:rPr b="0" i="0" lang="en-US" sz="2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XY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 = </a:t>
            </a:r>
            <a:r>
              <a:rPr b="0" i="0" lang="en-US" sz="2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X'Y + XY'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X⊕Y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7"/>
          <p:cNvGraphicFramePr/>
          <p:nvPr/>
        </p:nvGraphicFramePr>
        <p:xfrm>
          <a:off x="7010400" y="1524000"/>
          <a:ext cx="1727200" cy="1528762"/>
        </p:xfrm>
        <a:graphic>
          <a:graphicData uri="http://schemas.openxmlformats.org/presentationml/2006/ole">
            <mc:AlternateContent>
              <mc:Choice Requires="v">
                <p:oleObj r:id="rId4" imgH="1528762" imgW="1727200" progId="Word.Document.8" spid="_x0000_s1">
                  <p:embed/>
                </p:oleObj>
              </mc:Choice>
              <mc:Fallback>
                <p:oleObj r:id="rId5" imgH="1528762" imgW="1727200" progId="Word.Document.8">
                  <p:embed/>
                  <p:pic>
                    <p:nvPicPr>
                      <p:cNvPr id="160" name="Google Shape;160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010400" y="1524000"/>
                        <a:ext cx="1727200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Google Shape;161;p7"/>
          <p:cNvSpPr txBox="1"/>
          <p:nvPr/>
        </p:nvSpPr>
        <p:spPr>
          <a:xfrm>
            <a:off x="5791200" y="41910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Half Adder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1447800" y="3048000"/>
            <a:ext cx="533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Draw logic diagram.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Ways to draw half-adder</a:t>
            </a:r>
            <a:endParaRPr/>
          </a:p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commonly used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S=xy’+x’y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=x ⊕ y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C=xy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3505200"/>
            <a:ext cx="39433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Procedure : Full Adder</a:t>
            </a:r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1143000" y="1219200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Half-adder adds up only two bits.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 two binary numbers, we need to add 3 bits (including the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3276600" y="2819400"/>
          <a:ext cx="2679700" cy="1265237"/>
        </p:xfrm>
        <a:graphic>
          <a:graphicData uri="http://schemas.openxmlformats.org/presentationml/2006/ole">
            <mc:AlternateContent>
              <mc:Choice Requires="v">
                <p:oleObj r:id="rId4" imgH="1265237" imgW="2679700" progId="Word.Document.8" spid="_x0000_s1">
                  <p:embed/>
                </p:oleObj>
              </mc:Choice>
              <mc:Fallback>
                <p:oleObj r:id="rId5" imgH="1265237" imgW="2679700" progId="Word.Document.8">
                  <p:embed/>
                  <p:pic>
                    <p:nvPicPr>
                      <p:cNvPr id="177" name="Google Shape;177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276600" y="2819400"/>
                        <a:ext cx="2679700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" name="Google Shape;178;p9"/>
          <p:cNvSpPr txBox="1"/>
          <p:nvPr/>
        </p:nvSpPr>
        <p:spPr>
          <a:xfrm>
            <a:off x="1143000" y="403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(so called as it can be made from two half-adders).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9"/>
          <p:cNvGrpSpPr/>
          <p:nvPr/>
        </p:nvGrpSpPr>
        <p:grpSpPr>
          <a:xfrm>
            <a:off x="4038600" y="4800600"/>
            <a:ext cx="4038600" cy="1357312"/>
            <a:chOff x="2208" y="3072"/>
            <a:chExt cx="2544" cy="855"/>
          </a:xfrm>
        </p:grpSpPr>
        <p:sp>
          <p:nvSpPr>
            <p:cNvPr id="180" name="Google Shape;180;p9"/>
            <p:cNvSpPr txBox="1"/>
            <p:nvPr/>
          </p:nvSpPr>
          <p:spPr>
            <a:xfrm>
              <a:off x="3024" y="3072"/>
              <a:ext cx="912" cy="62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9"/>
            <p:cNvSpPr txBox="1"/>
            <p:nvPr/>
          </p:nvSpPr>
          <p:spPr>
            <a:xfrm>
              <a:off x="3120" y="3168"/>
              <a:ext cx="72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" name="Google Shape;182;p9"/>
            <p:cNvCxnSpPr/>
            <p:nvPr/>
          </p:nvCxnSpPr>
          <p:spPr>
            <a:xfrm>
              <a:off x="2448" y="3216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3" name="Google Shape;183;p9"/>
            <p:cNvCxnSpPr/>
            <p:nvPr/>
          </p:nvCxnSpPr>
          <p:spPr>
            <a:xfrm>
              <a:off x="2448" y="3408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4" name="Google Shape;184;p9"/>
            <p:cNvCxnSpPr/>
            <p:nvPr/>
          </p:nvCxnSpPr>
          <p:spPr>
            <a:xfrm>
              <a:off x="3936" y="3264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5" name="Google Shape;185;p9"/>
            <p:cNvCxnSpPr/>
            <p:nvPr/>
          </p:nvCxnSpPr>
          <p:spPr>
            <a:xfrm>
              <a:off x="3936" y="3552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6" name="Google Shape;186;p9"/>
            <p:cNvSpPr txBox="1"/>
            <p:nvPr/>
          </p:nvSpPr>
          <p:spPr>
            <a:xfrm>
              <a:off x="2208" y="3072"/>
              <a:ext cx="240" cy="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9"/>
            <p:cNvSpPr txBox="1"/>
            <p:nvPr/>
          </p:nvSpPr>
          <p:spPr>
            <a:xfrm>
              <a:off x="4512" y="3168"/>
              <a:ext cx="240" cy="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 txBox="1"/>
            <p:nvPr/>
          </p:nvSpPr>
          <p:spPr>
            <a:xfrm>
              <a:off x="3072" y="3696"/>
              <a:ext cx="8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 + Y + Z)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9"/>
            <p:cNvCxnSpPr/>
            <p:nvPr/>
          </p:nvCxnSpPr>
          <p:spPr>
            <a:xfrm>
              <a:off x="2448" y="3600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khadija rasul</dc:creator>
</cp:coreProperties>
</file>