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9.bin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6858000" cx="12192000"/>
  <p:notesSz cx="6858000" cy="9144000"/>
  <p:embeddedFontLst>
    <p:embeddedFont>
      <p:font typeface="Tahoma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1" roundtripDataSignature="AMtx7mi3NPUwZHIeOlYqnJeMrKmXF59B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A37D9E-F2C6-470C-8B42-9CE9BCF3B5A1}">
  <a:tblStyle styleId="{67A37D9E-F2C6-470C-8B42-9CE9BCF3B5A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Tahoma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Tahoma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5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2" name="Google Shape;662;p32:notes"/>
          <p:cNvSpPr/>
          <p:nvPr>
            <p:ph idx="2" type="sldImg"/>
          </p:nvPr>
        </p:nvSpPr>
        <p:spPr>
          <a:xfrm>
            <a:off x="384175" y="685800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3" name="Google Shape;663;p32:notes"/>
          <p:cNvSpPr txBox="1"/>
          <p:nvPr>
            <p:ph idx="1" type="body"/>
          </p:nvPr>
        </p:nvSpPr>
        <p:spPr>
          <a:xfrm>
            <a:off x="914400" y="4341813"/>
            <a:ext cx="5029200" cy="411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25" spcFirstLastPara="1" rIns="92025" wrap="square" tIns="4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00" lIns="92025" spcFirstLastPara="1" rIns="92025" wrap="square" tIns="46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6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/>
          <p:nvPr>
            <p:ph type="title"/>
          </p:nvPr>
        </p:nvSpPr>
        <p:spPr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0" type="dt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7"/>
          <p:cNvSpPr txBox="1"/>
          <p:nvPr>
            <p:ph idx="11" type="ftr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7"/>
          <p:cNvSpPr txBox="1"/>
          <p:nvPr>
            <p:ph idx="12" type="sldNum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6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6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6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16.png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5.bin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Relationship Id="rId4" Type="http://schemas.openxmlformats.org/officeDocument/2006/relationships/hyperlink" Target="https://www.youtube.com/watch?v=c8lhlAX2JMk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MSI Circuits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/>
          <p:nvPr>
            <p:ph type="title"/>
          </p:nvPr>
        </p:nvSpPr>
        <p:spPr>
          <a:xfrm>
            <a:off x="2667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GB" sz="3600"/>
              <a:t>Demultiplexer</a:t>
            </a:r>
            <a:endParaRPr/>
          </a:p>
        </p:txBody>
      </p:sp>
      <p:sp>
        <p:nvSpPr>
          <p:cNvPr id="282" name="Google Shape;282;p10"/>
          <p:cNvSpPr txBox="1"/>
          <p:nvPr>
            <p:ph idx="1" type="body"/>
          </p:nvPr>
        </p:nvSpPr>
        <p:spPr>
          <a:xfrm>
            <a:off x="2667000" y="12192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lang="en-GB" sz="2400"/>
              <a:t>Given an input line and a set of selection lines, the demultiplexer will direct data from input to a </a:t>
            </a:r>
            <a:r>
              <a:rPr lang="en-GB" sz="2400">
                <a:solidFill>
                  <a:srgbClr val="FF0000"/>
                </a:solidFill>
              </a:rPr>
              <a:t>selected output line.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lang="en-GB" sz="2400"/>
              <a:t>An example of a 1-to-4 demultiplexer:</a:t>
            </a:r>
            <a:endParaRPr/>
          </a:p>
        </p:txBody>
      </p:sp>
      <p:graphicFrame>
        <p:nvGraphicFramePr>
          <p:cNvPr id="283" name="Google Shape;283;p10"/>
          <p:cNvGraphicFramePr/>
          <p:nvPr/>
        </p:nvGraphicFramePr>
        <p:xfrm>
          <a:off x="7315201" y="3581400"/>
          <a:ext cx="2867025" cy="1612900"/>
        </p:xfrm>
        <a:graphic>
          <a:graphicData uri="http://schemas.openxmlformats.org/presentationml/2006/ole">
            <mc:AlternateContent>
              <mc:Choice Requires="v">
                <p:oleObj r:id="rId4" imgH="1612900" imgW="2867025" progId="Word.Document.8" spid="_x0000_s1">
                  <p:embed/>
                </p:oleObj>
              </mc:Choice>
              <mc:Fallback>
                <p:oleObj r:id="rId5" imgH="1612900" imgW="2867025" progId="Word.Document.8">
                  <p:embed/>
                  <p:pic>
                    <p:nvPicPr>
                      <p:cNvPr id="283" name="Google Shape;283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315201" y="3581400"/>
                        <a:ext cx="2867025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4" name="Google Shape;284;p10"/>
          <p:cNvGrpSpPr/>
          <p:nvPr/>
        </p:nvGrpSpPr>
        <p:grpSpPr>
          <a:xfrm>
            <a:off x="2971800" y="3200400"/>
            <a:ext cx="4495800" cy="2774950"/>
            <a:chOff x="912" y="2016"/>
            <a:chExt cx="2832" cy="1748"/>
          </a:xfrm>
        </p:grpSpPr>
        <p:sp>
          <p:nvSpPr>
            <p:cNvPr id="285" name="Google Shape;285;p10"/>
            <p:cNvSpPr txBox="1"/>
            <p:nvPr/>
          </p:nvSpPr>
          <p:spPr>
            <a:xfrm>
              <a:off x="1872" y="2688"/>
              <a:ext cx="5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demux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6" name="Google Shape;286;p10"/>
            <p:cNvCxnSpPr/>
            <p:nvPr/>
          </p:nvCxnSpPr>
          <p:spPr>
            <a:xfrm>
              <a:off x="1392" y="278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7" name="Google Shape;287;p10"/>
            <p:cNvCxnSpPr/>
            <p:nvPr/>
          </p:nvCxnSpPr>
          <p:spPr>
            <a:xfrm>
              <a:off x="2400" y="288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8" name="Google Shape;288;p10"/>
            <p:cNvCxnSpPr/>
            <p:nvPr/>
          </p:nvCxnSpPr>
          <p:spPr>
            <a:xfrm>
              <a:off x="2400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9" name="Google Shape;289;p10"/>
            <p:cNvCxnSpPr/>
            <p:nvPr/>
          </p:nvCxnSpPr>
          <p:spPr>
            <a:xfrm rot="10800000">
              <a:off x="2064" y="3072"/>
              <a:ext cx="0" cy="24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0" name="Google Shape;290;p10"/>
            <p:cNvCxnSpPr/>
            <p:nvPr/>
          </p:nvCxnSpPr>
          <p:spPr>
            <a:xfrm>
              <a:off x="2400" y="264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1" name="Google Shape;291;p10"/>
            <p:cNvCxnSpPr/>
            <p:nvPr/>
          </p:nvCxnSpPr>
          <p:spPr>
            <a:xfrm>
              <a:off x="2400" y="312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2" name="Google Shape;292;p10"/>
            <p:cNvSpPr txBox="1"/>
            <p:nvPr/>
          </p:nvSpPr>
          <p:spPr>
            <a:xfrm>
              <a:off x="912" y="2688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D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 txBox="1"/>
            <p:nvPr/>
          </p:nvSpPr>
          <p:spPr>
            <a:xfrm>
              <a:off x="2832" y="2016"/>
              <a:ext cx="67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 flipH="1" rot="-5400000">
              <a:off x="1536" y="2400"/>
              <a:ext cx="960" cy="768"/>
            </a:xfrm>
            <a:prstGeom prst="triangle">
              <a:avLst>
                <a:gd fmla="val 50000" name="adj"/>
              </a:avLst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5" name="Google Shape;295;p10"/>
            <p:cNvCxnSpPr/>
            <p:nvPr/>
          </p:nvCxnSpPr>
          <p:spPr>
            <a:xfrm rot="10800000">
              <a:off x="1824" y="2928"/>
              <a:ext cx="0" cy="3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6" name="Google Shape;296;p10"/>
            <p:cNvSpPr txBox="1"/>
            <p:nvPr/>
          </p:nvSpPr>
          <p:spPr>
            <a:xfrm>
              <a:off x="1728" y="3552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select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0"/>
            <p:cNvSpPr txBox="1"/>
            <p:nvPr/>
          </p:nvSpPr>
          <p:spPr>
            <a:xfrm>
              <a:off x="1728" y="3312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S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0"/>
            <p:cNvSpPr txBox="1"/>
            <p:nvPr/>
          </p:nvSpPr>
          <p:spPr>
            <a:xfrm>
              <a:off x="2688" y="2304"/>
              <a:ext cx="105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D.S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'.S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endParaRPr/>
            </a:p>
          </p:txBody>
        </p:sp>
        <p:sp>
          <p:nvSpPr>
            <p:cNvPr id="299" name="Google Shape;299;p10"/>
            <p:cNvSpPr txBox="1"/>
            <p:nvPr/>
          </p:nvSpPr>
          <p:spPr>
            <a:xfrm>
              <a:off x="2688" y="2544"/>
              <a:ext cx="105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D.S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'.S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 txBox="1"/>
            <p:nvPr/>
          </p:nvSpPr>
          <p:spPr>
            <a:xfrm>
              <a:off x="2688" y="2784"/>
              <a:ext cx="105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D.S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.S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endParaRPr/>
            </a:p>
          </p:txBody>
        </p:sp>
        <p:sp>
          <p:nvSpPr>
            <p:cNvPr id="301" name="Google Shape;301;p10"/>
            <p:cNvSpPr txBox="1"/>
            <p:nvPr/>
          </p:nvSpPr>
          <p:spPr>
            <a:xfrm>
              <a:off x="2688" y="3024"/>
              <a:ext cx="105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D.S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.S</a:t>
              </a:r>
              <a:r>
                <a:rPr b="0" baseline="-2500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07" name="Google Shape;307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1100" y="464694"/>
            <a:ext cx="7966830" cy="569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"/>
          <p:cNvSpPr txBox="1"/>
          <p:nvPr>
            <p:ph type="title"/>
          </p:nvPr>
        </p:nvSpPr>
        <p:spPr>
          <a:xfrm>
            <a:off x="19812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Demultiplexer</a:t>
            </a:r>
            <a:endParaRPr/>
          </a:p>
        </p:txBody>
      </p:sp>
      <p:sp>
        <p:nvSpPr>
          <p:cNvPr id="313" name="Google Shape;313;p12"/>
          <p:cNvSpPr txBox="1"/>
          <p:nvPr>
            <p:ph idx="1" type="body"/>
          </p:nvPr>
        </p:nvSpPr>
        <p:spPr>
          <a:xfrm>
            <a:off x="2100263" y="8064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demultiplexer is actually identical to a decoder with enable. A </a:t>
            </a:r>
            <a:r>
              <a:rPr lang="en-GB">
                <a:solidFill>
                  <a:srgbClr val="FF0000"/>
                </a:solidFill>
              </a:rPr>
              <a:t>decoder with an enable</a:t>
            </a:r>
            <a:r>
              <a:rPr lang="en-GB"/>
              <a:t> input can function as a demultiplexer (or demux)</a:t>
            </a:r>
            <a:br>
              <a:rPr lang="en-GB"/>
            </a:br>
            <a:r>
              <a:rPr lang="en-GB"/>
              <a:t>Decoder + enable= demultiplexer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selection of a specific output line is controlled by the bit values of ‘n’-selection lines.</a:t>
            </a:r>
            <a:endParaRPr/>
          </a:p>
        </p:txBody>
      </p:sp>
      <p:grpSp>
        <p:nvGrpSpPr>
          <p:cNvPr id="314" name="Google Shape;314;p12"/>
          <p:cNvGrpSpPr/>
          <p:nvPr/>
        </p:nvGrpSpPr>
        <p:grpSpPr>
          <a:xfrm>
            <a:off x="2006600" y="4452938"/>
            <a:ext cx="8026400" cy="2165350"/>
            <a:chOff x="355600" y="2635250"/>
            <a:chExt cx="8026400" cy="2165350"/>
          </a:xfrm>
        </p:grpSpPr>
        <p:grpSp>
          <p:nvGrpSpPr>
            <p:cNvPr id="315" name="Google Shape;315;p12"/>
            <p:cNvGrpSpPr/>
            <p:nvPr/>
          </p:nvGrpSpPr>
          <p:grpSpPr>
            <a:xfrm>
              <a:off x="4267200" y="2635250"/>
              <a:ext cx="4114800" cy="2165350"/>
              <a:chOff x="1824" y="1872"/>
              <a:chExt cx="2592" cy="1364"/>
            </a:xfrm>
          </p:grpSpPr>
          <p:sp>
            <p:nvSpPr>
              <p:cNvPr id="316" name="Google Shape;316;p12"/>
              <p:cNvSpPr txBox="1"/>
              <p:nvPr/>
            </p:nvSpPr>
            <p:spPr>
              <a:xfrm>
                <a:off x="2400" y="2016"/>
                <a:ext cx="62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2x4 Decoder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7" name="Google Shape;317;p12"/>
              <p:cNvCxnSpPr/>
              <p:nvPr/>
            </p:nvCxnSpPr>
            <p:spPr>
              <a:xfrm>
                <a:off x="2064" y="2256"/>
                <a:ext cx="24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8" name="Google Shape;318;p12"/>
              <p:cNvCxnSpPr/>
              <p:nvPr/>
            </p:nvCxnSpPr>
            <p:spPr>
              <a:xfrm>
                <a:off x="3072" y="2448"/>
                <a:ext cx="288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9" name="Google Shape;319;p12"/>
              <p:cNvCxnSpPr/>
              <p:nvPr/>
            </p:nvCxnSpPr>
            <p:spPr>
              <a:xfrm>
                <a:off x="3072" y="1968"/>
                <a:ext cx="288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0" name="Google Shape;320;p12"/>
              <p:cNvCxnSpPr/>
              <p:nvPr/>
            </p:nvCxnSpPr>
            <p:spPr>
              <a:xfrm rot="10800000">
                <a:off x="2688" y="2784"/>
                <a:ext cx="0" cy="24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1" name="Google Shape;321;p12"/>
              <p:cNvCxnSpPr/>
              <p:nvPr/>
            </p:nvCxnSpPr>
            <p:spPr>
              <a:xfrm>
                <a:off x="3072" y="2208"/>
                <a:ext cx="288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2" name="Google Shape;322;p12"/>
              <p:cNvCxnSpPr/>
              <p:nvPr/>
            </p:nvCxnSpPr>
            <p:spPr>
              <a:xfrm>
                <a:off x="3072" y="2688"/>
                <a:ext cx="288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23" name="Google Shape;323;p12"/>
              <p:cNvSpPr txBox="1"/>
              <p:nvPr/>
            </p:nvSpPr>
            <p:spPr>
              <a:xfrm>
                <a:off x="2577" y="3024"/>
                <a:ext cx="24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2"/>
              <p:cNvSpPr txBox="1"/>
              <p:nvPr/>
            </p:nvSpPr>
            <p:spPr>
              <a:xfrm>
                <a:off x="1824" y="2112"/>
                <a:ext cx="288" cy="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r>
                  <a:rPr b="0" baseline="-2500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r>
                  <a:rPr b="0" baseline="-2500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2"/>
              <p:cNvSpPr txBox="1"/>
              <p:nvPr/>
            </p:nvSpPr>
            <p:spPr>
              <a:xfrm>
                <a:off x="3360" y="1872"/>
                <a:ext cx="1056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r>
                  <a:rPr b="0" baseline="-2500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= D.S</a:t>
                </a:r>
                <a:r>
                  <a:rPr b="0" baseline="-2500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'.S</a:t>
                </a:r>
                <a:r>
                  <a:rPr b="0" baseline="-2500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'</a:t>
                </a:r>
                <a:endParaRPr/>
              </a:p>
            </p:txBody>
          </p:sp>
          <p:sp>
            <p:nvSpPr>
              <p:cNvPr id="326" name="Google Shape;326;p12"/>
              <p:cNvSpPr txBox="1"/>
              <p:nvPr/>
            </p:nvSpPr>
            <p:spPr>
              <a:xfrm>
                <a:off x="3360" y="2112"/>
                <a:ext cx="1056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r>
                  <a:rPr b="0" baseline="-2500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= D.S</a:t>
                </a:r>
                <a:r>
                  <a:rPr b="0" baseline="-2500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'.S</a:t>
                </a:r>
                <a:r>
                  <a:rPr b="0" baseline="-2500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2"/>
              <p:cNvSpPr txBox="1"/>
              <p:nvPr/>
            </p:nvSpPr>
            <p:spPr>
              <a:xfrm>
                <a:off x="3360" y="2352"/>
                <a:ext cx="1056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r>
                  <a:rPr b="0" baseline="-2500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= D.S</a:t>
                </a:r>
                <a:r>
                  <a:rPr b="0" baseline="-2500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.S</a:t>
                </a:r>
                <a:r>
                  <a:rPr b="0" baseline="-2500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'</a:t>
                </a:r>
                <a:endParaRPr/>
              </a:p>
            </p:txBody>
          </p:sp>
          <p:sp>
            <p:nvSpPr>
              <p:cNvPr id="328" name="Google Shape;328;p12"/>
              <p:cNvSpPr txBox="1"/>
              <p:nvPr/>
            </p:nvSpPr>
            <p:spPr>
              <a:xfrm>
                <a:off x="3360" y="2592"/>
                <a:ext cx="1056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r>
                  <a:rPr b="0" baseline="-2500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= D.S</a:t>
                </a:r>
                <a:r>
                  <a:rPr b="0" baseline="-2500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.S</a:t>
                </a:r>
                <a:r>
                  <a:rPr b="0" baseline="-2500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2304" y="1872"/>
                <a:ext cx="768" cy="912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30" name="Google Shape;330;p12"/>
              <p:cNvCxnSpPr/>
              <p:nvPr/>
            </p:nvCxnSpPr>
            <p:spPr>
              <a:xfrm>
                <a:off x="2064" y="2448"/>
                <a:ext cx="24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31" name="Google Shape;331;p12"/>
              <p:cNvSpPr txBox="1"/>
              <p:nvPr/>
            </p:nvSpPr>
            <p:spPr>
              <a:xfrm>
                <a:off x="2563" y="2592"/>
                <a:ext cx="24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12"/>
            <p:cNvGrpSpPr/>
            <p:nvPr/>
          </p:nvGrpSpPr>
          <p:grpSpPr>
            <a:xfrm>
              <a:off x="355600" y="3055938"/>
              <a:ext cx="3048000" cy="1327150"/>
              <a:chOff x="3744" y="816"/>
              <a:chExt cx="1920" cy="836"/>
            </a:xfrm>
          </p:grpSpPr>
          <p:sp>
            <p:nvSpPr>
              <p:cNvPr id="333" name="Google Shape;333;p12"/>
              <p:cNvSpPr txBox="1"/>
              <p:nvPr/>
            </p:nvSpPr>
            <p:spPr>
              <a:xfrm>
                <a:off x="4436" y="982"/>
                <a:ext cx="52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demux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4" name="Google Shape;334;p12"/>
              <p:cNvCxnSpPr/>
              <p:nvPr/>
            </p:nvCxnSpPr>
            <p:spPr>
              <a:xfrm>
                <a:off x="4080" y="1104"/>
                <a:ext cx="288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5" name="Google Shape;335;p12"/>
              <p:cNvCxnSpPr/>
              <p:nvPr/>
            </p:nvCxnSpPr>
            <p:spPr>
              <a:xfrm>
                <a:off x="4896" y="1008"/>
                <a:ext cx="288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6" name="Google Shape;336;p12"/>
              <p:cNvCxnSpPr/>
              <p:nvPr/>
            </p:nvCxnSpPr>
            <p:spPr>
              <a:xfrm>
                <a:off x="4896" y="864"/>
                <a:ext cx="288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7" name="Google Shape;337;p12"/>
              <p:cNvCxnSpPr/>
              <p:nvPr/>
            </p:nvCxnSpPr>
            <p:spPr>
              <a:xfrm rot="10800000">
                <a:off x="4704" y="1296"/>
                <a:ext cx="0" cy="144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8" name="Google Shape;338;p12"/>
              <p:cNvCxnSpPr/>
              <p:nvPr/>
            </p:nvCxnSpPr>
            <p:spPr>
              <a:xfrm>
                <a:off x="4896" y="1152"/>
                <a:ext cx="288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9" name="Google Shape;339;p12"/>
              <p:cNvCxnSpPr/>
              <p:nvPr/>
            </p:nvCxnSpPr>
            <p:spPr>
              <a:xfrm>
                <a:off x="4896" y="1296"/>
                <a:ext cx="288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40" name="Google Shape;340;p12"/>
              <p:cNvSpPr txBox="1"/>
              <p:nvPr/>
            </p:nvSpPr>
            <p:spPr>
              <a:xfrm>
                <a:off x="3744" y="973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2"/>
              <p:cNvSpPr txBox="1"/>
              <p:nvPr/>
            </p:nvSpPr>
            <p:spPr>
              <a:xfrm>
                <a:off x="5184" y="960"/>
                <a:ext cx="48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output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2"/>
              <p:cNvSpPr/>
              <p:nvPr/>
            </p:nvSpPr>
            <p:spPr>
              <a:xfrm flipH="1" rot="-5400000">
                <a:off x="4344" y="840"/>
                <a:ext cx="576" cy="528"/>
              </a:xfrm>
              <a:prstGeom prst="triangle">
                <a:avLst>
                  <a:gd fmla="val 50000" name="adj"/>
                </a:avLst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43" name="Google Shape;343;p12"/>
              <p:cNvCxnSpPr/>
              <p:nvPr/>
            </p:nvCxnSpPr>
            <p:spPr>
              <a:xfrm rot="10800000">
                <a:off x="4560" y="1200"/>
                <a:ext cx="0" cy="24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44" name="Google Shape;344;p12"/>
              <p:cNvSpPr txBox="1"/>
              <p:nvPr/>
            </p:nvSpPr>
            <p:spPr>
              <a:xfrm>
                <a:off x="4416" y="1440"/>
                <a:ext cx="48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select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5" name="Google Shape;345;p12"/>
            <p:cNvSpPr/>
            <p:nvPr/>
          </p:nvSpPr>
          <p:spPr>
            <a:xfrm>
              <a:off x="3595688" y="3397250"/>
              <a:ext cx="549275" cy="381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/>
          <p:nvPr>
            <p:ph idx="12" type="sldNum"/>
          </p:nvPr>
        </p:nvSpPr>
        <p:spPr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GB" sz="2400"/>
              <a:t>4-line-to-16 line Decoder constructed with two 3-line-to-8 line decoders with enables</a:t>
            </a:r>
            <a:endParaRPr/>
          </a:p>
        </p:txBody>
      </p:sp>
      <p:pic>
        <p:nvPicPr>
          <p:cNvPr descr="AACFLPD0" id="352" name="Google Shape;35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828800"/>
            <a:ext cx="7162800" cy="458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idx="12" type="sldNum"/>
          </p:nvPr>
        </p:nvSpPr>
        <p:spPr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GB" sz="2400"/>
              <a:t>4-line-to-16 line Decoder constructed with two 3-line-to-8 line decoders with enables</a:t>
            </a:r>
            <a:endParaRPr/>
          </a:p>
        </p:txBody>
      </p:sp>
      <p:sp>
        <p:nvSpPr>
          <p:cNvPr id="359" name="Google Shape;359;p14"/>
          <p:cNvSpPr txBox="1"/>
          <p:nvPr>
            <p:ph idx="1" type="body"/>
          </p:nvPr>
        </p:nvSpPr>
        <p:spPr>
          <a:xfrm>
            <a:off x="1828800" y="16002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When w=0, the top decoder is enabled and the other is disabled. The bottom decoder outputs are all 0’s , and the top eight outputs generate min-terms 0000 to 0111.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When w=1, the enable conditions are reversed. The bottom decoder outputs generate min-terms 1000 to 1111, while the outputs of the top decoder are all 0’s.</a:t>
            </a:r>
            <a:endParaRPr/>
          </a:p>
        </p:txBody>
      </p:sp>
      <p:pic>
        <p:nvPicPr>
          <p:cNvPr id="360" name="Google Shape;3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1247775"/>
            <a:ext cx="1162050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"/>
          <p:cNvSpPr txBox="1"/>
          <p:nvPr>
            <p:ph idx="12" type="sldNum"/>
          </p:nvPr>
        </p:nvSpPr>
        <p:spPr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605307" y="514736"/>
            <a:ext cx="9813701" cy="13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F(a,b,c,d)=∑(0,1,3,5,12,13)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the above boolean function using 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3:8 Decoder(s).      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2:4 Decoder(s).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s://docs.google.com/a/bracu.ac.bd/drawings/d/sV7i5t_qjBkq3bOwZZ81YmQ/image?w=576&amp;h=2&amp;rev=1&amp;ac=1&amp;parent=1HhHUwkNvdgZSdZDYXBcIUGiJp5pCfPXDxAIiZaz6cJY" id="367" name="Google Shape;367;p15"/>
          <p:cNvSpPr/>
          <p:nvPr/>
        </p:nvSpPr>
        <p:spPr>
          <a:xfrm>
            <a:off x="1814513" y="-373063"/>
            <a:ext cx="5486400" cy="1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497" y="1874152"/>
            <a:ext cx="8860664" cy="437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>
            <p:ph idx="12" type="sldNum"/>
          </p:nvPr>
        </p:nvSpPr>
        <p:spPr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605307" y="514736"/>
            <a:ext cx="9813701" cy="13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F(a,b,c,d)=∑(0,1,3,5,12,13)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the above boolean function using 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3:8 Decoder(s).      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2:4 Decoder(s).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s://docs.google.com/a/bracu.ac.bd/drawings/d/sV7i5t_qjBkq3bOwZZ81YmQ/image?w=576&amp;h=2&amp;rev=1&amp;ac=1&amp;parent=1HhHUwkNvdgZSdZDYXBcIUGiJp5pCfPXDxAIiZaz6cJY" id="375" name="Google Shape;375;p16"/>
          <p:cNvSpPr/>
          <p:nvPr/>
        </p:nvSpPr>
        <p:spPr>
          <a:xfrm>
            <a:off x="1814513" y="-373063"/>
            <a:ext cx="5486400" cy="1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300" y="1168761"/>
            <a:ext cx="5182983" cy="526153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6"/>
          <p:cNvSpPr txBox="1"/>
          <p:nvPr/>
        </p:nvSpPr>
        <p:spPr>
          <a:xfrm>
            <a:off x="8067369" y="2691535"/>
            <a:ext cx="3760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to connect D0,D1,D3,D5,D12 &amp; D13 with OR Gate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"/>
          <p:cNvSpPr txBox="1"/>
          <p:nvPr>
            <p:ph type="title"/>
          </p:nvPr>
        </p:nvSpPr>
        <p:spPr>
          <a:xfrm>
            <a:off x="2667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GB" sz="3600"/>
              <a:t>Multiplexer</a:t>
            </a:r>
            <a:endParaRPr/>
          </a:p>
        </p:txBody>
      </p:sp>
      <p:sp>
        <p:nvSpPr>
          <p:cNvPr id="383" name="Google Shape;383;p17"/>
          <p:cNvSpPr txBox="1"/>
          <p:nvPr>
            <p:ph idx="1" type="body"/>
          </p:nvPr>
        </p:nvSpPr>
        <p:spPr>
          <a:xfrm>
            <a:off x="2667000" y="1219200"/>
            <a:ext cx="7772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lang="en-GB" sz="2400"/>
              <a:t>A multiplexer is a device which has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/>
              <a:t>                  (i) a number of </a:t>
            </a:r>
            <a:r>
              <a:rPr i="1" lang="en-GB" sz="2400"/>
              <a:t>input</a:t>
            </a:r>
            <a:r>
              <a:rPr lang="en-GB" sz="2400"/>
              <a:t> lines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/>
              <a:t>                  (ii) a number of </a:t>
            </a:r>
            <a:r>
              <a:rPr i="1" lang="en-GB" sz="2400"/>
              <a:t>selection</a:t>
            </a:r>
            <a:r>
              <a:rPr lang="en-GB" sz="2400"/>
              <a:t> lines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/>
              <a:t>                  (iii) one </a:t>
            </a:r>
            <a:r>
              <a:rPr i="1" lang="en-GB" sz="2400"/>
              <a:t>output</a:t>
            </a:r>
            <a:r>
              <a:rPr lang="en-GB" sz="2400"/>
              <a:t> line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lang="en-GB" sz="2400"/>
              <a:t>A Multiplexer steers one of 2</a:t>
            </a:r>
            <a:r>
              <a:rPr baseline="30000" i="1" lang="en-GB" sz="2400"/>
              <a:t>n</a:t>
            </a:r>
            <a:r>
              <a:rPr lang="en-GB" sz="2400"/>
              <a:t> inputs to a single output line, using </a:t>
            </a:r>
            <a:r>
              <a:rPr i="1" lang="en-GB" sz="2400"/>
              <a:t>n</a:t>
            </a:r>
            <a:r>
              <a:rPr lang="en-GB" sz="2400"/>
              <a:t> selection lines.  Also known as a </a:t>
            </a:r>
            <a:r>
              <a:rPr i="1" lang="en-GB" sz="2400">
                <a:solidFill>
                  <a:srgbClr val="FF0000"/>
                </a:solidFill>
              </a:rPr>
              <a:t>data selector</a:t>
            </a:r>
            <a:r>
              <a:rPr lang="en-GB" sz="2400">
                <a:solidFill>
                  <a:srgbClr val="FF0000"/>
                </a:solidFill>
              </a:rPr>
              <a:t>.</a:t>
            </a:r>
            <a:endParaRPr/>
          </a:p>
        </p:txBody>
      </p:sp>
      <p:sp>
        <p:nvSpPr>
          <p:cNvPr id="384" name="Google Shape;384;p17"/>
          <p:cNvSpPr/>
          <p:nvPr/>
        </p:nvSpPr>
        <p:spPr>
          <a:xfrm>
            <a:off x="6096000" y="4038600"/>
            <a:ext cx="1219200" cy="1066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7"/>
          <p:cNvSpPr txBox="1"/>
          <p:nvPr/>
        </p:nvSpPr>
        <p:spPr>
          <a:xfrm>
            <a:off x="6096000" y="4267201"/>
            <a:ext cx="12954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Multiplexer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p17"/>
          <p:cNvCxnSpPr/>
          <p:nvPr/>
        </p:nvCxnSpPr>
        <p:spPr>
          <a:xfrm>
            <a:off x="7315200" y="4572000"/>
            <a:ext cx="4572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17"/>
          <p:cNvCxnSpPr/>
          <p:nvPr/>
        </p:nvCxnSpPr>
        <p:spPr>
          <a:xfrm>
            <a:off x="5638800" y="4343400"/>
            <a:ext cx="4572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17"/>
          <p:cNvCxnSpPr/>
          <p:nvPr/>
        </p:nvCxnSpPr>
        <p:spPr>
          <a:xfrm>
            <a:off x="5638800" y="4191000"/>
            <a:ext cx="4572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17"/>
          <p:cNvCxnSpPr/>
          <p:nvPr/>
        </p:nvCxnSpPr>
        <p:spPr>
          <a:xfrm rot="10800000">
            <a:off x="6400800" y="5105400"/>
            <a:ext cx="0" cy="381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17"/>
          <p:cNvCxnSpPr/>
          <p:nvPr/>
        </p:nvCxnSpPr>
        <p:spPr>
          <a:xfrm>
            <a:off x="5638800" y="4495800"/>
            <a:ext cx="4572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17"/>
          <p:cNvCxnSpPr/>
          <p:nvPr/>
        </p:nvCxnSpPr>
        <p:spPr>
          <a:xfrm>
            <a:off x="5638800" y="4953000"/>
            <a:ext cx="4572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17"/>
          <p:cNvSpPr txBox="1"/>
          <p:nvPr/>
        </p:nvSpPr>
        <p:spPr>
          <a:xfrm>
            <a:off x="7772400" y="4419601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393" name="Google Shape;393;p17"/>
          <p:cNvSpPr txBox="1"/>
          <p:nvPr/>
        </p:nvSpPr>
        <p:spPr>
          <a:xfrm>
            <a:off x="4724400" y="4419601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17"/>
          <p:cNvCxnSpPr/>
          <p:nvPr/>
        </p:nvCxnSpPr>
        <p:spPr>
          <a:xfrm rot="10800000">
            <a:off x="6553200" y="5105400"/>
            <a:ext cx="0" cy="381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17"/>
          <p:cNvSpPr txBox="1"/>
          <p:nvPr/>
        </p:nvSpPr>
        <p:spPr>
          <a:xfrm>
            <a:off x="5715000" y="4572000"/>
            <a:ext cx="228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cxnSp>
        <p:nvCxnSpPr>
          <p:cNvPr id="396" name="Google Shape;396;p17"/>
          <p:cNvCxnSpPr/>
          <p:nvPr/>
        </p:nvCxnSpPr>
        <p:spPr>
          <a:xfrm>
            <a:off x="5638800" y="4648200"/>
            <a:ext cx="4572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17"/>
          <p:cNvSpPr txBox="1"/>
          <p:nvPr/>
        </p:nvSpPr>
        <p:spPr>
          <a:xfrm>
            <a:off x="6324600" y="5486401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17"/>
          <p:cNvCxnSpPr/>
          <p:nvPr/>
        </p:nvCxnSpPr>
        <p:spPr>
          <a:xfrm rot="10800000">
            <a:off x="6705600" y="5105400"/>
            <a:ext cx="0" cy="381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17"/>
          <p:cNvCxnSpPr/>
          <p:nvPr/>
        </p:nvCxnSpPr>
        <p:spPr>
          <a:xfrm rot="10800000">
            <a:off x="7162800" y="5105400"/>
            <a:ext cx="0" cy="381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17"/>
          <p:cNvSpPr txBox="1"/>
          <p:nvPr/>
        </p:nvSpPr>
        <p:spPr>
          <a:xfrm>
            <a:off x="6781800" y="5181600"/>
            <a:ext cx="381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"/>
          <p:cNvSpPr txBox="1"/>
          <p:nvPr>
            <p:ph type="title"/>
          </p:nvPr>
        </p:nvSpPr>
        <p:spPr>
          <a:xfrm>
            <a:off x="2667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GB" sz="3600"/>
              <a:t>Multiplexer</a:t>
            </a:r>
            <a:endParaRPr sz="4000"/>
          </a:p>
        </p:txBody>
      </p:sp>
      <p:sp>
        <p:nvSpPr>
          <p:cNvPr id="406" name="Google Shape;406;p18"/>
          <p:cNvSpPr txBox="1"/>
          <p:nvPr>
            <p:ph idx="1" type="body"/>
          </p:nvPr>
        </p:nvSpPr>
        <p:spPr>
          <a:xfrm>
            <a:off x="2667000" y="13716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lang="en-GB" sz="2400"/>
              <a:t>Truth table for a 4-to-1 multiplexer:</a:t>
            </a:r>
            <a:endParaRPr/>
          </a:p>
        </p:txBody>
      </p:sp>
      <p:grpSp>
        <p:nvGrpSpPr>
          <p:cNvPr id="407" name="Google Shape;407;p18"/>
          <p:cNvGrpSpPr/>
          <p:nvPr/>
        </p:nvGrpSpPr>
        <p:grpSpPr>
          <a:xfrm>
            <a:off x="7315200" y="3657600"/>
            <a:ext cx="2743200" cy="2393950"/>
            <a:chOff x="3456" y="2304"/>
            <a:chExt cx="1728" cy="1508"/>
          </a:xfrm>
        </p:grpSpPr>
        <p:sp>
          <p:nvSpPr>
            <p:cNvPr id="408" name="Google Shape;408;p18"/>
            <p:cNvSpPr txBox="1"/>
            <p:nvPr/>
          </p:nvSpPr>
          <p:spPr>
            <a:xfrm>
              <a:off x="4128" y="2832"/>
              <a:ext cx="38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mux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9" name="Google Shape;409;p18"/>
            <p:cNvCxnSpPr/>
            <p:nvPr/>
          </p:nvCxnSpPr>
          <p:spPr>
            <a:xfrm>
              <a:off x="4752" y="292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0" name="Google Shape;410;p18"/>
            <p:cNvCxnSpPr/>
            <p:nvPr/>
          </p:nvCxnSpPr>
          <p:spPr>
            <a:xfrm>
              <a:off x="3792" y="3024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1" name="Google Shape;411;p18"/>
            <p:cNvCxnSpPr/>
            <p:nvPr/>
          </p:nvCxnSpPr>
          <p:spPr>
            <a:xfrm>
              <a:off x="3792" y="264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2" name="Google Shape;412;p18"/>
            <p:cNvCxnSpPr/>
            <p:nvPr/>
          </p:nvCxnSpPr>
          <p:spPr>
            <a:xfrm rot="10800000">
              <a:off x="4320" y="3216"/>
              <a:ext cx="0" cy="1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3" name="Google Shape;413;p18"/>
            <p:cNvCxnSpPr/>
            <p:nvPr/>
          </p:nvCxnSpPr>
          <p:spPr>
            <a:xfrm>
              <a:off x="3792" y="283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4" name="Google Shape;414;p18"/>
            <p:cNvCxnSpPr/>
            <p:nvPr/>
          </p:nvCxnSpPr>
          <p:spPr>
            <a:xfrm>
              <a:off x="3792" y="321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5" name="Google Shape;415;p18"/>
            <p:cNvSpPr txBox="1"/>
            <p:nvPr/>
          </p:nvSpPr>
          <p:spPr>
            <a:xfrm>
              <a:off x="4992" y="2832"/>
              <a:ext cx="19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8"/>
            <p:cNvSpPr txBox="1"/>
            <p:nvPr/>
          </p:nvSpPr>
          <p:spPr>
            <a:xfrm>
              <a:off x="3456" y="2304"/>
              <a:ext cx="67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Inputs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 rot="5400000">
              <a:off x="3984" y="2592"/>
              <a:ext cx="864" cy="672"/>
            </a:xfrm>
            <a:prstGeom prst="triangle">
              <a:avLst>
                <a:gd fmla="val 50000" name="adj"/>
              </a:avLst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8" name="Google Shape;418;p18"/>
            <p:cNvCxnSpPr/>
            <p:nvPr/>
          </p:nvCxnSpPr>
          <p:spPr>
            <a:xfrm rot="10800000">
              <a:off x="4512" y="3120"/>
              <a:ext cx="0" cy="288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9" name="Google Shape;419;p18"/>
            <p:cNvSpPr txBox="1"/>
            <p:nvPr/>
          </p:nvSpPr>
          <p:spPr>
            <a:xfrm>
              <a:off x="4176" y="3600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select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8"/>
            <p:cNvSpPr txBox="1"/>
            <p:nvPr/>
          </p:nvSpPr>
          <p:spPr>
            <a:xfrm>
              <a:off x="4176" y="3408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S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8"/>
            <p:cNvSpPr txBox="1"/>
            <p:nvPr/>
          </p:nvSpPr>
          <p:spPr>
            <a:xfrm>
              <a:off x="3600" y="2496"/>
              <a:ext cx="2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8"/>
            <p:cNvSpPr txBox="1"/>
            <p:nvPr/>
          </p:nvSpPr>
          <p:spPr>
            <a:xfrm>
              <a:off x="3600" y="2688"/>
              <a:ext cx="2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3600" y="2880"/>
              <a:ext cx="2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8"/>
            <p:cNvSpPr txBox="1"/>
            <p:nvPr/>
          </p:nvSpPr>
          <p:spPr>
            <a:xfrm>
              <a:off x="3600" y="3072"/>
              <a:ext cx="2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425;p18"/>
          <p:cNvGrpSpPr/>
          <p:nvPr/>
        </p:nvGrpSpPr>
        <p:grpSpPr>
          <a:xfrm>
            <a:off x="3505200" y="1905000"/>
            <a:ext cx="2973388" cy="1549400"/>
            <a:chOff x="1248" y="1200"/>
            <a:chExt cx="1873" cy="976"/>
          </a:xfrm>
        </p:grpSpPr>
        <p:graphicFrame>
          <p:nvGraphicFramePr>
            <p:cNvPr id="426" name="Google Shape;426;p18"/>
            <p:cNvGraphicFramePr/>
            <p:nvPr/>
          </p:nvGraphicFramePr>
          <p:xfrm>
            <a:off x="1248" y="1200"/>
            <a:ext cx="1873" cy="976"/>
          </p:xfrm>
          <a:graphic>
            <a:graphicData uri="http://schemas.openxmlformats.org/presentationml/2006/ole">
              <mc:AlternateContent>
                <mc:Choice Requires="v">
                  <p:oleObj r:id="rId4" imgH="976" imgW="1873" progId="Word.Document.8" spid="_x0000_s1">
                    <p:embed/>
                  </p:oleObj>
                </mc:Choice>
                <mc:Fallback>
                  <p:oleObj r:id="rId5" imgH="976" imgW="1873" progId="Word.Document.8">
                    <p:embed/>
                    <p:pic>
                      <p:nvPicPr>
                        <p:cNvPr id="426" name="Google Shape;426;p18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248" y="1200"/>
                          <a:ext cx="1873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7" name="Google Shape;427;p18"/>
            <p:cNvCxnSpPr/>
            <p:nvPr/>
          </p:nvCxnSpPr>
          <p:spPr>
            <a:xfrm>
              <a:off x="1298" y="1414"/>
              <a:ext cx="1776" cy="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8" name="Google Shape;428;p18"/>
          <p:cNvGrpSpPr/>
          <p:nvPr/>
        </p:nvGrpSpPr>
        <p:grpSpPr>
          <a:xfrm>
            <a:off x="7312026" y="1905000"/>
            <a:ext cx="1319213" cy="1549400"/>
            <a:chOff x="3646" y="1200"/>
            <a:chExt cx="831" cy="976"/>
          </a:xfrm>
        </p:grpSpPr>
        <p:graphicFrame>
          <p:nvGraphicFramePr>
            <p:cNvPr id="429" name="Google Shape;429;p18"/>
            <p:cNvGraphicFramePr/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>
                <mc:Choice Requires="v">
                  <p:oleObj r:id="rId7" imgH="976" imgW="831" progId="Word.Document.8" spid="_x0000_s2">
                    <p:embed/>
                  </p:oleObj>
                </mc:Choice>
                <mc:Fallback>
                  <p:oleObj r:id="rId8" imgH="976" imgW="831" progId="Word.Document.8">
                    <p:embed/>
                    <p:pic>
                      <p:nvPicPr>
                        <p:cNvPr id="429" name="Google Shape;429;p18"/>
                        <p:cNvPicPr preferRelativeResize="0"/>
                        <p:nvPr/>
                      </p:nvPicPr>
                      <p:blipFill rotWithShape="1">
                        <a:blip r:embed="rId9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30" name="Google Shape;430;p18"/>
            <p:cNvCxnSpPr/>
            <p:nvPr/>
          </p:nvCxnSpPr>
          <p:spPr>
            <a:xfrm>
              <a:off x="3725" y="1405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1" name="Google Shape;431;p18"/>
          <p:cNvGrpSpPr/>
          <p:nvPr/>
        </p:nvGrpSpPr>
        <p:grpSpPr>
          <a:xfrm>
            <a:off x="3505200" y="3581400"/>
            <a:ext cx="3276600" cy="2393950"/>
            <a:chOff x="1392" y="2256"/>
            <a:chExt cx="2064" cy="1508"/>
          </a:xfrm>
        </p:grpSpPr>
        <p:sp>
          <p:nvSpPr>
            <p:cNvPr id="432" name="Google Shape;432;p18"/>
            <p:cNvSpPr txBox="1"/>
            <p:nvPr/>
          </p:nvSpPr>
          <p:spPr>
            <a:xfrm>
              <a:off x="2064" y="2592"/>
              <a:ext cx="480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4:1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MUX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3" name="Google Shape;433;p18"/>
            <p:cNvCxnSpPr/>
            <p:nvPr/>
          </p:nvCxnSpPr>
          <p:spPr>
            <a:xfrm>
              <a:off x="2640" y="297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4" name="Google Shape;434;p18"/>
            <p:cNvCxnSpPr/>
            <p:nvPr/>
          </p:nvCxnSpPr>
          <p:spPr>
            <a:xfrm>
              <a:off x="1680" y="297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5" name="Google Shape;435;p18"/>
            <p:cNvCxnSpPr/>
            <p:nvPr/>
          </p:nvCxnSpPr>
          <p:spPr>
            <a:xfrm>
              <a:off x="1680" y="259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6" name="Google Shape;436;p18"/>
            <p:cNvCxnSpPr/>
            <p:nvPr/>
          </p:nvCxnSpPr>
          <p:spPr>
            <a:xfrm rot="10800000">
              <a:off x="2208" y="3408"/>
              <a:ext cx="0" cy="1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7" name="Google Shape;437;p18"/>
            <p:cNvCxnSpPr/>
            <p:nvPr/>
          </p:nvCxnSpPr>
          <p:spPr>
            <a:xfrm>
              <a:off x="1680" y="2784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8" name="Google Shape;438;p18"/>
            <p:cNvCxnSpPr/>
            <p:nvPr/>
          </p:nvCxnSpPr>
          <p:spPr>
            <a:xfrm>
              <a:off x="1680" y="31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9" name="Google Shape;439;p18"/>
            <p:cNvSpPr txBox="1"/>
            <p:nvPr/>
          </p:nvSpPr>
          <p:spPr>
            <a:xfrm>
              <a:off x="2463" y="2845"/>
              <a:ext cx="19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8"/>
            <p:cNvSpPr txBox="1"/>
            <p:nvPr/>
          </p:nvSpPr>
          <p:spPr>
            <a:xfrm>
              <a:off x="1392" y="2256"/>
              <a:ext cx="5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Inputs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1" name="Google Shape;441;p18"/>
            <p:cNvCxnSpPr/>
            <p:nvPr/>
          </p:nvCxnSpPr>
          <p:spPr>
            <a:xfrm rot="10800000">
              <a:off x="2400" y="3408"/>
              <a:ext cx="0" cy="1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2" name="Google Shape;442;p18"/>
            <p:cNvSpPr txBox="1"/>
            <p:nvPr/>
          </p:nvSpPr>
          <p:spPr>
            <a:xfrm>
              <a:off x="2064" y="3552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select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8"/>
            <p:cNvSpPr txBox="1"/>
            <p:nvPr/>
          </p:nvSpPr>
          <p:spPr>
            <a:xfrm>
              <a:off x="2064" y="3168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S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1488" y="2448"/>
              <a:ext cx="2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8"/>
            <p:cNvSpPr txBox="1"/>
            <p:nvPr/>
          </p:nvSpPr>
          <p:spPr>
            <a:xfrm>
              <a:off x="1488" y="2640"/>
              <a:ext cx="2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8"/>
            <p:cNvSpPr txBox="1"/>
            <p:nvPr/>
          </p:nvSpPr>
          <p:spPr>
            <a:xfrm>
              <a:off x="1488" y="2832"/>
              <a:ext cx="2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8"/>
            <p:cNvSpPr txBox="1"/>
            <p:nvPr/>
          </p:nvSpPr>
          <p:spPr>
            <a:xfrm>
              <a:off x="1488" y="3024"/>
              <a:ext cx="2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1968" y="2448"/>
              <a:ext cx="672" cy="96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9" name="Google Shape;449;p18"/>
            <p:cNvSpPr txBox="1"/>
            <p:nvPr/>
          </p:nvSpPr>
          <p:spPr>
            <a:xfrm>
              <a:off x="1940" y="2496"/>
              <a:ext cx="192" cy="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32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32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l">
                <a:spcBef>
                  <a:spcPts val="32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8"/>
            <p:cNvSpPr txBox="1"/>
            <p:nvPr/>
          </p:nvSpPr>
          <p:spPr>
            <a:xfrm>
              <a:off x="2928" y="2880"/>
              <a:ext cx="5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18"/>
          <p:cNvSpPr/>
          <p:nvPr/>
        </p:nvSpPr>
        <p:spPr>
          <a:xfrm>
            <a:off x="6629401" y="2514600"/>
            <a:ext cx="682625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7" name="Google Shape;45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58" name="Google Shape;4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966" y="355813"/>
            <a:ext cx="8334531" cy="598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2667000" y="165279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GB" sz="3600"/>
              <a:t>Useful MSI circuits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2667000" y="1219200"/>
            <a:ext cx="7467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lang="en-GB" sz="2400"/>
              <a:t>Four common and useful MSI circuits are: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GB" sz="2000"/>
              <a:t>Decoder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GB" sz="2000"/>
              <a:t>Demultiplexer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GB" sz="2000"/>
              <a:t>Encoder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GB" sz="2000"/>
              <a:t>Multiplexer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lang="en-GB" sz="2400"/>
              <a:t>Block-level outlines of MSI circuits: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3505200" y="3581400"/>
            <a:ext cx="3124200" cy="1066800"/>
            <a:chOff x="3696" y="816"/>
            <a:chExt cx="1968" cy="672"/>
          </a:xfrm>
        </p:grpSpPr>
        <p:sp>
          <p:nvSpPr>
            <p:cNvPr id="102" name="Google Shape;102;p2"/>
            <p:cNvSpPr/>
            <p:nvPr/>
          </p:nvSpPr>
          <p:spPr>
            <a:xfrm>
              <a:off x="4368" y="816"/>
              <a:ext cx="576" cy="6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4368" y="960"/>
              <a:ext cx="62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decoder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2"/>
            <p:cNvCxnSpPr/>
            <p:nvPr/>
          </p:nvCxnSpPr>
          <p:spPr>
            <a:xfrm>
              <a:off x="4080" y="10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4944" y="1104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4944" y="96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4080" y="129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4944" y="124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" name="Google Shape;109;p2"/>
            <p:cNvCxnSpPr/>
            <p:nvPr/>
          </p:nvCxnSpPr>
          <p:spPr>
            <a:xfrm>
              <a:off x="4944" y="139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0" name="Google Shape;110;p2"/>
            <p:cNvSpPr txBox="1"/>
            <p:nvPr/>
          </p:nvSpPr>
          <p:spPr>
            <a:xfrm>
              <a:off x="3696" y="105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5232" y="105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entity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6781800" y="3505200"/>
            <a:ext cx="3200400" cy="1066800"/>
            <a:chOff x="3648" y="816"/>
            <a:chExt cx="2016" cy="672"/>
          </a:xfrm>
        </p:grpSpPr>
        <p:sp>
          <p:nvSpPr>
            <p:cNvPr id="113" name="Google Shape;113;p2"/>
            <p:cNvSpPr/>
            <p:nvPr/>
          </p:nvSpPr>
          <p:spPr>
            <a:xfrm>
              <a:off x="4368" y="816"/>
              <a:ext cx="576" cy="6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4368" y="960"/>
              <a:ext cx="62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encoder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2"/>
            <p:cNvCxnSpPr/>
            <p:nvPr/>
          </p:nvCxnSpPr>
          <p:spPr>
            <a:xfrm>
              <a:off x="4944" y="10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4080" y="10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2"/>
            <p:cNvCxnSpPr/>
            <p:nvPr/>
          </p:nvCxnSpPr>
          <p:spPr>
            <a:xfrm>
              <a:off x="4080" y="91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" name="Google Shape;118;p2"/>
            <p:cNvCxnSpPr/>
            <p:nvPr/>
          </p:nvCxnSpPr>
          <p:spPr>
            <a:xfrm>
              <a:off x="4944" y="129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4080" y="12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4080" y="1344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" name="Google Shape;121;p2"/>
            <p:cNvSpPr txBox="1"/>
            <p:nvPr/>
          </p:nvSpPr>
          <p:spPr>
            <a:xfrm>
              <a:off x="5232" y="105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3648" y="105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entity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3581400" y="4953000"/>
            <a:ext cx="3124200" cy="1327150"/>
            <a:chOff x="3648" y="816"/>
            <a:chExt cx="1968" cy="836"/>
          </a:xfrm>
        </p:grpSpPr>
        <p:sp>
          <p:nvSpPr>
            <p:cNvPr id="124" name="Google Shape;124;p2"/>
            <p:cNvSpPr txBox="1"/>
            <p:nvPr/>
          </p:nvSpPr>
          <p:spPr>
            <a:xfrm>
              <a:off x="4368" y="960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mux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p2"/>
            <p:cNvCxnSpPr/>
            <p:nvPr/>
          </p:nvCxnSpPr>
          <p:spPr>
            <a:xfrm>
              <a:off x="4896" y="1104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4080" y="10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7" name="Google Shape;127;p2"/>
            <p:cNvCxnSpPr/>
            <p:nvPr/>
          </p:nvCxnSpPr>
          <p:spPr>
            <a:xfrm>
              <a:off x="4080" y="91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2"/>
            <p:cNvCxnSpPr/>
            <p:nvPr/>
          </p:nvCxnSpPr>
          <p:spPr>
            <a:xfrm rot="10800000">
              <a:off x="4560" y="1296"/>
              <a:ext cx="0" cy="14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" name="Google Shape;129;p2"/>
            <p:cNvCxnSpPr/>
            <p:nvPr/>
          </p:nvCxnSpPr>
          <p:spPr>
            <a:xfrm>
              <a:off x="4080" y="12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" name="Google Shape;130;p2"/>
            <p:cNvCxnSpPr/>
            <p:nvPr/>
          </p:nvCxnSpPr>
          <p:spPr>
            <a:xfrm>
              <a:off x="4080" y="1344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1" name="Google Shape;131;p2"/>
            <p:cNvSpPr txBox="1"/>
            <p:nvPr/>
          </p:nvSpPr>
          <p:spPr>
            <a:xfrm>
              <a:off x="5184" y="1008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3648" y="105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 rot="5400000">
              <a:off x="4344" y="840"/>
              <a:ext cx="576" cy="528"/>
            </a:xfrm>
            <a:prstGeom prst="triangle">
              <a:avLst>
                <a:gd fmla="val 50000" name="adj"/>
              </a:avLst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704" y="1200"/>
              <a:ext cx="0" cy="24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5" name="Google Shape;135;p2"/>
            <p:cNvSpPr txBox="1"/>
            <p:nvPr/>
          </p:nvSpPr>
          <p:spPr>
            <a:xfrm>
              <a:off x="4416" y="1440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select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2"/>
          <p:cNvGrpSpPr/>
          <p:nvPr/>
        </p:nvGrpSpPr>
        <p:grpSpPr>
          <a:xfrm>
            <a:off x="6934200" y="4953000"/>
            <a:ext cx="3048000" cy="1327150"/>
            <a:chOff x="3744" y="816"/>
            <a:chExt cx="1920" cy="836"/>
          </a:xfrm>
        </p:grpSpPr>
        <p:sp>
          <p:nvSpPr>
            <p:cNvPr id="137" name="Google Shape;137;p2"/>
            <p:cNvSpPr txBox="1"/>
            <p:nvPr/>
          </p:nvSpPr>
          <p:spPr>
            <a:xfrm>
              <a:off x="4436" y="982"/>
              <a:ext cx="5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demux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8" name="Google Shape;138;p2"/>
            <p:cNvCxnSpPr/>
            <p:nvPr/>
          </p:nvCxnSpPr>
          <p:spPr>
            <a:xfrm>
              <a:off x="4080" y="1104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" name="Google Shape;139;p2"/>
            <p:cNvCxnSpPr/>
            <p:nvPr/>
          </p:nvCxnSpPr>
          <p:spPr>
            <a:xfrm>
              <a:off x="4896" y="100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2"/>
            <p:cNvCxnSpPr/>
            <p:nvPr/>
          </p:nvCxnSpPr>
          <p:spPr>
            <a:xfrm>
              <a:off x="4896" y="864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" name="Google Shape;141;p2"/>
            <p:cNvCxnSpPr/>
            <p:nvPr/>
          </p:nvCxnSpPr>
          <p:spPr>
            <a:xfrm rot="10800000">
              <a:off x="4704" y="1296"/>
              <a:ext cx="0" cy="14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" name="Google Shape;142;p2"/>
            <p:cNvCxnSpPr/>
            <p:nvPr/>
          </p:nvCxnSpPr>
          <p:spPr>
            <a:xfrm>
              <a:off x="4896" y="115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" name="Google Shape;143;p2"/>
            <p:cNvCxnSpPr/>
            <p:nvPr/>
          </p:nvCxnSpPr>
          <p:spPr>
            <a:xfrm>
              <a:off x="4896" y="129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4" name="Google Shape;144;p2"/>
            <p:cNvSpPr txBox="1"/>
            <p:nvPr/>
          </p:nvSpPr>
          <p:spPr>
            <a:xfrm>
              <a:off x="3744" y="973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5184" y="960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 flipH="1" rot="-5400000">
              <a:off x="4344" y="840"/>
              <a:ext cx="576" cy="528"/>
            </a:xfrm>
            <a:prstGeom prst="triangle">
              <a:avLst>
                <a:gd fmla="val 50000" name="adj"/>
              </a:avLst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7" name="Google Shape;147;p2"/>
            <p:cNvCxnSpPr/>
            <p:nvPr/>
          </p:nvCxnSpPr>
          <p:spPr>
            <a:xfrm rot="10800000">
              <a:off x="4560" y="1200"/>
              <a:ext cx="0" cy="24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" name="Google Shape;148;p2"/>
            <p:cNvSpPr txBox="1"/>
            <p:nvPr/>
          </p:nvSpPr>
          <p:spPr>
            <a:xfrm>
              <a:off x="4416" y="1440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select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0"/>
          <p:cNvSpPr txBox="1"/>
          <p:nvPr>
            <p:ph type="title"/>
          </p:nvPr>
        </p:nvSpPr>
        <p:spPr>
          <a:xfrm>
            <a:off x="2667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GB" sz="3600"/>
              <a:t>Multiplexer</a:t>
            </a:r>
            <a:endParaRPr sz="4000"/>
          </a:p>
        </p:txBody>
      </p:sp>
      <p:sp>
        <p:nvSpPr>
          <p:cNvPr id="464" name="Google Shape;464;p20"/>
          <p:cNvSpPr txBox="1"/>
          <p:nvPr>
            <p:ph idx="1" type="body"/>
          </p:nvPr>
        </p:nvSpPr>
        <p:spPr>
          <a:xfrm>
            <a:off x="2667000" y="1371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Noto Sans Symbols"/>
              <a:buChar char="▪"/>
            </a:pPr>
            <a:r>
              <a:rPr lang="en-GB"/>
              <a:t>Output of multiplexer 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lang="en-GB" sz="3100"/>
              <a:t>	    “sum of the (product of </a:t>
            </a:r>
            <a:r>
              <a:rPr i="1" lang="en-GB" sz="3100"/>
              <a:t>data lines</a:t>
            </a:r>
            <a:r>
              <a:rPr lang="en-GB" sz="3100"/>
              <a:t> and </a:t>
            </a:r>
            <a:r>
              <a:rPr i="1" lang="en-GB" sz="3100"/>
              <a:t>selection lines</a:t>
            </a:r>
            <a:r>
              <a:rPr lang="en-GB" sz="3100"/>
              <a:t>)”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Noto Sans Symbols"/>
              <a:buChar char="▪"/>
            </a:pPr>
            <a:r>
              <a:rPr lang="en-GB" sz="3100"/>
              <a:t>Often known as Data selector as it selects one of the many inputs and steers the binary information to the output line.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Noto Sans Symbols"/>
              <a:buChar char="▪"/>
            </a:pPr>
            <a:r>
              <a:rPr lang="en-GB"/>
              <a:t>Example: the output of a 4-to-1 multiplexer is: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GB">
                <a:solidFill>
                  <a:srgbClr val="FF0000"/>
                </a:solidFill>
              </a:rPr>
              <a:t>Y = I</a:t>
            </a:r>
            <a:r>
              <a:rPr b="1" baseline="-25000" lang="en-GB">
                <a:solidFill>
                  <a:srgbClr val="FF0000"/>
                </a:solidFill>
              </a:rPr>
              <a:t>0</a:t>
            </a:r>
            <a:r>
              <a:rPr b="1" lang="en-GB">
                <a:solidFill>
                  <a:srgbClr val="FF0000"/>
                </a:solidFill>
              </a:rPr>
              <a:t>.(S</a:t>
            </a:r>
            <a:r>
              <a:rPr b="1" baseline="-25000" lang="en-GB">
                <a:solidFill>
                  <a:srgbClr val="FF0000"/>
                </a:solidFill>
              </a:rPr>
              <a:t>1</a:t>
            </a:r>
            <a:r>
              <a:rPr b="1" lang="en-GB">
                <a:solidFill>
                  <a:srgbClr val="FF0000"/>
                </a:solidFill>
              </a:rPr>
              <a:t>’.S</a:t>
            </a:r>
            <a:r>
              <a:rPr b="1" baseline="-25000" lang="en-GB">
                <a:solidFill>
                  <a:srgbClr val="FF0000"/>
                </a:solidFill>
              </a:rPr>
              <a:t>0</a:t>
            </a:r>
            <a:r>
              <a:rPr b="1" lang="en-GB">
                <a:solidFill>
                  <a:srgbClr val="FF0000"/>
                </a:solidFill>
              </a:rPr>
              <a:t>') + I</a:t>
            </a:r>
            <a:r>
              <a:rPr b="1" baseline="-25000" lang="en-GB">
                <a:solidFill>
                  <a:srgbClr val="FF0000"/>
                </a:solidFill>
              </a:rPr>
              <a:t>1</a:t>
            </a:r>
            <a:r>
              <a:rPr b="1" lang="en-GB">
                <a:solidFill>
                  <a:srgbClr val="FF0000"/>
                </a:solidFill>
              </a:rPr>
              <a:t>.(S</a:t>
            </a:r>
            <a:r>
              <a:rPr b="1" baseline="-25000" lang="en-GB">
                <a:solidFill>
                  <a:srgbClr val="FF0000"/>
                </a:solidFill>
              </a:rPr>
              <a:t>1</a:t>
            </a:r>
            <a:r>
              <a:rPr b="1" lang="en-GB">
                <a:solidFill>
                  <a:srgbClr val="FF0000"/>
                </a:solidFill>
              </a:rPr>
              <a:t>’.S</a:t>
            </a:r>
            <a:r>
              <a:rPr b="1" baseline="-25000" lang="en-GB">
                <a:solidFill>
                  <a:srgbClr val="FF0000"/>
                </a:solidFill>
              </a:rPr>
              <a:t>0</a:t>
            </a:r>
            <a:r>
              <a:rPr b="1" lang="en-GB">
                <a:solidFill>
                  <a:srgbClr val="FF0000"/>
                </a:solidFill>
              </a:rPr>
              <a:t>) + I</a:t>
            </a:r>
            <a:r>
              <a:rPr b="1" baseline="-25000" lang="en-GB">
                <a:solidFill>
                  <a:srgbClr val="FF0000"/>
                </a:solidFill>
              </a:rPr>
              <a:t>2</a:t>
            </a:r>
            <a:r>
              <a:rPr b="1" lang="en-GB">
                <a:solidFill>
                  <a:srgbClr val="FF0000"/>
                </a:solidFill>
              </a:rPr>
              <a:t>.(S</a:t>
            </a:r>
            <a:r>
              <a:rPr b="1" baseline="-25000" lang="en-GB">
                <a:solidFill>
                  <a:srgbClr val="FF0000"/>
                </a:solidFill>
              </a:rPr>
              <a:t>1</a:t>
            </a:r>
            <a:r>
              <a:rPr b="1" lang="en-GB">
                <a:solidFill>
                  <a:srgbClr val="FF0000"/>
                </a:solidFill>
              </a:rPr>
              <a:t>.S</a:t>
            </a:r>
            <a:r>
              <a:rPr b="1" baseline="-25000" lang="en-GB">
                <a:solidFill>
                  <a:srgbClr val="FF0000"/>
                </a:solidFill>
              </a:rPr>
              <a:t>0</a:t>
            </a:r>
            <a:r>
              <a:rPr b="1" lang="en-GB">
                <a:solidFill>
                  <a:srgbClr val="FF0000"/>
                </a:solidFill>
              </a:rPr>
              <a:t>') + I</a:t>
            </a:r>
            <a:r>
              <a:rPr b="1" baseline="-25000" lang="en-GB">
                <a:solidFill>
                  <a:srgbClr val="FF0000"/>
                </a:solidFill>
              </a:rPr>
              <a:t>3</a:t>
            </a:r>
            <a:r>
              <a:rPr b="1" lang="en-GB">
                <a:solidFill>
                  <a:srgbClr val="FF0000"/>
                </a:solidFill>
              </a:rPr>
              <a:t>.(S</a:t>
            </a:r>
            <a:r>
              <a:rPr b="1" baseline="-25000" lang="en-GB">
                <a:solidFill>
                  <a:srgbClr val="FF0000"/>
                </a:solidFill>
              </a:rPr>
              <a:t>1</a:t>
            </a:r>
            <a:r>
              <a:rPr b="1" lang="en-GB">
                <a:solidFill>
                  <a:srgbClr val="FF0000"/>
                </a:solidFill>
              </a:rPr>
              <a:t>.S</a:t>
            </a:r>
            <a:r>
              <a:rPr b="1" baseline="-25000" lang="en-GB">
                <a:solidFill>
                  <a:srgbClr val="FF0000"/>
                </a:solidFill>
              </a:rPr>
              <a:t>0</a:t>
            </a:r>
            <a:r>
              <a:rPr b="1" lang="en-GB">
                <a:solidFill>
                  <a:srgbClr val="FF0000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1"/>
          <p:cNvSpPr txBox="1"/>
          <p:nvPr>
            <p:ph type="title"/>
          </p:nvPr>
        </p:nvSpPr>
        <p:spPr>
          <a:xfrm>
            <a:off x="838200" y="-1857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Try it yourself</a:t>
            </a:r>
            <a:endParaRPr/>
          </a:p>
        </p:txBody>
      </p:sp>
      <p:sp>
        <p:nvSpPr>
          <p:cNvPr id="470" name="Google Shape;470;p21"/>
          <p:cNvSpPr txBox="1"/>
          <p:nvPr>
            <p:ph idx="1" type="body"/>
          </p:nvPr>
        </p:nvSpPr>
        <p:spPr>
          <a:xfrm>
            <a:off x="838200" y="7386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00"/>
              <a:buChar char="•"/>
            </a:pPr>
            <a:r>
              <a:rPr lang="en-GB">
                <a:solidFill>
                  <a:srgbClr val="A50021"/>
                </a:solidFill>
              </a:rPr>
              <a:t>Draw the internal circuit diagram (logic diagram) of a 4-to-1 multiplexer.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71" name="Google Shape;471;p21"/>
          <p:cNvSpPr txBox="1"/>
          <p:nvPr/>
        </p:nvSpPr>
        <p:spPr>
          <a:xfrm>
            <a:off x="838200" y="131410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pic>
        <p:nvPicPr>
          <p:cNvPr id="472" name="Google Shape;4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552" y="2343496"/>
            <a:ext cx="9006647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1"/>
          <p:cNvSpPr/>
          <p:nvPr/>
        </p:nvSpPr>
        <p:spPr>
          <a:xfrm>
            <a:off x="3124200" y="1657005"/>
            <a:ext cx="68580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= I</a:t>
            </a:r>
            <a:r>
              <a:rPr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.(S</a:t>
            </a:r>
            <a:r>
              <a:rPr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’.S</a:t>
            </a:r>
            <a:r>
              <a:rPr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') + I</a:t>
            </a:r>
            <a:r>
              <a:rPr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.(S</a:t>
            </a:r>
            <a:r>
              <a:rPr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’.S</a:t>
            </a:r>
            <a:r>
              <a:rPr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+ I</a:t>
            </a:r>
            <a:r>
              <a:rPr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.(S</a:t>
            </a:r>
            <a:r>
              <a:rPr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.S</a:t>
            </a:r>
            <a:r>
              <a:rPr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') + I</a:t>
            </a:r>
            <a:r>
              <a:rPr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.(S</a:t>
            </a:r>
            <a:r>
              <a:rPr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.S</a:t>
            </a:r>
            <a:r>
              <a:rPr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/>
          <p:nvPr>
            <p:ph type="title"/>
          </p:nvPr>
        </p:nvSpPr>
        <p:spPr>
          <a:xfrm>
            <a:off x="2667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GB" sz="3600"/>
              <a:t>Larger Multiplexers</a:t>
            </a:r>
            <a:endParaRPr/>
          </a:p>
        </p:txBody>
      </p:sp>
      <p:sp>
        <p:nvSpPr>
          <p:cNvPr id="479" name="Google Shape;479;p22"/>
          <p:cNvSpPr txBox="1"/>
          <p:nvPr>
            <p:ph idx="1" type="body"/>
          </p:nvPr>
        </p:nvSpPr>
        <p:spPr>
          <a:xfrm>
            <a:off x="2667000" y="1219200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lang="en-GB" sz="2400"/>
              <a:t>Larger multiplexers can be constructed from smaller ones.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A50021"/>
              </a:buClr>
              <a:buSzPts val="2880"/>
              <a:buFont typeface="Noto Sans Symbols"/>
              <a:buChar char="▪"/>
            </a:pPr>
            <a:r>
              <a:rPr lang="en-GB" sz="2400">
                <a:solidFill>
                  <a:srgbClr val="A50021"/>
                </a:solidFill>
              </a:rPr>
              <a:t>An 8-to-1 multiplexer can be constructed from smaller multiplexers like this (from two 4x1 and one 2x1):</a:t>
            </a:r>
            <a:endParaRPr/>
          </a:p>
        </p:txBody>
      </p:sp>
      <p:grpSp>
        <p:nvGrpSpPr>
          <p:cNvPr id="480" name="Google Shape;480;p22"/>
          <p:cNvGrpSpPr/>
          <p:nvPr/>
        </p:nvGrpSpPr>
        <p:grpSpPr>
          <a:xfrm>
            <a:off x="8001000" y="3276601"/>
            <a:ext cx="1695450" cy="2595563"/>
            <a:chOff x="4080" y="2064"/>
            <a:chExt cx="1068" cy="1635"/>
          </a:xfrm>
        </p:grpSpPr>
        <p:graphicFrame>
          <p:nvGraphicFramePr>
            <p:cNvPr id="481" name="Google Shape;481;p22"/>
            <p:cNvGraphicFramePr/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>
                <mc:Choice Requires="v">
                  <p:oleObj r:id="rId4" imgH="1635" imgW="1068" progId="Word.Document.8" spid="_x0000_s1">
                    <p:embed/>
                  </p:oleObj>
                </mc:Choice>
                <mc:Fallback>
                  <p:oleObj r:id="rId5" imgH="1635" imgW="1068" progId="Word.Document.8">
                    <p:embed/>
                    <p:pic>
                      <p:nvPicPr>
                        <p:cNvPr id="481" name="Google Shape;481;p22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2" name="Google Shape;482;p22"/>
            <p:cNvCxnSpPr/>
            <p:nvPr/>
          </p:nvCxnSpPr>
          <p:spPr>
            <a:xfrm>
              <a:off x="4128" y="2271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22"/>
            <p:cNvCxnSpPr/>
            <p:nvPr/>
          </p:nvCxnSpPr>
          <p:spPr>
            <a:xfrm>
              <a:off x="4128" y="2951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"/>
          <p:cNvSpPr txBox="1"/>
          <p:nvPr>
            <p:ph type="title"/>
          </p:nvPr>
        </p:nvSpPr>
        <p:spPr>
          <a:xfrm>
            <a:off x="2667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GB" sz="3600"/>
              <a:t>Larger Multiplexers</a:t>
            </a:r>
            <a:endParaRPr/>
          </a:p>
        </p:txBody>
      </p:sp>
      <p:sp>
        <p:nvSpPr>
          <p:cNvPr id="489" name="Google Shape;489;p23"/>
          <p:cNvSpPr txBox="1"/>
          <p:nvPr>
            <p:ph idx="1" type="body"/>
          </p:nvPr>
        </p:nvSpPr>
        <p:spPr>
          <a:xfrm>
            <a:off x="2667000" y="1219200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lang="en-GB" sz="2400"/>
              <a:t>Larger multiplexers can be constructed from smaller ones.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A50021"/>
              </a:buClr>
              <a:buSzPts val="2880"/>
              <a:buFont typeface="Noto Sans Symbols"/>
              <a:buChar char="▪"/>
            </a:pPr>
            <a:r>
              <a:rPr lang="en-GB" sz="2400">
                <a:solidFill>
                  <a:srgbClr val="A50021"/>
                </a:solidFill>
              </a:rPr>
              <a:t>An 8-to-1 multiplexer can be constructed from smaller multiplexers like this (from two 4x1 and one 2x1):</a:t>
            </a:r>
            <a:endParaRPr/>
          </a:p>
        </p:txBody>
      </p:sp>
      <p:grpSp>
        <p:nvGrpSpPr>
          <p:cNvPr id="490" name="Google Shape;490;p23"/>
          <p:cNvGrpSpPr/>
          <p:nvPr/>
        </p:nvGrpSpPr>
        <p:grpSpPr>
          <a:xfrm>
            <a:off x="3962400" y="3124201"/>
            <a:ext cx="3657600" cy="3076575"/>
            <a:chOff x="1056" y="2064"/>
            <a:chExt cx="2304" cy="1938"/>
          </a:xfrm>
        </p:grpSpPr>
        <p:grpSp>
          <p:nvGrpSpPr>
            <p:cNvPr id="491" name="Google Shape;491;p23"/>
            <p:cNvGrpSpPr/>
            <p:nvPr/>
          </p:nvGrpSpPr>
          <p:grpSpPr>
            <a:xfrm>
              <a:off x="1056" y="2064"/>
              <a:ext cx="1002" cy="978"/>
              <a:chOff x="1056" y="2064"/>
              <a:chExt cx="1002" cy="978"/>
            </a:xfrm>
          </p:grpSpPr>
          <p:sp>
            <p:nvSpPr>
              <p:cNvPr id="492" name="Google Shape;492;p23"/>
              <p:cNvSpPr/>
              <p:nvPr/>
            </p:nvSpPr>
            <p:spPr>
              <a:xfrm>
                <a:off x="1482" y="2110"/>
                <a:ext cx="528" cy="624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3" name="Google Shape;493;p23"/>
              <p:cNvSpPr txBox="1"/>
              <p:nvPr/>
            </p:nvSpPr>
            <p:spPr>
              <a:xfrm>
                <a:off x="1530" y="2254"/>
                <a:ext cx="480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4:1 MUX</a:t>
                </a:r>
                <a:endParaRPr/>
              </a:p>
            </p:txBody>
          </p:sp>
          <p:cxnSp>
            <p:nvCxnSpPr>
              <p:cNvPr id="494" name="Google Shape;494;p23"/>
              <p:cNvCxnSpPr/>
              <p:nvPr/>
            </p:nvCxnSpPr>
            <p:spPr>
              <a:xfrm rot="10800000">
                <a:off x="1626" y="2734"/>
                <a:ext cx="0" cy="144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5" name="Google Shape;495;p23"/>
              <p:cNvCxnSpPr/>
              <p:nvPr/>
            </p:nvCxnSpPr>
            <p:spPr>
              <a:xfrm rot="10800000">
                <a:off x="1818" y="2734"/>
                <a:ext cx="0" cy="144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6" name="Google Shape;496;p23"/>
              <p:cNvCxnSpPr/>
              <p:nvPr/>
            </p:nvCxnSpPr>
            <p:spPr>
              <a:xfrm>
                <a:off x="1242" y="2206"/>
                <a:ext cx="24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7" name="Google Shape;497;p23"/>
              <p:cNvCxnSpPr/>
              <p:nvPr/>
            </p:nvCxnSpPr>
            <p:spPr>
              <a:xfrm>
                <a:off x="1242" y="2350"/>
                <a:ext cx="24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8" name="Google Shape;498;p23"/>
              <p:cNvCxnSpPr/>
              <p:nvPr/>
            </p:nvCxnSpPr>
            <p:spPr>
              <a:xfrm>
                <a:off x="1242" y="2494"/>
                <a:ext cx="24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9" name="Google Shape;499;p23"/>
              <p:cNvCxnSpPr/>
              <p:nvPr/>
            </p:nvCxnSpPr>
            <p:spPr>
              <a:xfrm>
                <a:off x="1242" y="2638"/>
                <a:ext cx="24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00" name="Google Shape;500;p23"/>
              <p:cNvSpPr txBox="1"/>
              <p:nvPr/>
            </p:nvSpPr>
            <p:spPr>
              <a:xfrm>
                <a:off x="1056" y="2064"/>
                <a:ext cx="240" cy="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3"/>
              <p:cNvSpPr txBox="1"/>
              <p:nvPr/>
            </p:nvSpPr>
            <p:spPr>
              <a:xfrm>
                <a:off x="1530" y="2830"/>
                <a:ext cx="52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S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2" name="Google Shape;502;p23"/>
            <p:cNvGrpSpPr/>
            <p:nvPr/>
          </p:nvGrpSpPr>
          <p:grpSpPr>
            <a:xfrm>
              <a:off x="1056" y="3024"/>
              <a:ext cx="1002" cy="978"/>
              <a:chOff x="1056" y="3024"/>
              <a:chExt cx="1002" cy="978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482" y="3070"/>
                <a:ext cx="528" cy="624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4" name="Google Shape;504;p23"/>
              <p:cNvSpPr txBox="1"/>
              <p:nvPr/>
            </p:nvSpPr>
            <p:spPr>
              <a:xfrm>
                <a:off x="1530" y="3214"/>
                <a:ext cx="480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4:1 MUX</a:t>
                </a:r>
                <a:endParaRPr/>
              </a:p>
            </p:txBody>
          </p:sp>
          <p:cxnSp>
            <p:nvCxnSpPr>
              <p:cNvPr id="505" name="Google Shape;505;p23"/>
              <p:cNvCxnSpPr/>
              <p:nvPr/>
            </p:nvCxnSpPr>
            <p:spPr>
              <a:xfrm rot="10800000">
                <a:off x="1626" y="3694"/>
                <a:ext cx="0" cy="144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6" name="Google Shape;506;p23"/>
              <p:cNvCxnSpPr/>
              <p:nvPr/>
            </p:nvCxnSpPr>
            <p:spPr>
              <a:xfrm rot="10800000">
                <a:off x="1818" y="3694"/>
                <a:ext cx="0" cy="144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7" name="Google Shape;507;p23"/>
              <p:cNvCxnSpPr/>
              <p:nvPr/>
            </p:nvCxnSpPr>
            <p:spPr>
              <a:xfrm>
                <a:off x="1242" y="3166"/>
                <a:ext cx="24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8" name="Google Shape;508;p23"/>
              <p:cNvCxnSpPr/>
              <p:nvPr/>
            </p:nvCxnSpPr>
            <p:spPr>
              <a:xfrm>
                <a:off x="1242" y="3310"/>
                <a:ext cx="24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9" name="Google Shape;509;p23"/>
              <p:cNvCxnSpPr/>
              <p:nvPr/>
            </p:nvCxnSpPr>
            <p:spPr>
              <a:xfrm>
                <a:off x="1242" y="3454"/>
                <a:ext cx="24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10" name="Google Shape;510;p23"/>
              <p:cNvCxnSpPr/>
              <p:nvPr/>
            </p:nvCxnSpPr>
            <p:spPr>
              <a:xfrm>
                <a:off x="1242" y="3598"/>
                <a:ext cx="240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11" name="Google Shape;511;p23"/>
              <p:cNvSpPr txBox="1"/>
              <p:nvPr/>
            </p:nvSpPr>
            <p:spPr>
              <a:xfrm>
                <a:off x="1056" y="3024"/>
                <a:ext cx="240" cy="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3"/>
              <p:cNvSpPr txBox="1"/>
              <p:nvPr/>
            </p:nvSpPr>
            <p:spPr>
              <a:xfrm>
                <a:off x="1530" y="3790"/>
                <a:ext cx="52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S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13" name="Google Shape;513;p23"/>
            <p:cNvCxnSpPr/>
            <p:nvPr/>
          </p:nvCxnSpPr>
          <p:spPr>
            <a:xfrm>
              <a:off x="2016" y="2400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23"/>
            <p:cNvCxnSpPr/>
            <p:nvPr/>
          </p:nvCxnSpPr>
          <p:spPr>
            <a:xfrm>
              <a:off x="2016" y="3408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23"/>
            <p:cNvCxnSpPr/>
            <p:nvPr/>
          </p:nvCxnSpPr>
          <p:spPr>
            <a:xfrm>
              <a:off x="2208" y="2400"/>
              <a:ext cx="0" cy="3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23"/>
            <p:cNvCxnSpPr/>
            <p:nvPr/>
          </p:nvCxnSpPr>
          <p:spPr>
            <a:xfrm>
              <a:off x="2208" y="278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7" name="Google Shape;517;p23"/>
            <p:cNvCxnSpPr/>
            <p:nvPr/>
          </p:nvCxnSpPr>
          <p:spPr>
            <a:xfrm>
              <a:off x="2208" y="3024"/>
              <a:ext cx="0" cy="3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23"/>
            <p:cNvCxnSpPr/>
            <p:nvPr/>
          </p:nvCxnSpPr>
          <p:spPr>
            <a:xfrm>
              <a:off x="2208" y="302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9" name="Google Shape;519;p23"/>
            <p:cNvSpPr/>
            <p:nvPr/>
          </p:nvSpPr>
          <p:spPr>
            <a:xfrm>
              <a:off x="2448" y="2640"/>
              <a:ext cx="432" cy="576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" name="Google Shape;520;p23"/>
            <p:cNvSpPr txBox="1"/>
            <p:nvPr/>
          </p:nvSpPr>
          <p:spPr>
            <a:xfrm>
              <a:off x="2448" y="2736"/>
              <a:ext cx="480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2:1 MUX</a:t>
              </a:r>
              <a:endParaRPr/>
            </a:p>
          </p:txBody>
        </p:sp>
        <p:cxnSp>
          <p:nvCxnSpPr>
            <p:cNvPr id="521" name="Google Shape;521;p23"/>
            <p:cNvCxnSpPr/>
            <p:nvPr/>
          </p:nvCxnSpPr>
          <p:spPr>
            <a:xfrm rot="10800000">
              <a:off x="2640" y="3216"/>
              <a:ext cx="0" cy="14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2" name="Google Shape;522;p23"/>
            <p:cNvSpPr txBox="1"/>
            <p:nvPr/>
          </p:nvSpPr>
          <p:spPr>
            <a:xfrm>
              <a:off x="2496" y="340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3" name="Google Shape;523;p23"/>
            <p:cNvCxnSpPr/>
            <p:nvPr/>
          </p:nvCxnSpPr>
          <p:spPr>
            <a:xfrm>
              <a:off x="2880" y="2928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4" name="Google Shape;524;p23"/>
            <p:cNvSpPr txBox="1"/>
            <p:nvPr/>
          </p:nvSpPr>
          <p:spPr>
            <a:xfrm>
              <a:off x="3120" y="2832"/>
              <a:ext cx="2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</p:grpSp>
      <p:grpSp>
        <p:nvGrpSpPr>
          <p:cNvPr id="525" name="Google Shape;525;p23"/>
          <p:cNvGrpSpPr/>
          <p:nvPr/>
        </p:nvGrpSpPr>
        <p:grpSpPr>
          <a:xfrm>
            <a:off x="5791200" y="3505200"/>
            <a:ext cx="381000" cy="2012950"/>
            <a:chOff x="2688" y="2208"/>
            <a:chExt cx="240" cy="1268"/>
          </a:xfrm>
        </p:grpSpPr>
        <p:sp>
          <p:nvSpPr>
            <p:cNvPr id="526" name="Google Shape;526;p23"/>
            <p:cNvSpPr txBox="1"/>
            <p:nvPr/>
          </p:nvSpPr>
          <p:spPr>
            <a:xfrm>
              <a:off x="2688" y="2208"/>
              <a:ext cx="2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aseline="-25000" lang="en-GB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527" name="Google Shape;527;p23"/>
            <p:cNvSpPr txBox="1"/>
            <p:nvPr/>
          </p:nvSpPr>
          <p:spPr>
            <a:xfrm>
              <a:off x="2688" y="3264"/>
              <a:ext cx="2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aseline="-25000" lang="en-GB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aseline="-2500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p23"/>
          <p:cNvSpPr txBox="1"/>
          <p:nvPr/>
        </p:nvSpPr>
        <p:spPr>
          <a:xfrm>
            <a:off x="6934200" y="4114800"/>
            <a:ext cx="381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GB" sz="16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aseline="-2500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3"/>
          <p:cNvSpPr txBox="1"/>
          <p:nvPr/>
        </p:nvSpPr>
        <p:spPr>
          <a:xfrm>
            <a:off x="6248400" y="3200401"/>
            <a:ext cx="1524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000</a:t>
            </a:r>
            <a:endParaRPr baseline="-2500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0" name="Google Shape;530;p23"/>
          <p:cNvGrpSpPr/>
          <p:nvPr/>
        </p:nvGrpSpPr>
        <p:grpSpPr>
          <a:xfrm>
            <a:off x="8001000" y="3276601"/>
            <a:ext cx="1695450" cy="2595563"/>
            <a:chOff x="4080" y="2064"/>
            <a:chExt cx="1068" cy="1635"/>
          </a:xfrm>
        </p:grpSpPr>
        <p:graphicFrame>
          <p:nvGraphicFramePr>
            <p:cNvPr id="531" name="Google Shape;531;p23"/>
            <p:cNvGraphicFramePr/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>
                <mc:Choice Requires="v">
                  <p:oleObj r:id="rId4" imgH="1635" imgW="1068" progId="Word.Document.8" spid="_x0000_s1">
                    <p:embed/>
                  </p:oleObj>
                </mc:Choice>
                <mc:Fallback>
                  <p:oleObj r:id="rId5" imgH="1635" imgW="1068" progId="Word.Document.8">
                    <p:embed/>
                    <p:pic>
                      <p:nvPicPr>
                        <p:cNvPr id="531" name="Google Shape;531;p23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32" name="Google Shape;532;p23"/>
            <p:cNvCxnSpPr/>
            <p:nvPr/>
          </p:nvCxnSpPr>
          <p:spPr>
            <a:xfrm>
              <a:off x="4128" y="2271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23"/>
            <p:cNvCxnSpPr/>
            <p:nvPr/>
          </p:nvCxnSpPr>
          <p:spPr>
            <a:xfrm>
              <a:off x="4128" y="2951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4" name="Google Shape;534;p23"/>
          <p:cNvSpPr/>
          <p:nvPr/>
        </p:nvSpPr>
        <p:spPr>
          <a:xfrm>
            <a:off x="4495801" y="4267201"/>
            <a:ext cx="981075" cy="40957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4"/>
          <p:cNvSpPr txBox="1"/>
          <p:nvPr>
            <p:ph type="title"/>
          </p:nvPr>
        </p:nvSpPr>
        <p:spPr>
          <a:xfrm>
            <a:off x="2667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GB" sz="3600"/>
              <a:t>Larger Multiplexers</a:t>
            </a:r>
            <a:endParaRPr/>
          </a:p>
        </p:txBody>
      </p:sp>
      <p:sp>
        <p:nvSpPr>
          <p:cNvPr id="540" name="Google Shape;540;p24"/>
          <p:cNvSpPr txBox="1"/>
          <p:nvPr>
            <p:ph idx="1" type="body"/>
          </p:nvPr>
        </p:nvSpPr>
        <p:spPr>
          <a:xfrm>
            <a:off x="2667000" y="1219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80"/>
              <a:buFont typeface="Noto Sans Symbols"/>
              <a:buChar char="▪"/>
            </a:pPr>
            <a:r>
              <a:rPr lang="en-GB" sz="2400">
                <a:solidFill>
                  <a:srgbClr val="A50021"/>
                </a:solidFill>
              </a:rPr>
              <a:t>Another implementation of an 8-to-1 multiplexer using smaller multiplexers (four 2x1 and one 4x1):</a:t>
            </a:r>
            <a:endParaRPr/>
          </a:p>
        </p:txBody>
      </p:sp>
      <p:grpSp>
        <p:nvGrpSpPr>
          <p:cNvPr id="541" name="Google Shape;541;p24"/>
          <p:cNvGrpSpPr/>
          <p:nvPr/>
        </p:nvGrpSpPr>
        <p:grpSpPr>
          <a:xfrm>
            <a:off x="8610600" y="2209801"/>
            <a:ext cx="1695450" cy="2595563"/>
            <a:chOff x="4464" y="1392"/>
            <a:chExt cx="1068" cy="1635"/>
          </a:xfrm>
        </p:grpSpPr>
        <p:graphicFrame>
          <p:nvGraphicFramePr>
            <p:cNvPr id="542" name="Google Shape;542;p24"/>
            <p:cNvGraphicFramePr/>
            <p:nvPr/>
          </p:nvGraphicFramePr>
          <p:xfrm>
            <a:off x="4464" y="1392"/>
            <a:ext cx="1068" cy="1635"/>
          </p:xfrm>
          <a:graphic>
            <a:graphicData uri="http://schemas.openxmlformats.org/presentationml/2006/ole">
              <mc:AlternateContent>
                <mc:Choice Requires="v">
                  <p:oleObj r:id="rId4" imgH="1635" imgW="1068" progId="Word.Document.8" spid="_x0000_s1">
                    <p:embed/>
                  </p:oleObj>
                </mc:Choice>
                <mc:Fallback>
                  <p:oleObj r:id="rId5" imgH="1635" imgW="1068" progId="Word.Document.8">
                    <p:embed/>
                    <p:pic>
                      <p:nvPicPr>
                        <p:cNvPr id="542" name="Google Shape;542;p24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4464" y="1392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43" name="Google Shape;543;p24"/>
            <p:cNvCxnSpPr/>
            <p:nvPr/>
          </p:nvCxnSpPr>
          <p:spPr>
            <a:xfrm>
              <a:off x="4512" y="1602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24"/>
            <p:cNvCxnSpPr/>
            <p:nvPr/>
          </p:nvCxnSpPr>
          <p:spPr>
            <a:xfrm>
              <a:off x="4512" y="1938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24"/>
            <p:cNvCxnSpPr/>
            <p:nvPr/>
          </p:nvCxnSpPr>
          <p:spPr>
            <a:xfrm>
              <a:off x="4512" y="2262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24"/>
            <p:cNvCxnSpPr/>
            <p:nvPr/>
          </p:nvCxnSpPr>
          <p:spPr>
            <a:xfrm>
              <a:off x="4512" y="2604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5"/>
          <p:cNvSpPr txBox="1"/>
          <p:nvPr>
            <p:ph type="title"/>
          </p:nvPr>
        </p:nvSpPr>
        <p:spPr>
          <a:xfrm>
            <a:off x="2667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GB" sz="3600"/>
              <a:t>Larger Multiplexers</a:t>
            </a:r>
            <a:endParaRPr/>
          </a:p>
        </p:txBody>
      </p:sp>
      <p:sp>
        <p:nvSpPr>
          <p:cNvPr id="552" name="Google Shape;552;p25"/>
          <p:cNvSpPr txBox="1"/>
          <p:nvPr>
            <p:ph idx="1" type="body"/>
          </p:nvPr>
        </p:nvSpPr>
        <p:spPr>
          <a:xfrm>
            <a:off x="2667000" y="1219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80"/>
              <a:buFont typeface="Noto Sans Symbols"/>
              <a:buChar char="▪"/>
            </a:pPr>
            <a:r>
              <a:rPr lang="en-GB" sz="2400">
                <a:solidFill>
                  <a:srgbClr val="A50021"/>
                </a:solidFill>
              </a:rPr>
              <a:t>Another implementation of an 8-to-1 multiplexer using smaller multiplexers (four 2x1 and one 4x1):</a:t>
            </a:r>
            <a:endParaRPr/>
          </a:p>
        </p:txBody>
      </p:sp>
      <p:sp>
        <p:nvSpPr>
          <p:cNvPr id="553" name="Google Shape;553;p25"/>
          <p:cNvSpPr txBox="1"/>
          <p:nvPr/>
        </p:nvSpPr>
        <p:spPr>
          <a:xfrm>
            <a:off x="7772400" y="3886200"/>
            <a:ext cx="381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54" name="Google Shape;554;p25"/>
          <p:cNvSpPr txBox="1"/>
          <p:nvPr/>
        </p:nvSpPr>
        <p:spPr>
          <a:xfrm>
            <a:off x="7467600" y="3657600"/>
            <a:ext cx="381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GB" sz="16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aseline="-2500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5"/>
          <p:cNvSpPr txBox="1"/>
          <p:nvPr/>
        </p:nvSpPr>
        <p:spPr>
          <a:xfrm>
            <a:off x="6705600" y="1981201"/>
            <a:ext cx="1524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000</a:t>
            </a:r>
            <a:endParaRPr baseline="-2500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25"/>
          <p:cNvGrpSpPr/>
          <p:nvPr/>
        </p:nvGrpSpPr>
        <p:grpSpPr>
          <a:xfrm>
            <a:off x="3505200" y="2209800"/>
            <a:ext cx="4267200" cy="4070350"/>
            <a:chOff x="1248" y="1392"/>
            <a:chExt cx="2688" cy="2564"/>
          </a:xfrm>
        </p:grpSpPr>
        <p:sp>
          <p:nvSpPr>
            <p:cNvPr id="557" name="Google Shape;557;p25"/>
            <p:cNvSpPr/>
            <p:nvPr/>
          </p:nvSpPr>
          <p:spPr>
            <a:xfrm>
              <a:off x="3168" y="2208"/>
              <a:ext cx="528" cy="62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8" name="Google Shape;558;p25"/>
            <p:cNvSpPr txBox="1"/>
            <p:nvPr/>
          </p:nvSpPr>
          <p:spPr>
            <a:xfrm>
              <a:off x="3216" y="2352"/>
              <a:ext cx="480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4:1 MUX</a:t>
              </a:r>
              <a:endParaRPr/>
            </a:p>
          </p:txBody>
        </p:sp>
        <p:cxnSp>
          <p:nvCxnSpPr>
            <p:cNvPr id="559" name="Google Shape;559;p25"/>
            <p:cNvCxnSpPr/>
            <p:nvPr/>
          </p:nvCxnSpPr>
          <p:spPr>
            <a:xfrm rot="10800000">
              <a:off x="3360" y="2832"/>
              <a:ext cx="0" cy="14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0" name="Google Shape;560;p25"/>
            <p:cNvCxnSpPr/>
            <p:nvPr/>
          </p:nvCxnSpPr>
          <p:spPr>
            <a:xfrm>
              <a:off x="2256" y="2592"/>
              <a:ext cx="91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1" name="Google Shape;561;p25"/>
            <p:cNvCxnSpPr/>
            <p:nvPr/>
          </p:nvCxnSpPr>
          <p:spPr>
            <a:xfrm>
              <a:off x="2928" y="2736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62" name="Google Shape;562;p25"/>
            <p:cNvSpPr txBox="1"/>
            <p:nvPr/>
          </p:nvSpPr>
          <p:spPr>
            <a:xfrm>
              <a:off x="3216" y="2976"/>
              <a:ext cx="5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S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3" name="Google Shape;563;p25"/>
            <p:cNvCxnSpPr/>
            <p:nvPr/>
          </p:nvCxnSpPr>
          <p:spPr>
            <a:xfrm>
              <a:off x="2928" y="1632"/>
              <a:ext cx="0" cy="67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25"/>
            <p:cNvCxnSpPr/>
            <p:nvPr/>
          </p:nvCxnSpPr>
          <p:spPr>
            <a:xfrm>
              <a:off x="2928" y="2736"/>
              <a:ext cx="0" cy="72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25"/>
            <p:cNvCxnSpPr/>
            <p:nvPr/>
          </p:nvCxnSpPr>
          <p:spPr>
            <a:xfrm>
              <a:off x="2208" y="1536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6" name="Google Shape;566;p25"/>
            <p:cNvCxnSpPr/>
            <p:nvPr/>
          </p:nvCxnSpPr>
          <p:spPr>
            <a:xfrm>
              <a:off x="2208" y="1728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67" name="Google Shape;567;p25"/>
            <p:cNvSpPr txBox="1"/>
            <p:nvPr/>
          </p:nvSpPr>
          <p:spPr>
            <a:xfrm>
              <a:off x="2016" y="1392"/>
              <a:ext cx="240" cy="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2352" y="1392"/>
              <a:ext cx="432" cy="48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9" name="Google Shape;569;p25"/>
            <p:cNvSpPr txBox="1"/>
            <p:nvPr/>
          </p:nvSpPr>
          <p:spPr>
            <a:xfrm>
              <a:off x="2352" y="1440"/>
              <a:ext cx="480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2:1 MUX</a:t>
              </a:r>
              <a:endParaRPr/>
            </a:p>
          </p:txBody>
        </p:sp>
        <p:cxnSp>
          <p:nvCxnSpPr>
            <p:cNvPr id="570" name="Google Shape;570;p25"/>
            <p:cNvCxnSpPr/>
            <p:nvPr/>
          </p:nvCxnSpPr>
          <p:spPr>
            <a:xfrm rot="10800000">
              <a:off x="2544" y="1872"/>
              <a:ext cx="0" cy="14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1" name="Google Shape;571;p25"/>
            <p:cNvSpPr txBox="1"/>
            <p:nvPr/>
          </p:nvSpPr>
          <p:spPr>
            <a:xfrm>
              <a:off x="2496" y="1920"/>
              <a:ext cx="28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aseline="-25000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2" name="Google Shape;572;p25"/>
            <p:cNvCxnSpPr/>
            <p:nvPr/>
          </p:nvCxnSpPr>
          <p:spPr>
            <a:xfrm>
              <a:off x="3696" y="254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3" name="Google Shape;573;p25"/>
            <p:cNvCxnSpPr/>
            <p:nvPr/>
          </p:nvCxnSpPr>
          <p:spPr>
            <a:xfrm rot="10800000">
              <a:off x="3504" y="2832"/>
              <a:ext cx="0" cy="14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74" name="Google Shape;574;p25"/>
            <p:cNvGrpSpPr/>
            <p:nvPr/>
          </p:nvGrpSpPr>
          <p:grpSpPr>
            <a:xfrm>
              <a:off x="1248" y="1920"/>
              <a:ext cx="864" cy="740"/>
              <a:chOff x="1248" y="1920"/>
              <a:chExt cx="864" cy="740"/>
            </a:xfrm>
          </p:grpSpPr>
          <p:cxnSp>
            <p:nvCxnSpPr>
              <p:cNvPr id="575" name="Google Shape;575;p25"/>
              <p:cNvCxnSpPr/>
              <p:nvPr/>
            </p:nvCxnSpPr>
            <p:spPr>
              <a:xfrm>
                <a:off x="1440" y="2064"/>
                <a:ext cx="19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76" name="Google Shape;576;p25"/>
              <p:cNvCxnSpPr/>
              <p:nvPr/>
            </p:nvCxnSpPr>
            <p:spPr>
              <a:xfrm>
                <a:off x="1440" y="2256"/>
                <a:ext cx="19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77" name="Google Shape;577;p25"/>
              <p:cNvSpPr txBox="1"/>
              <p:nvPr/>
            </p:nvSpPr>
            <p:spPr>
              <a:xfrm>
                <a:off x="1248" y="1920"/>
                <a:ext cx="240" cy="4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1632" y="1920"/>
                <a:ext cx="432" cy="48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9" name="Google Shape;579;p25"/>
              <p:cNvSpPr txBox="1"/>
              <p:nvPr/>
            </p:nvSpPr>
            <p:spPr>
              <a:xfrm>
                <a:off x="1632" y="1968"/>
                <a:ext cx="480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2:1 MUX</a:t>
                </a:r>
                <a:endParaRPr/>
              </a:p>
            </p:txBody>
          </p:sp>
          <p:cxnSp>
            <p:nvCxnSpPr>
              <p:cNvPr id="580" name="Google Shape;580;p25"/>
              <p:cNvCxnSpPr/>
              <p:nvPr/>
            </p:nvCxnSpPr>
            <p:spPr>
              <a:xfrm rot="10800000">
                <a:off x="1824" y="2400"/>
                <a:ext cx="0" cy="144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81" name="Google Shape;581;p25"/>
              <p:cNvSpPr txBox="1"/>
              <p:nvPr/>
            </p:nvSpPr>
            <p:spPr>
              <a:xfrm>
                <a:off x="1776" y="2448"/>
                <a:ext cx="28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82" name="Google Shape;582;p25"/>
            <p:cNvCxnSpPr/>
            <p:nvPr/>
          </p:nvCxnSpPr>
          <p:spPr>
            <a:xfrm>
              <a:off x="2928" y="230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3" name="Google Shape;583;p25"/>
            <p:cNvCxnSpPr/>
            <p:nvPr/>
          </p:nvCxnSpPr>
          <p:spPr>
            <a:xfrm>
              <a:off x="2256" y="2448"/>
              <a:ext cx="91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84" name="Google Shape;584;p25"/>
            <p:cNvGrpSpPr/>
            <p:nvPr/>
          </p:nvGrpSpPr>
          <p:grpSpPr>
            <a:xfrm>
              <a:off x="1248" y="2688"/>
              <a:ext cx="864" cy="740"/>
              <a:chOff x="1248" y="2688"/>
              <a:chExt cx="864" cy="740"/>
            </a:xfrm>
          </p:grpSpPr>
          <p:cxnSp>
            <p:nvCxnSpPr>
              <p:cNvPr id="585" name="Google Shape;585;p25"/>
              <p:cNvCxnSpPr/>
              <p:nvPr/>
            </p:nvCxnSpPr>
            <p:spPr>
              <a:xfrm>
                <a:off x="1440" y="2832"/>
                <a:ext cx="19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86" name="Google Shape;586;p25"/>
              <p:cNvCxnSpPr/>
              <p:nvPr/>
            </p:nvCxnSpPr>
            <p:spPr>
              <a:xfrm>
                <a:off x="1440" y="3024"/>
                <a:ext cx="19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87" name="Google Shape;587;p25"/>
              <p:cNvSpPr txBox="1"/>
              <p:nvPr/>
            </p:nvSpPr>
            <p:spPr>
              <a:xfrm>
                <a:off x="1248" y="2688"/>
                <a:ext cx="240" cy="4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1632" y="2688"/>
                <a:ext cx="432" cy="48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9" name="Google Shape;589;p25"/>
              <p:cNvSpPr txBox="1"/>
              <p:nvPr/>
            </p:nvSpPr>
            <p:spPr>
              <a:xfrm>
                <a:off x="1632" y="2736"/>
                <a:ext cx="480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2:1 MUX</a:t>
                </a:r>
                <a:endParaRPr/>
              </a:p>
            </p:txBody>
          </p:sp>
          <p:cxnSp>
            <p:nvCxnSpPr>
              <p:cNvPr id="590" name="Google Shape;590;p25"/>
              <p:cNvCxnSpPr/>
              <p:nvPr/>
            </p:nvCxnSpPr>
            <p:spPr>
              <a:xfrm rot="10800000">
                <a:off x="1824" y="3168"/>
                <a:ext cx="0" cy="144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91" name="Google Shape;591;p25"/>
              <p:cNvSpPr txBox="1"/>
              <p:nvPr/>
            </p:nvSpPr>
            <p:spPr>
              <a:xfrm>
                <a:off x="1776" y="3216"/>
                <a:ext cx="28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2" name="Google Shape;592;p25"/>
            <p:cNvGrpSpPr/>
            <p:nvPr/>
          </p:nvGrpSpPr>
          <p:grpSpPr>
            <a:xfrm>
              <a:off x="1968" y="3216"/>
              <a:ext cx="864" cy="740"/>
              <a:chOff x="2016" y="3216"/>
              <a:chExt cx="864" cy="740"/>
            </a:xfrm>
          </p:grpSpPr>
          <p:cxnSp>
            <p:nvCxnSpPr>
              <p:cNvPr id="593" name="Google Shape;593;p25"/>
              <p:cNvCxnSpPr/>
              <p:nvPr/>
            </p:nvCxnSpPr>
            <p:spPr>
              <a:xfrm>
                <a:off x="2208" y="3360"/>
                <a:ext cx="19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94" name="Google Shape;594;p25"/>
              <p:cNvCxnSpPr/>
              <p:nvPr/>
            </p:nvCxnSpPr>
            <p:spPr>
              <a:xfrm>
                <a:off x="2208" y="3552"/>
                <a:ext cx="19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95" name="Google Shape;595;p25"/>
              <p:cNvSpPr txBox="1"/>
              <p:nvPr/>
            </p:nvSpPr>
            <p:spPr>
              <a:xfrm>
                <a:off x="2016" y="3216"/>
                <a:ext cx="240" cy="4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2400" y="3216"/>
                <a:ext cx="432" cy="48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7" name="Google Shape;597;p25"/>
              <p:cNvSpPr txBox="1"/>
              <p:nvPr/>
            </p:nvSpPr>
            <p:spPr>
              <a:xfrm>
                <a:off x="2400" y="3264"/>
                <a:ext cx="480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2:1 MUX</a:t>
                </a:r>
                <a:endParaRPr/>
              </a:p>
            </p:txBody>
          </p:sp>
          <p:cxnSp>
            <p:nvCxnSpPr>
              <p:cNvPr id="598" name="Google Shape;598;p25"/>
              <p:cNvCxnSpPr/>
              <p:nvPr/>
            </p:nvCxnSpPr>
            <p:spPr>
              <a:xfrm rot="10800000">
                <a:off x="2592" y="3696"/>
                <a:ext cx="0" cy="144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99" name="Google Shape;599;p25"/>
              <p:cNvSpPr txBox="1"/>
              <p:nvPr/>
            </p:nvSpPr>
            <p:spPr>
              <a:xfrm>
                <a:off x="2544" y="3744"/>
                <a:ext cx="28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r>
                  <a:rPr baseline="-25000" lang="en-GB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00" name="Google Shape;600;p25"/>
            <p:cNvCxnSpPr/>
            <p:nvPr/>
          </p:nvCxnSpPr>
          <p:spPr>
            <a:xfrm>
              <a:off x="2784" y="1632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25"/>
            <p:cNvCxnSpPr/>
            <p:nvPr/>
          </p:nvCxnSpPr>
          <p:spPr>
            <a:xfrm>
              <a:off x="2784" y="3456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25"/>
            <p:cNvCxnSpPr/>
            <p:nvPr/>
          </p:nvCxnSpPr>
          <p:spPr>
            <a:xfrm>
              <a:off x="2064" y="2160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25"/>
            <p:cNvCxnSpPr/>
            <p:nvPr/>
          </p:nvCxnSpPr>
          <p:spPr>
            <a:xfrm>
              <a:off x="2064" y="2928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25"/>
            <p:cNvCxnSpPr/>
            <p:nvPr/>
          </p:nvCxnSpPr>
          <p:spPr>
            <a:xfrm>
              <a:off x="2256" y="2160"/>
              <a:ext cx="0" cy="288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25"/>
            <p:cNvCxnSpPr/>
            <p:nvPr/>
          </p:nvCxnSpPr>
          <p:spPr>
            <a:xfrm>
              <a:off x="2256" y="2592"/>
              <a:ext cx="0" cy="336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6" name="Google Shape;606;p25"/>
          <p:cNvGrpSpPr/>
          <p:nvPr/>
        </p:nvGrpSpPr>
        <p:grpSpPr>
          <a:xfrm>
            <a:off x="4800600" y="2286000"/>
            <a:ext cx="1676400" cy="3460750"/>
            <a:chOff x="2064" y="1440"/>
            <a:chExt cx="1056" cy="2180"/>
          </a:xfrm>
        </p:grpSpPr>
        <p:sp>
          <p:nvSpPr>
            <p:cNvPr id="607" name="Google Shape;607;p25"/>
            <p:cNvSpPr txBox="1"/>
            <p:nvPr/>
          </p:nvSpPr>
          <p:spPr>
            <a:xfrm>
              <a:off x="2880" y="1440"/>
              <a:ext cx="2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aseline="-25000" lang="en-GB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08" name="Google Shape;608;p25"/>
            <p:cNvSpPr txBox="1"/>
            <p:nvPr/>
          </p:nvSpPr>
          <p:spPr>
            <a:xfrm>
              <a:off x="2064" y="2688"/>
              <a:ext cx="2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aseline="-25000" lang="en-GB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aseline="-2500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5"/>
            <p:cNvSpPr txBox="1"/>
            <p:nvPr/>
          </p:nvSpPr>
          <p:spPr>
            <a:xfrm>
              <a:off x="2112" y="1920"/>
              <a:ext cx="2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aseline="-25000" lang="en-GB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aseline="-2500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5"/>
            <p:cNvSpPr txBox="1"/>
            <p:nvPr/>
          </p:nvSpPr>
          <p:spPr>
            <a:xfrm>
              <a:off x="2880" y="3408"/>
              <a:ext cx="24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aseline="-25000" lang="en-GB" sz="1600">
                  <a:solidFill>
                    <a:srgbClr val="0000CC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aseline="-2500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1" name="Google Shape;611;p25"/>
          <p:cNvSpPr txBox="1"/>
          <p:nvPr/>
        </p:nvSpPr>
        <p:spPr>
          <a:xfrm>
            <a:off x="6248400" y="6096001"/>
            <a:ext cx="441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Q: Can we use only 2:1 multiplexers?</a:t>
            </a:r>
            <a:endParaRPr/>
          </a:p>
        </p:txBody>
      </p:sp>
      <p:grpSp>
        <p:nvGrpSpPr>
          <p:cNvPr id="612" name="Google Shape;612;p25"/>
          <p:cNvGrpSpPr/>
          <p:nvPr/>
        </p:nvGrpSpPr>
        <p:grpSpPr>
          <a:xfrm>
            <a:off x="8610600" y="2209801"/>
            <a:ext cx="1695450" cy="2595563"/>
            <a:chOff x="4464" y="1392"/>
            <a:chExt cx="1068" cy="1635"/>
          </a:xfrm>
        </p:grpSpPr>
        <p:graphicFrame>
          <p:nvGraphicFramePr>
            <p:cNvPr id="613" name="Google Shape;613;p25"/>
            <p:cNvGraphicFramePr/>
            <p:nvPr/>
          </p:nvGraphicFramePr>
          <p:xfrm>
            <a:off x="4464" y="1392"/>
            <a:ext cx="1068" cy="1635"/>
          </p:xfrm>
          <a:graphic>
            <a:graphicData uri="http://schemas.openxmlformats.org/presentationml/2006/ole">
              <mc:AlternateContent>
                <mc:Choice Requires="v">
                  <p:oleObj r:id="rId4" imgH="1635" imgW="1068" progId="Word.Document.8" spid="_x0000_s1">
                    <p:embed/>
                  </p:oleObj>
                </mc:Choice>
                <mc:Fallback>
                  <p:oleObj r:id="rId5" imgH="1635" imgW="1068" progId="Word.Document.8">
                    <p:embed/>
                    <p:pic>
                      <p:nvPicPr>
                        <p:cNvPr id="613" name="Google Shape;613;p25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4464" y="1392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14" name="Google Shape;614;p25"/>
            <p:cNvCxnSpPr/>
            <p:nvPr/>
          </p:nvCxnSpPr>
          <p:spPr>
            <a:xfrm>
              <a:off x="4512" y="1602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25"/>
            <p:cNvCxnSpPr/>
            <p:nvPr/>
          </p:nvCxnSpPr>
          <p:spPr>
            <a:xfrm>
              <a:off x="4512" y="1938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25"/>
            <p:cNvCxnSpPr/>
            <p:nvPr/>
          </p:nvCxnSpPr>
          <p:spPr>
            <a:xfrm>
              <a:off x="4512" y="2262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25"/>
            <p:cNvCxnSpPr/>
            <p:nvPr/>
          </p:nvCxnSpPr>
          <p:spPr>
            <a:xfrm>
              <a:off x="4512" y="2604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8" name="Google Shape;618;p25"/>
          <p:cNvSpPr/>
          <p:nvPr/>
        </p:nvSpPr>
        <p:spPr>
          <a:xfrm>
            <a:off x="6553201" y="4649789"/>
            <a:ext cx="981075" cy="40957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5"/>
          <p:cNvSpPr/>
          <p:nvPr/>
        </p:nvSpPr>
        <p:spPr>
          <a:xfrm>
            <a:off x="4064001" y="3916364"/>
            <a:ext cx="828675" cy="25717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6"/>
          <p:cNvSpPr txBox="1"/>
          <p:nvPr>
            <p:ph type="title"/>
          </p:nvPr>
        </p:nvSpPr>
        <p:spPr>
          <a:xfrm>
            <a:off x="2667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GB" sz="3600"/>
              <a:t>Larger Multiplexers</a:t>
            </a:r>
            <a:endParaRPr/>
          </a:p>
        </p:txBody>
      </p:sp>
      <p:sp>
        <p:nvSpPr>
          <p:cNvPr id="625" name="Google Shape;625;p26"/>
          <p:cNvSpPr txBox="1"/>
          <p:nvPr/>
        </p:nvSpPr>
        <p:spPr>
          <a:xfrm>
            <a:off x="2133600" y="1029315"/>
            <a:ext cx="441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Q: Can we use only 2:1 multiplexers?</a:t>
            </a:r>
            <a:endParaRPr/>
          </a:p>
        </p:txBody>
      </p:sp>
      <p:pic>
        <p:nvPicPr>
          <p:cNvPr id="626" name="Google Shape;6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298" y="1733549"/>
            <a:ext cx="9026012" cy="449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7"/>
          <p:cNvSpPr txBox="1"/>
          <p:nvPr>
            <p:ph type="title"/>
          </p:nvPr>
        </p:nvSpPr>
        <p:spPr>
          <a:xfrm>
            <a:off x="1507902" y="255431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GB" sz="3600"/>
              <a:t>Try it yourself: Larger Multiplexers</a:t>
            </a:r>
            <a:endParaRPr/>
          </a:p>
        </p:txBody>
      </p:sp>
      <p:sp>
        <p:nvSpPr>
          <p:cNvPr id="632" name="Google Shape;632;p27"/>
          <p:cNvSpPr txBox="1"/>
          <p:nvPr>
            <p:ph idx="1" type="body"/>
          </p:nvPr>
        </p:nvSpPr>
        <p:spPr>
          <a:xfrm>
            <a:off x="1507902" y="1295400"/>
            <a:ext cx="942626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80"/>
              <a:buFont typeface="Noto Sans Symbols"/>
              <a:buChar char="▪"/>
            </a:pPr>
            <a:r>
              <a:rPr lang="en-GB" sz="2400">
                <a:solidFill>
                  <a:srgbClr val="A50021"/>
                </a:solidFill>
              </a:rPr>
              <a:t>A 16-to-1 multiplexer can be constructed from only 4-to-1 multiplexers: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Encoder</a:t>
            </a:r>
            <a:endParaRPr/>
          </a:p>
        </p:txBody>
      </p:sp>
      <p:sp>
        <p:nvSpPr>
          <p:cNvPr id="638" name="Google Shape;638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Encoder is a digital function that produces a </a:t>
            </a:r>
            <a:r>
              <a:rPr lang="en-GB">
                <a:solidFill>
                  <a:srgbClr val="FF0000"/>
                </a:solidFill>
              </a:rPr>
              <a:t>reverse</a:t>
            </a:r>
            <a:r>
              <a:rPr lang="en-GB"/>
              <a:t> operation </a:t>
            </a:r>
            <a:r>
              <a:rPr lang="en-GB">
                <a:solidFill>
                  <a:srgbClr val="FF0000"/>
                </a:solidFill>
              </a:rPr>
              <a:t>of a decoder</a:t>
            </a:r>
            <a:r>
              <a:rPr lang="en-GB"/>
              <a:t>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It has 2</a:t>
            </a:r>
            <a:r>
              <a:rPr baseline="30000" lang="en-GB"/>
              <a:t>n</a:t>
            </a:r>
            <a:r>
              <a:rPr lang="en-GB"/>
              <a:t> input lines and n output lines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9"/>
          <p:cNvSpPr txBox="1"/>
          <p:nvPr>
            <p:ph type="title"/>
          </p:nvPr>
        </p:nvSpPr>
        <p:spPr>
          <a:xfrm>
            <a:off x="20574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Example: Octal-binary encoder</a:t>
            </a:r>
            <a:endParaRPr/>
          </a:p>
        </p:txBody>
      </p:sp>
      <p:sp>
        <p:nvSpPr>
          <p:cNvPr id="644" name="Google Shape;644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45" name="Google Shape;6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1" y="990601"/>
            <a:ext cx="7096125" cy="3821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1" y="4872039"/>
            <a:ext cx="3046413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type="title"/>
          </p:nvPr>
        </p:nvSpPr>
        <p:spPr>
          <a:xfrm>
            <a:off x="2667000" y="1524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Decoders</a:t>
            </a:r>
            <a:endParaRPr/>
          </a:p>
        </p:txBody>
      </p:sp>
      <p:sp>
        <p:nvSpPr>
          <p:cNvPr id="154" name="Google Shape;154;p3"/>
          <p:cNvSpPr txBox="1"/>
          <p:nvPr>
            <p:ph idx="1" type="body"/>
          </p:nvPr>
        </p:nvSpPr>
        <p:spPr>
          <a:xfrm>
            <a:off x="2667000" y="1219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360"/>
              <a:buFont typeface="Noto Sans Symbols"/>
              <a:buChar char="▪"/>
            </a:pPr>
            <a:r>
              <a:rPr lang="en-GB">
                <a:solidFill>
                  <a:srgbClr val="0000CC"/>
                </a:solidFill>
              </a:rPr>
              <a:t>Convert binary information from </a:t>
            </a:r>
            <a:r>
              <a:rPr i="1" lang="en-GB">
                <a:solidFill>
                  <a:srgbClr val="0000CC"/>
                </a:solidFill>
              </a:rPr>
              <a:t>n</a:t>
            </a:r>
            <a:r>
              <a:rPr lang="en-GB">
                <a:solidFill>
                  <a:srgbClr val="0000CC"/>
                </a:solidFill>
              </a:rPr>
              <a:t> input lines to (max. of) 2</a:t>
            </a:r>
            <a:r>
              <a:rPr baseline="30000" i="1" lang="en-GB">
                <a:solidFill>
                  <a:srgbClr val="0000CC"/>
                </a:solidFill>
              </a:rPr>
              <a:t>n</a:t>
            </a:r>
            <a:r>
              <a:rPr lang="en-GB">
                <a:solidFill>
                  <a:srgbClr val="0000CC"/>
                </a:solidFill>
              </a:rPr>
              <a:t> output lines.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Noto Sans Symbols"/>
              <a:buChar char="▪"/>
            </a:pPr>
            <a:r>
              <a:rPr lang="en-GB"/>
              <a:t>Known as </a:t>
            </a:r>
            <a:r>
              <a:rPr i="1" lang="en-GB"/>
              <a:t>n</a:t>
            </a:r>
            <a:r>
              <a:rPr lang="en-GB"/>
              <a:t>-to-</a:t>
            </a:r>
            <a:r>
              <a:rPr i="1" lang="en-GB"/>
              <a:t>m</a:t>
            </a:r>
            <a:r>
              <a:rPr lang="en-GB"/>
              <a:t>-line decoder, or simply </a:t>
            </a:r>
            <a:r>
              <a:rPr i="1" lang="en-GB"/>
              <a:t>n</a:t>
            </a:r>
            <a:r>
              <a:rPr lang="en-GB"/>
              <a:t>:</a:t>
            </a:r>
            <a:r>
              <a:rPr i="1" lang="en-GB"/>
              <a:t>m</a:t>
            </a:r>
            <a:r>
              <a:rPr lang="en-GB"/>
              <a:t> or </a:t>
            </a:r>
            <a:r>
              <a:rPr i="1" lang="en-GB"/>
              <a:t>n</a:t>
            </a:r>
            <a:r>
              <a:rPr lang="en-GB"/>
              <a:t>×</a:t>
            </a:r>
            <a:r>
              <a:rPr i="1" lang="en-GB"/>
              <a:t>m</a:t>
            </a:r>
            <a:r>
              <a:rPr lang="en-GB"/>
              <a:t> decoder (</a:t>
            </a:r>
            <a:r>
              <a:rPr i="1" lang="en-GB"/>
              <a:t>m</a:t>
            </a:r>
            <a:r>
              <a:rPr lang="en-GB"/>
              <a:t> ≤ 2</a:t>
            </a:r>
            <a:r>
              <a:rPr baseline="30000" i="1" lang="en-GB"/>
              <a:t>n</a:t>
            </a:r>
            <a:r>
              <a:rPr lang="en-GB"/>
              <a:t>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Noto Sans Symbols"/>
              <a:buChar char="▪"/>
            </a:pPr>
            <a:r>
              <a:rPr lang="en-GB"/>
              <a:t>May be used to generate 2</a:t>
            </a:r>
            <a:r>
              <a:rPr baseline="30000" i="1" lang="en-GB"/>
              <a:t>n</a:t>
            </a:r>
            <a:r>
              <a:rPr lang="en-GB"/>
              <a:t> (or fewer) minterms of </a:t>
            </a:r>
            <a:r>
              <a:rPr i="1" lang="en-GB"/>
              <a:t>n</a:t>
            </a:r>
            <a:r>
              <a:rPr lang="en-GB"/>
              <a:t> input variables.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0"/>
          <p:cNvSpPr txBox="1"/>
          <p:nvPr>
            <p:ph type="title"/>
          </p:nvPr>
        </p:nvSpPr>
        <p:spPr>
          <a:xfrm>
            <a:off x="2209800" y="1968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Example: Octal-binary encoder</a:t>
            </a:r>
            <a:endParaRPr/>
          </a:p>
        </p:txBody>
      </p:sp>
      <p:pic>
        <p:nvPicPr>
          <p:cNvPr id="652" name="Google Shape;6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900" y="1200329"/>
            <a:ext cx="8674100" cy="44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0"/>
          <p:cNvSpPr/>
          <p:nvPr/>
        </p:nvSpPr>
        <p:spPr>
          <a:xfrm>
            <a:off x="5112913" y="5357611"/>
            <a:ext cx="4412087" cy="115748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8 input variables so there will 2</a:t>
            </a:r>
            <a:r>
              <a:rPr baseline="30000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input combination, amongst which in Octal-binary encoder only 8 are useful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Example: Priority Encoder</a:t>
            </a:r>
            <a:endParaRPr/>
          </a:p>
        </p:txBody>
      </p:sp>
      <p:sp>
        <p:nvSpPr>
          <p:cNvPr id="659" name="Google Shape;65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Design a priority encoder, which will allow more than one input to exist and encodes only the highest priority input line. For example, 8x3 encoder in a if user give D2 and D7 together, it will allow data of D7 to pass.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2"/>
          <p:cNvSpPr txBox="1"/>
          <p:nvPr>
            <p:ph idx="4294967295" type="body"/>
          </p:nvPr>
        </p:nvSpPr>
        <p:spPr>
          <a:xfrm>
            <a:off x="1981200" y="17526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Accepts multiple values and encodes them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Works when more than one input is active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Consists of: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Inputs (2</a:t>
            </a:r>
            <a:r>
              <a:rPr baseline="30000" lang="en-GB"/>
              <a:t>n</a:t>
            </a:r>
            <a:r>
              <a:rPr lang="en-GB"/>
              <a:t>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Outputs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 when more than one output is active, sets output to correspond to highest input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V (indicates whether any of the inputs are active). This helps to show the output when all inputs are 0s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Selectors / Enable</a:t>
            </a:r>
            <a:endParaRPr/>
          </a:p>
        </p:txBody>
      </p:sp>
      <p:sp>
        <p:nvSpPr>
          <p:cNvPr id="667" name="Google Shape;667;p32"/>
          <p:cNvSpPr txBox="1"/>
          <p:nvPr>
            <p:ph idx="4294967295" type="title"/>
          </p:nvPr>
        </p:nvSpPr>
        <p:spPr>
          <a:xfrm>
            <a:off x="2590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/>
              <a:t>Priority Encoder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2" name="Google Shape;672;p33"/>
          <p:cNvGraphicFramePr/>
          <p:nvPr/>
        </p:nvGraphicFramePr>
        <p:xfrm>
          <a:off x="4648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{67A37D9E-F2C6-470C-8B42-9CE9BCF3B5A1}</a:tableStyleId>
              </a:tblPr>
              <a:tblGrid>
                <a:gridCol w="663575"/>
                <a:gridCol w="665175"/>
                <a:gridCol w="665150"/>
                <a:gridCol w="660400"/>
                <a:gridCol w="665175"/>
                <a:gridCol w="665150"/>
                <a:gridCol w="663575"/>
              </a:tblGrid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sp>
        <p:nvSpPr>
          <p:cNvPr id="673" name="Google Shape;673;p33"/>
          <p:cNvSpPr/>
          <p:nvPr/>
        </p:nvSpPr>
        <p:spPr>
          <a:xfrm>
            <a:off x="4648200" y="3124200"/>
            <a:ext cx="2667000" cy="3048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4" name="Google Shape;674;p33"/>
          <p:cNvCxnSpPr/>
          <p:nvPr/>
        </p:nvCxnSpPr>
        <p:spPr>
          <a:xfrm flipH="1">
            <a:off x="2895600" y="3276600"/>
            <a:ext cx="1752600" cy="53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5" name="Google Shape;675;p33"/>
          <p:cNvSpPr/>
          <p:nvPr/>
        </p:nvSpPr>
        <p:spPr>
          <a:xfrm>
            <a:off x="1714500" y="3810000"/>
            <a:ext cx="2362200" cy="1447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Amongst all 3 input, D2 is highest so output reflects the binary value of 2</a:t>
            </a:r>
            <a:endParaRPr/>
          </a:p>
        </p:txBody>
      </p:sp>
      <p:cxnSp>
        <p:nvCxnSpPr>
          <p:cNvPr id="676" name="Google Shape;676;p33"/>
          <p:cNvCxnSpPr/>
          <p:nvPr/>
        </p:nvCxnSpPr>
        <p:spPr>
          <a:xfrm rot="10800000">
            <a:off x="8991600" y="609600"/>
            <a:ext cx="762000" cy="45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7" name="Google Shape;677;p33"/>
          <p:cNvSpPr/>
          <p:nvPr/>
        </p:nvSpPr>
        <p:spPr>
          <a:xfrm>
            <a:off x="9601200" y="1066800"/>
            <a:ext cx="838200" cy="403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V is not really an output, just shows whether there is an active input or not.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/>
              <a:t>Priority Encoder</a:t>
            </a:r>
            <a:endParaRPr/>
          </a:p>
        </p:txBody>
      </p:sp>
      <p:pic>
        <p:nvPicPr>
          <p:cNvPr id="683" name="Google Shape;6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209800"/>
            <a:ext cx="7086600" cy="34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/>
              <a:t>Priority Encoder</a:t>
            </a:r>
            <a:endParaRPr/>
          </a:p>
        </p:txBody>
      </p:sp>
      <p:pic>
        <p:nvPicPr>
          <p:cNvPr id="689" name="Google Shape;68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1773" y="1882223"/>
            <a:ext cx="71913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Boolean Function implementation using MSI</a:t>
            </a:r>
            <a:endParaRPr/>
          </a:p>
        </p:txBody>
      </p:sp>
      <p:sp>
        <p:nvSpPr>
          <p:cNvPr id="695" name="Google Shape;695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Try it yourself</a:t>
            </a:r>
            <a:endParaRPr/>
          </a:p>
        </p:txBody>
      </p:sp>
      <p:sp>
        <p:nvSpPr>
          <p:cNvPr id="701" name="Google Shape;701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Using 4:1 MUX  design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AND gate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OR gate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NOT gate</a:t>
            </a:r>
            <a:endParaRPr/>
          </a:p>
        </p:txBody>
      </p:sp>
      <p:pic>
        <p:nvPicPr>
          <p:cNvPr id="702" name="Google Shape;70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5553" y="4383156"/>
            <a:ext cx="1543050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3" name="Google Shape;703;p37"/>
          <p:cNvCxnSpPr/>
          <p:nvPr/>
        </p:nvCxnSpPr>
        <p:spPr>
          <a:xfrm rot="10800000">
            <a:off x="6344479" y="4687956"/>
            <a:ext cx="9810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4" name="Google Shape;704;p37"/>
          <p:cNvCxnSpPr/>
          <p:nvPr/>
        </p:nvCxnSpPr>
        <p:spPr>
          <a:xfrm rot="10800000">
            <a:off x="6344479" y="5449956"/>
            <a:ext cx="10715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5" name="Google Shape;705;p37"/>
          <p:cNvCxnSpPr/>
          <p:nvPr/>
        </p:nvCxnSpPr>
        <p:spPr>
          <a:xfrm rot="10800000">
            <a:off x="7092191" y="4992756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6" name="Google Shape;706;p37"/>
          <p:cNvCxnSpPr/>
          <p:nvPr/>
        </p:nvCxnSpPr>
        <p:spPr>
          <a:xfrm rot="10800000">
            <a:off x="7008053" y="5221356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07" name="Google Shape;707;p37"/>
          <p:cNvGrpSpPr/>
          <p:nvPr/>
        </p:nvGrpSpPr>
        <p:grpSpPr>
          <a:xfrm>
            <a:off x="3753679" y="2363857"/>
            <a:ext cx="2752725" cy="1706563"/>
            <a:chOff x="228600" y="2323686"/>
            <a:chExt cx="2752014" cy="1706811"/>
          </a:xfrm>
        </p:grpSpPr>
        <p:grpSp>
          <p:nvGrpSpPr>
            <p:cNvPr id="708" name="Google Shape;708;p37"/>
            <p:cNvGrpSpPr/>
            <p:nvPr/>
          </p:nvGrpSpPr>
          <p:grpSpPr>
            <a:xfrm>
              <a:off x="990403" y="2601747"/>
              <a:ext cx="1990211" cy="1428750"/>
              <a:chOff x="990403" y="2601747"/>
              <a:chExt cx="1990211" cy="1428750"/>
            </a:xfrm>
          </p:grpSpPr>
          <p:cxnSp>
            <p:nvCxnSpPr>
              <p:cNvPr id="709" name="Google Shape;709;p37"/>
              <p:cNvCxnSpPr/>
              <p:nvPr/>
            </p:nvCxnSpPr>
            <p:spPr>
              <a:xfrm rot="10800000">
                <a:off x="1263383" y="3447799"/>
                <a:ext cx="38090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710" name="Google Shape;710;p37"/>
              <p:cNvGrpSpPr/>
              <p:nvPr/>
            </p:nvGrpSpPr>
            <p:grpSpPr>
              <a:xfrm>
                <a:off x="990403" y="2601747"/>
                <a:ext cx="1990211" cy="1428750"/>
                <a:chOff x="990403" y="2601747"/>
                <a:chExt cx="1990211" cy="1428750"/>
              </a:xfrm>
            </p:grpSpPr>
            <p:pic>
              <p:nvPicPr>
                <p:cNvPr id="711" name="Google Shape;711;p3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1437564" y="2601747"/>
                  <a:ext cx="1543050" cy="1428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712" name="Google Shape;712;p37"/>
                <p:cNvGrpSpPr/>
                <p:nvPr/>
              </p:nvGrpSpPr>
              <p:grpSpPr>
                <a:xfrm>
                  <a:off x="1236402" y="2626943"/>
                  <a:ext cx="404708" cy="820856"/>
                  <a:chOff x="1236402" y="2626943"/>
                  <a:chExt cx="404708" cy="820856"/>
                </a:xfrm>
              </p:grpSpPr>
              <p:cxnSp>
                <p:nvCxnSpPr>
                  <p:cNvPr id="713" name="Google Shape;713;p37"/>
                  <p:cNvCxnSpPr/>
                  <p:nvPr/>
                </p:nvCxnSpPr>
                <p:spPr>
                  <a:xfrm>
                    <a:off x="1260208" y="2626943"/>
                    <a:ext cx="0" cy="82085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14" name="Google Shape;714;p37"/>
                  <p:cNvCxnSpPr/>
                  <p:nvPr/>
                </p:nvCxnSpPr>
                <p:spPr>
                  <a:xfrm rot="10800000">
                    <a:off x="1236402" y="2895269"/>
                    <a:ext cx="380902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715" name="Google Shape;715;p37"/>
                  <p:cNvCxnSpPr/>
                  <p:nvPr/>
                </p:nvCxnSpPr>
                <p:spPr>
                  <a:xfrm rot="10800000">
                    <a:off x="1260208" y="3200113"/>
                    <a:ext cx="380902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716" name="Google Shape;716;p37"/>
                <p:cNvCxnSpPr/>
                <p:nvPr/>
              </p:nvCxnSpPr>
              <p:spPr>
                <a:xfrm rot="10800000">
                  <a:off x="990403" y="3684372"/>
                  <a:ext cx="4364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717" name="Google Shape;717;p37"/>
            <p:cNvSpPr txBox="1"/>
            <p:nvPr/>
          </p:nvSpPr>
          <p:spPr>
            <a:xfrm>
              <a:off x="386615" y="2562807"/>
              <a:ext cx="9803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GND</a:t>
              </a:r>
              <a:endParaRPr/>
            </a:p>
          </p:txBody>
        </p:sp>
        <p:sp>
          <p:nvSpPr>
            <p:cNvPr id="718" name="Google Shape;718;p37"/>
            <p:cNvSpPr txBox="1"/>
            <p:nvPr/>
          </p:nvSpPr>
          <p:spPr>
            <a:xfrm>
              <a:off x="228600" y="3479468"/>
              <a:ext cx="762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+5v</a:t>
              </a:r>
              <a:endParaRPr/>
            </a:p>
          </p:txBody>
        </p:sp>
        <p:sp>
          <p:nvSpPr>
            <p:cNvPr id="719" name="Google Shape;719;p37"/>
            <p:cNvSpPr txBox="1"/>
            <p:nvPr/>
          </p:nvSpPr>
          <p:spPr>
            <a:xfrm>
              <a:off x="1807334" y="2323686"/>
              <a:ext cx="101110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</a:t>
              </a:r>
              <a:endParaRPr/>
            </a:p>
          </p:txBody>
        </p:sp>
      </p:grpSp>
      <p:grpSp>
        <p:nvGrpSpPr>
          <p:cNvPr id="720" name="Google Shape;720;p37"/>
          <p:cNvGrpSpPr/>
          <p:nvPr/>
        </p:nvGrpSpPr>
        <p:grpSpPr>
          <a:xfrm>
            <a:off x="7989128" y="2648019"/>
            <a:ext cx="3251200" cy="1428750"/>
            <a:chOff x="4464399" y="2608713"/>
            <a:chExt cx="3250851" cy="1428750"/>
          </a:xfrm>
        </p:grpSpPr>
        <p:grpSp>
          <p:nvGrpSpPr>
            <p:cNvPr id="721" name="Google Shape;721;p37"/>
            <p:cNvGrpSpPr/>
            <p:nvPr/>
          </p:nvGrpSpPr>
          <p:grpSpPr>
            <a:xfrm>
              <a:off x="5085045" y="2608713"/>
              <a:ext cx="2630205" cy="1428750"/>
              <a:chOff x="5085045" y="2608713"/>
              <a:chExt cx="2630205" cy="1428750"/>
            </a:xfrm>
          </p:grpSpPr>
          <p:pic>
            <p:nvPicPr>
              <p:cNvPr id="722" name="Google Shape;722;p3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172200" y="2608713"/>
                <a:ext cx="1543050" cy="14287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23" name="Google Shape;723;p37"/>
              <p:cNvGrpSpPr/>
              <p:nvPr/>
            </p:nvGrpSpPr>
            <p:grpSpPr>
              <a:xfrm>
                <a:off x="5085045" y="2921450"/>
                <a:ext cx="1288912" cy="804863"/>
                <a:chOff x="5085045" y="2921450"/>
                <a:chExt cx="1288912" cy="804863"/>
              </a:xfrm>
            </p:grpSpPr>
            <p:grpSp>
              <p:nvGrpSpPr>
                <p:cNvPr id="724" name="Google Shape;724;p37"/>
                <p:cNvGrpSpPr/>
                <p:nvPr/>
              </p:nvGrpSpPr>
              <p:grpSpPr>
                <a:xfrm>
                  <a:off x="5969187" y="3037338"/>
                  <a:ext cx="404770" cy="688975"/>
                  <a:chOff x="5969187" y="2758270"/>
                  <a:chExt cx="404770" cy="688975"/>
                </a:xfrm>
              </p:grpSpPr>
              <p:grpSp>
                <p:nvGrpSpPr>
                  <p:cNvPr id="725" name="Google Shape;725;p37"/>
                  <p:cNvGrpSpPr/>
                  <p:nvPr/>
                </p:nvGrpSpPr>
                <p:grpSpPr>
                  <a:xfrm>
                    <a:off x="5969187" y="2758270"/>
                    <a:ext cx="404770" cy="688975"/>
                    <a:chOff x="1236044" y="2758270"/>
                    <a:chExt cx="404770" cy="688975"/>
                  </a:xfrm>
                </p:grpSpPr>
                <p:cxnSp>
                  <p:nvCxnSpPr>
                    <p:cNvPr id="726" name="Google Shape;726;p37"/>
                    <p:cNvCxnSpPr/>
                    <p:nvPr/>
                  </p:nvCxnSpPr>
                  <p:spPr>
                    <a:xfrm>
                      <a:off x="1259855" y="2758270"/>
                      <a:ext cx="0" cy="688975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27" name="Google Shape;727;p37"/>
                    <p:cNvCxnSpPr/>
                    <p:nvPr/>
                  </p:nvCxnSpPr>
                  <p:spPr>
                    <a:xfrm rot="10800000">
                      <a:off x="1236044" y="2896382"/>
                      <a:ext cx="380959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728" name="Google Shape;728;p37"/>
                    <p:cNvCxnSpPr/>
                    <p:nvPr/>
                  </p:nvCxnSpPr>
                  <p:spPr>
                    <a:xfrm rot="10800000">
                      <a:off x="1259855" y="3201182"/>
                      <a:ext cx="380959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  <p:cxnSp>
                <p:nvCxnSpPr>
                  <p:cNvPr id="729" name="Google Shape;729;p37"/>
                  <p:cNvCxnSpPr/>
                  <p:nvPr/>
                </p:nvCxnSpPr>
                <p:spPr>
                  <a:xfrm rot="10800000">
                    <a:off x="5992998" y="3447245"/>
                    <a:ext cx="380959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730" name="Google Shape;730;p37"/>
                <p:cNvCxnSpPr/>
                <p:nvPr/>
              </p:nvCxnSpPr>
              <p:spPr>
                <a:xfrm rot="10800000">
                  <a:off x="5723152" y="2921450"/>
                  <a:ext cx="436515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31" name="Google Shape;731;p37"/>
                <p:cNvCxnSpPr/>
                <p:nvPr/>
              </p:nvCxnSpPr>
              <p:spPr>
                <a:xfrm rot="10800000">
                  <a:off x="5085045" y="3037338"/>
                  <a:ext cx="88414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732" name="Google Shape;732;p37"/>
            <p:cNvSpPr txBox="1"/>
            <p:nvPr/>
          </p:nvSpPr>
          <p:spPr>
            <a:xfrm>
              <a:off x="5084610" y="2620562"/>
              <a:ext cx="9481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GND</a:t>
              </a:r>
              <a:endParaRPr/>
            </a:p>
          </p:txBody>
        </p:sp>
        <p:sp>
          <p:nvSpPr>
            <p:cNvPr id="733" name="Google Shape;733;p37"/>
            <p:cNvSpPr txBox="1"/>
            <p:nvPr/>
          </p:nvSpPr>
          <p:spPr>
            <a:xfrm>
              <a:off x="4464399" y="2909064"/>
              <a:ext cx="7369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+5v</a:t>
              </a:r>
              <a:endParaRPr/>
            </a:p>
          </p:txBody>
        </p:sp>
      </p:grpSp>
      <p:sp>
        <p:nvSpPr>
          <p:cNvPr id="734" name="Google Shape;734;p37"/>
          <p:cNvSpPr txBox="1"/>
          <p:nvPr/>
        </p:nvSpPr>
        <p:spPr>
          <a:xfrm>
            <a:off x="5557078" y="5221357"/>
            <a:ext cx="97948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GND</a:t>
            </a:r>
            <a:endParaRPr/>
          </a:p>
        </p:txBody>
      </p:sp>
      <p:sp>
        <p:nvSpPr>
          <p:cNvPr id="735" name="Google Shape;735;p37"/>
          <p:cNvSpPr txBox="1"/>
          <p:nvPr/>
        </p:nvSpPr>
        <p:spPr>
          <a:xfrm>
            <a:off x="5782503" y="4457770"/>
            <a:ext cx="762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+5v</a:t>
            </a:r>
            <a:endParaRPr/>
          </a:p>
        </p:txBody>
      </p:sp>
      <p:sp>
        <p:nvSpPr>
          <p:cNvPr id="736" name="Google Shape;736;p37"/>
          <p:cNvSpPr txBox="1"/>
          <p:nvPr/>
        </p:nvSpPr>
        <p:spPr>
          <a:xfrm>
            <a:off x="10044942" y="2363857"/>
            <a:ext cx="719137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</p:txBody>
      </p:sp>
      <p:sp>
        <p:nvSpPr>
          <p:cNvPr id="737" name="Google Shape;737;p37"/>
          <p:cNvSpPr txBox="1"/>
          <p:nvPr/>
        </p:nvSpPr>
        <p:spPr>
          <a:xfrm>
            <a:off x="7725604" y="4106932"/>
            <a:ext cx="10064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endParaRPr/>
          </a:p>
        </p:txBody>
      </p:sp>
      <p:sp>
        <p:nvSpPr>
          <p:cNvPr id="738" name="Google Shape;738;p37"/>
          <p:cNvSpPr txBox="1"/>
          <p:nvPr/>
        </p:nvSpPr>
        <p:spPr>
          <a:xfrm>
            <a:off x="6738178" y="4681606"/>
            <a:ext cx="30480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Try it yourself</a:t>
            </a:r>
            <a:endParaRPr/>
          </a:p>
        </p:txBody>
      </p:sp>
      <p:sp>
        <p:nvSpPr>
          <p:cNvPr id="744" name="Google Shape;744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a)Built the following function using 8x1 Mux.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F=∑(0,4,5)</a:t>
            </a:r>
            <a:br>
              <a:rPr lang="en-GB"/>
            </a:br>
            <a:r>
              <a:rPr lang="en-GB"/>
              <a:t>b)Design same thing with 3x8 decoder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c) Try designing it with single 4x1 Mux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GB" sz="3200"/>
              <a:t>Solution</a:t>
            </a:r>
            <a:endParaRPr/>
          </a:p>
        </p:txBody>
      </p:sp>
      <p:sp>
        <p:nvSpPr>
          <p:cNvPr id="750" name="Google Shape;750;p39"/>
          <p:cNvSpPr txBox="1"/>
          <p:nvPr>
            <p:ph idx="1" type="body"/>
          </p:nvPr>
        </p:nvSpPr>
        <p:spPr>
          <a:xfrm>
            <a:off x="1772524" y="1447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F=∑(0,4,5)</a:t>
            </a:r>
            <a:endParaRPr/>
          </a:p>
        </p:txBody>
      </p:sp>
      <p:grpSp>
        <p:nvGrpSpPr>
          <p:cNvPr id="751" name="Google Shape;751;p39"/>
          <p:cNvGrpSpPr/>
          <p:nvPr/>
        </p:nvGrpSpPr>
        <p:grpSpPr>
          <a:xfrm>
            <a:off x="2057401" y="2724151"/>
            <a:ext cx="3128963" cy="2405063"/>
            <a:chOff x="533400" y="2724150"/>
            <a:chExt cx="3128963" cy="2405063"/>
          </a:xfrm>
        </p:grpSpPr>
        <p:pic>
          <p:nvPicPr>
            <p:cNvPr id="752" name="Google Shape;752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28763" y="2724150"/>
              <a:ext cx="2133600" cy="240506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3" name="Google Shape;753;p39"/>
            <p:cNvGrpSpPr/>
            <p:nvPr/>
          </p:nvGrpSpPr>
          <p:grpSpPr>
            <a:xfrm>
              <a:off x="533400" y="2935288"/>
              <a:ext cx="1133475" cy="1909762"/>
              <a:chOff x="2286000" y="3124200"/>
              <a:chExt cx="1134036" cy="1909465"/>
            </a:xfrm>
          </p:grpSpPr>
          <p:cxnSp>
            <p:nvCxnSpPr>
              <p:cNvPr id="754" name="Google Shape;754;p39"/>
              <p:cNvCxnSpPr/>
              <p:nvPr/>
            </p:nvCxnSpPr>
            <p:spPr>
              <a:xfrm rot="10800000">
                <a:off x="2438475" y="3124200"/>
                <a:ext cx="9815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5" name="Google Shape;755;p39"/>
              <p:cNvCxnSpPr/>
              <p:nvPr/>
            </p:nvCxnSpPr>
            <p:spPr>
              <a:xfrm rot="10800000">
                <a:off x="2438475" y="3886081"/>
                <a:ext cx="9815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6" name="Google Shape;756;p39"/>
              <p:cNvCxnSpPr/>
              <p:nvPr/>
            </p:nvCxnSpPr>
            <p:spPr>
              <a:xfrm rot="10800000">
                <a:off x="2438475" y="4119407"/>
                <a:ext cx="9815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7" name="Google Shape;757;p39"/>
              <p:cNvCxnSpPr/>
              <p:nvPr/>
            </p:nvCxnSpPr>
            <p:spPr>
              <a:xfrm>
                <a:off x="2438475" y="3124200"/>
                <a:ext cx="0" cy="13713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58" name="Google Shape;758;p39"/>
              <p:cNvSpPr txBox="1"/>
              <p:nvPr/>
            </p:nvSpPr>
            <p:spPr>
              <a:xfrm>
                <a:off x="2286000" y="4572000"/>
                <a:ext cx="9906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5V</a:t>
                </a:r>
                <a:endParaRPr/>
              </a:p>
            </p:txBody>
          </p:sp>
        </p:grpSp>
      </p:grpSp>
      <p:pic>
        <p:nvPicPr>
          <p:cNvPr id="759" name="Google Shape;75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6313" y="2484438"/>
            <a:ext cx="1981200" cy="2360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0" name="Google Shape;760;p39"/>
          <p:cNvGrpSpPr/>
          <p:nvPr/>
        </p:nvGrpSpPr>
        <p:grpSpPr>
          <a:xfrm>
            <a:off x="7954964" y="2724028"/>
            <a:ext cx="2586037" cy="1333622"/>
            <a:chOff x="6482887" y="2724028"/>
            <a:chExt cx="2586473" cy="1332905"/>
          </a:xfrm>
        </p:grpSpPr>
        <p:pic>
          <p:nvPicPr>
            <p:cNvPr id="761" name="Google Shape;761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244997" y="3374306"/>
              <a:ext cx="824363" cy="650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2" name="Google Shape;762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35987" y="2724150"/>
              <a:ext cx="824363" cy="6501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3" name="Google Shape;763;p39"/>
            <p:cNvCxnSpPr>
              <a:endCxn id="762" idx="1"/>
            </p:cNvCxnSpPr>
            <p:nvPr/>
          </p:nvCxnSpPr>
          <p:spPr>
            <a:xfrm>
              <a:off x="6483287" y="2724028"/>
              <a:ext cx="752700" cy="3252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64" name="Google Shape;764;p39"/>
            <p:cNvCxnSpPr/>
            <p:nvPr/>
          </p:nvCxnSpPr>
          <p:spPr>
            <a:xfrm flipH="1" rot="10800000">
              <a:off x="6482887" y="3200144"/>
              <a:ext cx="752602" cy="609272"/>
            </a:xfrm>
            <a:prstGeom prst="bentConnector3">
              <a:avLst>
                <a:gd fmla="val -14562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65" name="Google Shape;765;p39"/>
            <p:cNvCxnSpPr/>
            <p:nvPr/>
          </p:nvCxnSpPr>
          <p:spPr>
            <a:xfrm flipH="1" rot="10800000">
              <a:off x="6524169" y="3850669"/>
              <a:ext cx="1708438" cy="206264"/>
            </a:xfrm>
            <a:prstGeom prst="bentConnector3">
              <a:avLst>
                <a:gd fmla="val -3617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66" name="Google Shape;766;p39"/>
            <p:cNvCxnSpPr>
              <a:stCxn id="762" idx="3"/>
              <a:endCxn id="761" idx="1"/>
            </p:cNvCxnSpPr>
            <p:nvPr/>
          </p:nvCxnSpPr>
          <p:spPr>
            <a:xfrm>
              <a:off x="8060350" y="3049228"/>
              <a:ext cx="184500" cy="650100"/>
            </a:xfrm>
            <a:prstGeom prst="bentConnector3">
              <a:avLst>
                <a:gd fmla="val -80837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767" name="Google Shape;767;p39"/>
          <p:cNvSpPr txBox="1"/>
          <p:nvPr/>
        </p:nvSpPr>
        <p:spPr>
          <a:xfrm>
            <a:off x="5638800" y="2484438"/>
            <a:ext cx="533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/>
          </a:p>
        </p:txBody>
      </p:sp>
      <p:sp>
        <p:nvSpPr>
          <p:cNvPr id="768" name="Google Shape;768;p39"/>
          <p:cNvSpPr txBox="1"/>
          <p:nvPr/>
        </p:nvSpPr>
        <p:spPr>
          <a:xfrm>
            <a:off x="1674814" y="2484438"/>
            <a:ext cx="4587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2667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GB" sz="3600"/>
              <a:t>Decoders</a:t>
            </a:r>
            <a:endParaRPr sz="4000"/>
          </a:p>
        </p:txBody>
      </p:sp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2667000" y="12954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lang="en-GB" sz="2400"/>
              <a:t>Example: if codes 00, 01, 10, 11 are used to identify four light bulbs, we may use a 2-bit decoder:</a:t>
            </a:r>
            <a:endParaRPr/>
          </a:p>
        </p:txBody>
      </p:sp>
      <p:grpSp>
        <p:nvGrpSpPr>
          <p:cNvPr id="161" name="Google Shape;161;p4"/>
          <p:cNvGrpSpPr/>
          <p:nvPr/>
        </p:nvGrpSpPr>
        <p:grpSpPr>
          <a:xfrm>
            <a:off x="4724400" y="2362200"/>
            <a:ext cx="3581400" cy="1219200"/>
            <a:chOff x="1392" y="1632"/>
            <a:chExt cx="2256" cy="768"/>
          </a:xfrm>
        </p:grpSpPr>
        <p:sp>
          <p:nvSpPr>
            <p:cNvPr id="162" name="Google Shape;162;p4"/>
            <p:cNvSpPr/>
            <p:nvPr/>
          </p:nvSpPr>
          <p:spPr>
            <a:xfrm>
              <a:off x="2064" y="1632"/>
              <a:ext cx="624" cy="76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2112" y="1632"/>
              <a:ext cx="480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2x4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4"/>
            <p:cNvCxnSpPr/>
            <p:nvPr/>
          </p:nvCxnSpPr>
          <p:spPr>
            <a:xfrm>
              <a:off x="1776" y="192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" name="Google Shape;165;p4"/>
            <p:cNvCxnSpPr/>
            <p:nvPr/>
          </p:nvCxnSpPr>
          <p:spPr>
            <a:xfrm>
              <a:off x="2688" y="19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" name="Google Shape;166;p4"/>
            <p:cNvCxnSpPr/>
            <p:nvPr/>
          </p:nvCxnSpPr>
          <p:spPr>
            <a:xfrm>
              <a:off x="2688" y="1824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" name="Google Shape;167;p4"/>
            <p:cNvCxnSpPr/>
            <p:nvPr/>
          </p:nvCxnSpPr>
          <p:spPr>
            <a:xfrm>
              <a:off x="1776" y="216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" name="Google Shape;168;p4"/>
            <p:cNvCxnSpPr/>
            <p:nvPr/>
          </p:nvCxnSpPr>
          <p:spPr>
            <a:xfrm>
              <a:off x="2688" y="211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4"/>
            <p:cNvCxnSpPr/>
            <p:nvPr/>
          </p:nvCxnSpPr>
          <p:spPr>
            <a:xfrm>
              <a:off x="2688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4"/>
            <p:cNvSpPr txBox="1"/>
            <p:nvPr/>
          </p:nvSpPr>
          <p:spPr>
            <a:xfrm>
              <a:off x="1392" y="1824"/>
              <a:ext cx="43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2-bit code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"/>
            <p:cNvSpPr txBox="1"/>
            <p:nvPr/>
          </p:nvSpPr>
          <p:spPr>
            <a:xfrm>
              <a:off x="2036" y="1824"/>
              <a:ext cx="240" cy="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2496" y="1728"/>
              <a:ext cx="240" cy="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1" baseline="-25000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</a:t>
              </a: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1" baseline="-25000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</a:t>
              </a: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1" baseline="-25000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</a:t>
              </a: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1" baseline="-25000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 txBox="1"/>
            <p:nvPr/>
          </p:nvSpPr>
          <p:spPr>
            <a:xfrm>
              <a:off x="2976" y="1728"/>
              <a:ext cx="672" cy="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Bulb 0</a:t>
              </a:r>
              <a:endParaRPr/>
            </a:p>
            <a:p>
              <a:pPr indent="0" lvl="0" marL="0" marR="0" rtl="0" algn="l">
                <a:spcBef>
                  <a:spcPts val="14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Bulb 1</a:t>
              </a:r>
              <a:endParaRPr/>
            </a:p>
            <a:p>
              <a:pPr indent="0" lvl="0" marL="0" marR="0" rtl="0" algn="l">
                <a:spcBef>
                  <a:spcPts val="14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Bulb 2</a:t>
              </a:r>
              <a:endParaRPr/>
            </a:p>
            <a:p>
              <a:pPr indent="0" lvl="0" marL="0" marR="0" rtl="0" algn="l">
                <a:spcBef>
                  <a:spcPts val="140"/>
                </a:spcBef>
                <a:spcAft>
                  <a:spcPts val="0"/>
                </a:spcAft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Bulb 3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4"/>
          <p:cNvSpPr/>
          <p:nvPr/>
        </p:nvSpPr>
        <p:spPr>
          <a:xfrm>
            <a:off x="2667000" y="3733800"/>
            <a:ext cx="7772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2×4 decoder which selects an output line based on the 2-bit code supplied.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table:</a:t>
            </a:r>
            <a:endParaRPr/>
          </a:p>
        </p:txBody>
      </p:sp>
      <p:graphicFrame>
        <p:nvGraphicFramePr>
          <p:cNvPr id="175" name="Google Shape;175;p4"/>
          <p:cNvGraphicFramePr/>
          <p:nvPr/>
        </p:nvGraphicFramePr>
        <p:xfrm>
          <a:off x="4953001" y="4648201"/>
          <a:ext cx="2816225" cy="1528763"/>
        </p:xfrm>
        <a:graphic>
          <a:graphicData uri="http://schemas.openxmlformats.org/presentationml/2006/ole">
            <mc:AlternateContent>
              <mc:Choice Requires="v">
                <p:oleObj r:id="rId4" imgH="1528763" imgW="2816225" progId="Word.Document.8" spid="_x0000_s1">
                  <p:embed/>
                </p:oleObj>
              </mc:Choice>
              <mc:Fallback>
                <p:oleObj r:id="rId5" imgH="1528763" imgW="2816225" progId="Word.Document.8">
                  <p:embed/>
                  <p:pic>
                    <p:nvPicPr>
                      <p:cNvPr id="175" name="Google Shape;175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1" y="4648201"/>
                        <a:ext cx="2816225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6" name="Google Shape;176;p4"/>
          <p:cNvGrpSpPr/>
          <p:nvPr/>
        </p:nvGrpSpPr>
        <p:grpSpPr>
          <a:xfrm>
            <a:off x="4973638" y="4648200"/>
            <a:ext cx="2667000" cy="1295400"/>
            <a:chOff x="2173" y="2928"/>
            <a:chExt cx="1680" cy="816"/>
          </a:xfrm>
        </p:grpSpPr>
        <p:cxnSp>
          <p:nvCxnSpPr>
            <p:cNvPr id="177" name="Google Shape;177;p4"/>
            <p:cNvCxnSpPr/>
            <p:nvPr/>
          </p:nvCxnSpPr>
          <p:spPr>
            <a:xfrm>
              <a:off x="2173" y="3105"/>
              <a:ext cx="16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4"/>
            <p:cNvCxnSpPr/>
            <p:nvPr/>
          </p:nvCxnSpPr>
          <p:spPr>
            <a:xfrm>
              <a:off x="2736" y="2928"/>
              <a:ext cx="0" cy="8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0"/>
          <p:cNvSpPr txBox="1"/>
          <p:nvPr>
            <p:ph type="title"/>
          </p:nvPr>
        </p:nvSpPr>
        <p:spPr>
          <a:xfrm>
            <a:off x="1843089" y="18653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Rules: for using smaller mux to build larger equation</a:t>
            </a:r>
            <a:endParaRPr/>
          </a:p>
        </p:txBody>
      </p:sp>
      <p:sp>
        <p:nvSpPr>
          <p:cNvPr id="774" name="Google Shape;774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                        </a:t>
            </a:r>
            <a:endParaRPr/>
          </a:p>
        </p:txBody>
      </p:sp>
      <p:pic>
        <p:nvPicPr>
          <p:cNvPr id="775" name="Google Shape;77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8139" y="1371600"/>
            <a:ext cx="8372475" cy="270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6" name="Google Shape;776;p40"/>
          <p:cNvGrpSpPr/>
          <p:nvPr/>
        </p:nvGrpSpPr>
        <p:grpSpPr>
          <a:xfrm>
            <a:off x="5794376" y="4500564"/>
            <a:ext cx="2524125" cy="1595437"/>
            <a:chOff x="3307662" y="4581525"/>
            <a:chExt cx="2524125" cy="1595140"/>
          </a:xfrm>
        </p:grpSpPr>
        <p:grpSp>
          <p:nvGrpSpPr>
            <p:cNvPr id="777" name="Google Shape;777;p40"/>
            <p:cNvGrpSpPr/>
            <p:nvPr/>
          </p:nvGrpSpPr>
          <p:grpSpPr>
            <a:xfrm>
              <a:off x="3307662" y="4581525"/>
              <a:ext cx="2524125" cy="1514475"/>
              <a:chOff x="3307662" y="4581525"/>
              <a:chExt cx="2524125" cy="1514475"/>
            </a:xfrm>
          </p:grpSpPr>
          <p:pic>
            <p:nvPicPr>
              <p:cNvPr id="778" name="Google Shape;778;p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307662" y="4581525"/>
                <a:ext cx="2524125" cy="15144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9" name="Google Shape;779;p40"/>
              <p:cNvSpPr/>
              <p:nvPr/>
            </p:nvSpPr>
            <p:spPr>
              <a:xfrm>
                <a:off x="3961712" y="5029117"/>
                <a:ext cx="152400" cy="228557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3961712" y="5341795"/>
                <a:ext cx="152400" cy="228557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4417325" y="5357667"/>
                <a:ext cx="152400" cy="228557"/>
              </a:xfrm>
              <a:prstGeom prst="ellipse">
                <a:avLst/>
              </a:prstGeom>
              <a:noFill/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2" name="Google Shape;782;p40"/>
            <p:cNvSpPr txBox="1"/>
            <p:nvPr/>
          </p:nvSpPr>
          <p:spPr>
            <a:xfrm>
              <a:off x="3886200" y="5715000"/>
              <a:ext cx="1752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A   0    0</a:t>
              </a:r>
              <a:endParaRPr/>
            </a:p>
          </p:txBody>
        </p:sp>
      </p:grpSp>
      <p:grpSp>
        <p:nvGrpSpPr>
          <p:cNvPr id="783" name="Google Shape;783;p40"/>
          <p:cNvGrpSpPr/>
          <p:nvPr/>
        </p:nvGrpSpPr>
        <p:grpSpPr>
          <a:xfrm>
            <a:off x="8666163" y="4286251"/>
            <a:ext cx="1890712" cy="1890713"/>
            <a:chOff x="6665212" y="4286458"/>
            <a:chExt cx="1889482" cy="1890206"/>
          </a:xfrm>
        </p:grpSpPr>
        <p:sp>
          <p:nvSpPr>
            <p:cNvPr id="784" name="Google Shape;784;p40"/>
            <p:cNvSpPr txBox="1"/>
            <p:nvPr/>
          </p:nvSpPr>
          <p:spPr>
            <a:xfrm>
              <a:off x="7335494" y="5714999"/>
              <a:ext cx="1219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   C</a:t>
              </a:r>
              <a:endParaRPr/>
            </a:p>
          </p:txBody>
        </p:sp>
        <p:grpSp>
          <p:nvGrpSpPr>
            <p:cNvPr id="785" name="Google Shape;785;p40"/>
            <p:cNvGrpSpPr/>
            <p:nvPr/>
          </p:nvGrpSpPr>
          <p:grpSpPr>
            <a:xfrm>
              <a:off x="6665212" y="4286458"/>
              <a:ext cx="1817411" cy="1705532"/>
              <a:chOff x="6665212" y="4286458"/>
              <a:chExt cx="1817411" cy="1705532"/>
            </a:xfrm>
          </p:grpSpPr>
          <p:pic>
            <p:nvPicPr>
              <p:cNvPr id="786" name="Google Shape;786;p4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939174" y="4286458"/>
                <a:ext cx="1543449" cy="14285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7" name="Google Shape;787;p40"/>
              <p:cNvSpPr txBox="1"/>
              <p:nvPr/>
            </p:nvSpPr>
            <p:spPr>
              <a:xfrm>
                <a:off x="6665212" y="4360774"/>
                <a:ext cx="403781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br>
                  <a:rPr lang="en-GB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GB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br>
                  <a:rPr lang="en-GB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endParaRPr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pic>
        <p:nvPicPr>
          <p:cNvPr id="788" name="Google Shape;78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43089" y="3648076"/>
            <a:ext cx="303847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40"/>
          <p:cNvSpPr txBox="1"/>
          <p:nvPr/>
        </p:nvSpPr>
        <p:spPr>
          <a:xfrm>
            <a:off x="5156200" y="3409950"/>
            <a:ext cx="2616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 Part ( c 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Built the following function using 4x1 Mux</a:t>
            </a:r>
            <a:endParaRPr/>
          </a:p>
        </p:txBody>
      </p:sp>
      <p:sp>
        <p:nvSpPr>
          <p:cNvPr id="795" name="Google Shape;795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796" name="Google Shape;7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1" y="2133601"/>
            <a:ext cx="32861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1" y="2657475"/>
            <a:ext cx="4975225" cy="395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Try it yourself</a:t>
            </a:r>
            <a:endParaRPr/>
          </a:p>
        </p:txBody>
      </p:sp>
      <p:sp>
        <p:nvSpPr>
          <p:cNvPr id="803" name="Google Shape;803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GB"/>
              <a:t>Implement the below function using a 8x1 Mux.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GB"/>
              <a:t>Implement the below function using a 4x16 decoder and OR gates</a:t>
            </a:r>
            <a:br>
              <a:rPr lang="en-GB"/>
            </a:br>
            <a:endParaRPr/>
          </a:p>
        </p:txBody>
      </p:sp>
      <p:pic>
        <p:nvPicPr>
          <p:cNvPr id="804" name="Google Shape;8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1651" y="4101676"/>
            <a:ext cx="53244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810" name="Google Shape;810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a)</a:t>
            </a:r>
            <a:endParaRPr/>
          </a:p>
        </p:txBody>
      </p:sp>
      <p:pic>
        <p:nvPicPr>
          <p:cNvPr id="811" name="Google Shape;81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1" y="2438400"/>
            <a:ext cx="7599363" cy="359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Home-task: Try it yourself</a:t>
            </a:r>
            <a:endParaRPr/>
          </a:p>
        </p:txBody>
      </p:sp>
      <p:sp>
        <p:nvSpPr>
          <p:cNvPr id="817" name="Google Shape;817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Using 2:1 MUX  design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AND gate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OR gate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NOT gate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Solution: Try YOUTUBE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Note:</a:t>
            </a:r>
            <a:endParaRPr/>
          </a:p>
        </p:txBody>
      </p:sp>
      <p:sp>
        <p:nvSpPr>
          <p:cNvPr id="823" name="Google Shape;823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Both mux and decoder can be used to design combinational circuit.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Decoder are mostly used to decoding binary information and mux are mostly used to select path between multiple sources and a single destination.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364" y="968314"/>
            <a:ext cx="9813702" cy="5007483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46"/>
          <p:cNvSpPr txBox="1"/>
          <p:nvPr/>
        </p:nvSpPr>
        <p:spPr>
          <a:xfrm>
            <a:off x="3348085" y="229636"/>
            <a:ext cx="48410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variables with 4x1 Mux</a:t>
            </a:r>
            <a:endParaRPr/>
          </a:p>
        </p:txBody>
      </p:sp>
      <p:sp>
        <p:nvSpPr>
          <p:cNvPr id="830" name="Google Shape;830;p46"/>
          <p:cNvSpPr/>
          <p:nvPr/>
        </p:nvSpPr>
        <p:spPr>
          <a:xfrm>
            <a:off x="3771608" y="6068144"/>
            <a:ext cx="48492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https://www.youtube.com/watch?v=c8lhlAX2JMk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7"/>
          <p:cNvSpPr/>
          <p:nvPr/>
        </p:nvSpPr>
        <p:spPr>
          <a:xfrm>
            <a:off x="296215" y="348338"/>
            <a:ext cx="54745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F(a,b,c,d)=∑(0,1,4,5,9,14,15)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ttps://docs.google.com/a/bracu.ac.bd/drawings/d/s7Hr1Q-GS5CTS55bKDBgInA/image?w=576&amp;h=2&amp;rev=1&amp;ac=1&amp;parent=1b7FczUuTTOwRSjhC_W-jlHpv9P562tAtPC6r6nBKgXE" id="836" name="Google Shape;836;p47"/>
          <p:cNvSpPr/>
          <p:nvPr/>
        </p:nvSpPr>
        <p:spPr>
          <a:xfrm>
            <a:off x="0" y="0"/>
            <a:ext cx="5486400" cy="1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47"/>
          <p:cNvSpPr/>
          <p:nvPr/>
        </p:nvSpPr>
        <p:spPr>
          <a:xfrm>
            <a:off x="296215" y="1262401"/>
            <a:ext cx="10844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the above boolean function using  4:1 MUX(s) and 2:1 MUX(s).      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8" name="Google Shape;83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87" y="1961021"/>
            <a:ext cx="6496863" cy="2658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1674" y="5188436"/>
            <a:ext cx="7173532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Combining MSI to build Combinational Design Circuit</a:t>
            </a:r>
            <a:endParaRPr/>
          </a:p>
        </p:txBody>
      </p:sp>
      <p:sp>
        <p:nvSpPr>
          <p:cNvPr id="845" name="Google Shape;845;p4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9"/>
          <p:cNvSpPr txBox="1"/>
          <p:nvPr>
            <p:ph type="title"/>
          </p:nvPr>
        </p:nvSpPr>
        <p:spPr>
          <a:xfrm>
            <a:off x="838200" y="1422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Exercise time!</a:t>
            </a:r>
            <a:endParaRPr/>
          </a:p>
        </p:txBody>
      </p:sp>
      <p:sp>
        <p:nvSpPr>
          <p:cNvPr id="851" name="Google Shape;851;p49"/>
          <p:cNvSpPr txBox="1"/>
          <p:nvPr>
            <p:ph idx="1" type="body"/>
          </p:nvPr>
        </p:nvSpPr>
        <p:spPr>
          <a:xfrm>
            <a:off x="838200" y="146781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Design a BCD to Excess 3 code converter using ‘4x16’ decoder and ‘16x4’ encoder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>
            <p:ph type="title"/>
          </p:nvPr>
        </p:nvSpPr>
        <p:spPr>
          <a:xfrm>
            <a:off x="2667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GB" sz="3600"/>
              <a:t>Decoders</a:t>
            </a:r>
            <a:endParaRPr sz="4000"/>
          </a:p>
        </p:txBody>
      </p:sp>
      <p:sp>
        <p:nvSpPr>
          <p:cNvPr id="184" name="Google Shape;184;p5"/>
          <p:cNvSpPr txBox="1"/>
          <p:nvPr>
            <p:ph idx="1" type="body"/>
          </p:nvPr>
        </p:nvSpPr>
        <p:spPr>
          <a:xfrm>
            <a:off x="2667000" y="1295400"/>
            <a:ext cx="3505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lang="en-GB" sz="2400"/>
              <a:t>From truth table, circuit for 2×4 decoder is: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lang="en-GB" sz="2400"/>
              <a:t>Note: Each output is a 2-variable minterm (</a:t>
            </a:r>
            <a:r>
              <a:rPr b="1" lang="en-GB" sz="2400"/>
              <a:t>X'Y', X'Y, XY' </a:t>
            </a:r>
            <a:r>
              <a:rPr lang="en-GB" sz="2400"/>
              <a:t>or </a:t>
            </a:r>
            <a:r>
              <a:rPr b="1" lang="en-GB" sz="2400"/>
              <a:t>XY</a:t>
            </a:r>
            <a:r>
              <a:rPr lang="en-GB" sz="2400"/>
              <a:t>)</a:t>
            </a:r>
            <a:endParaRPr/>
          </a:p>
        </p:txBody>
      </p:sp>
      <p:grpSp>
        <p:nvGrpSpPr>
          <p:cNvPr id="185" name="Google Shape;185;p5"/>
          <p:cNvGrpSpPr/>
          <p:nvPr/>
        </p:nvGrpSpPr>
        <p:grpSpPr>
          <a:xfrm>
            <a:off x="6248401" y="1219200"/>
            <a:ext cx="2290763" cy="1308100"/>
            <a:chOff x="3072" y="768"/>
            <a:chExt cx="1443" cy="824"/>
          </a:xfrm>
        </p:grpSpPr>
        <p:graphicFrame>
          <p:nvGraphicFramePr>
            <p:cNvPr id="186" name="Google Shape;186;p5"/>
            <p:cNvGraphicFramePr/>
            <p:nvPr/>
          </p:nvGraphicFramePr>
          <p:xfrm>
            <a:off x="3072" y="768"/>
            <a:ext cx="1443" cy="824"/>
          </p:xfrm>
          <a:graphic>
            <a:graphicData uri="http://schemas.openxmlformats.org/presentationml/2006/ole">
              <mc:AlternateContent>
                <mc:Choice Requires="v">
                  <p:oleObj r:id="rId4" imgH="824" imgW="1443" progId="Word.Document.8" spid="_x0000_s1">
                    <p:embed/>
                  </p:oleObj>
                </mc:Choice>
                <mc:Fallback>
                  <p:oleObj r:id="rId5" imgH="824" imgW="1443" progId="Word.Document.8">
                    <p:embed/>
                    <p:pic>
                      <p:nvPicPr>
                        <p:cNvPr id="186" name="Google Shape;186;p5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072" y="768"/>
                          <a:ext cx="1443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7" name="Google Shape;187;p5"/>
            <p:cNvCxnSpPr/>
            <p:nvPr/>
          </p:nvCxnSpPr>
          <p:spPr>
            <a:xfrm>
              <a:off x="3120" y="912"/>
              <a:ext cx="13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3504" y="768"/>
              <a:ext cx="0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" name="Google Shape;189;p5"/>
          <p:cNvGrpSpPr/>
          <p:nvPr/>
        </p:nvGrpSpPr>
        <p:grpSpPr>
          <a:xfrm>
            <a:off x="6324600" y="2590801"/>
            <a:ext cx="3086100" cy="3567113"/>
            <a:chOff x="3024" y="1632"/>
            <a:chExt cx="1944" cy="2247"/>
          </a:xfrm>
        </p:grpSpPr>
        <p:sp>
          <p:nvSpPr>
            <p:cNvPr id="190" name="Google Shape;190;p5"/>
            <p:cNvSpPr/>
            <p:nvPr/>
          </p:nvSpPr>
          <p:spPr>
            <a:xfrm>
              <a:off x="3816" y="2928"/>
              <a:ext cx="288" cy="240"/>
            </a:xfrm>
            <a:prstGeom prst="flowChartDelay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1" name="Google Shape;191;p5"/>
            <p:cNvCxnSpPr/>
            <p:nvPr/>
          </p:nvCxnSpPr>
          <p:spPr>
            <a:xfrm>
              <a:off x="3192" y="1680"/>
              <a:ext cx="624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2" name="Google Shape;192;p5"/>
            <p:cNvGrpSpPr/>
            <p:nvPr/>
          </p:nvGrpSpPr>
          <p:grpSpPr>
            <a:xfrm flipH="1" rot="10800000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3438" y="3888"/>
                <a:ext cx="144" cy="144"/>
              </a:xfrm>
              <a:prstGeom prst="ellipse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95" name="Google Shape;195;p5"/>
            <p:cNvCxnSpPr/>
            <p:nvPr/>
          </p:nvCxnSpPr>
          <p:spPr>
            <a:xfrm>
              <a:off x="3624" y="3443"/>
              <a:ext cx="0" cy="24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3192" y="3444"/>
              <a:ext cx="0" cy="24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3624" y="1824"/>
              <a:ext cx="0" cy="144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" name="Google Shape;198;p5"/>
            <p:cNvSpPr/>
            <p:nvPr/>
          </p:nvSpPr>
          <p:spPr>
            <a:xfrm>
              <a:off x="3816" y="1632"/>
              <a:ext cx="288" cy="240"/>
            </a:xfrm>
            <a:prstGeom prst="flowChartDelay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816" y="2064"/>
              <a:ext cx="288" cy="240"/>
            </a:xfrm>
            <a:prstGeom prst="flowChartDelay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816" y="2496"/>
              <a:ext cx="288" cy="240"/>
            </a:xfrm>
            <a:prstGeom prst="flowChartDelay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1" name="Google Shape;201;p5"/>
            <p:cNvCxnSpPr/>
            <p:nvPr/>
          </p:nvCxnSpPr>
          <p:spPr>
            <a:xfrm>
              <a:off x="3192" y="1680"/>
              <a:ext cx="0" cy="1584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2" name="Google Shape;202;p5"/>
            <p:cNvGrpSpPr/>
            <p:nvPr/>
          </p:nvGrpSpPr>
          <p:grpSpPr>
            <a:xfrm flipH="1" rot="10800000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203" name="Google Shape;203;p5"/>
              <p:cNvSpPr/>
              <p:nvPr/>
            </p:nvSpPr>
            <p:spPr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438" y="3888"/>
                <a:ext cx="144" cy="144"/>
              </a:xfrm>
              <a:prstGeom prst="ellipse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05" name="Google Shape;205;p5"/>
            <p:cNvCxnSpPr/>
            <p:nvPr/>
          </p:nvCxnSpPr>
          <p:spPr>
            <a:xfrm>
              <a:off x="3480" y="3552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3048" y="3552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3480" y="2256"/>
              <a:ext cx="0" cy="1296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3048" y="2544"/>
              <a:ext cx="0" cy="1008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3048" y="2976"/>
              <a:ext cx="768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3480" y="3120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3048" y="2544"/>
              <a:ext cx="768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3624" y="2688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3480" y="2256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3192" y="2112"/>
              <a:ext cx="624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3624" y="1824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4104" y="1756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4104" y="2188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5"/>
            <p:cNvCxnSpPr/>
            <p:nvPr/>
          </p:nvCxnSpPr>
          <p:spPr>
            <a:xfrm>
              <a:off x="4104" y="2620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5"/>
            <p:cNvCxnSpPr/>
            <p:nvPr/>
          </p:nvCxnSpPr>
          <p:spPr>
            <a:xfrm>
              <a:off x="4104" y="3052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0" name="Google Shape;220;p5"/>
            <p:cNvSpPr txBox="1"/>
            <p:nvPr/>
          </p:nvSpPr>
          <p:spPr>
            <a:xfrm>
              <a:off x="4296" y="1632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X'Y'</a:t>
              </a:r>
              <a:endParaRPr/>
            </a:p>
          </p:txBody>
        </p:sp>
        <p:sp>
          <p:nvSpPr>
            <p:cNvPr id="221" name="Google Shape;221;p5"/>
            <p:cNvSpPr txBox="1"/>
            <p:nvPr/>
          </p:nvSpPr>
          <p:spPr>
            <a:xfrm>
              <a:off x="4296" y="2064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X'Y</a:t>
              </a:r>
              <a:endParaRPr/>
            </a:p>
          </p:txBody>
        </p:sp>
        <p:sp>
          <p:nvSpPr>
            <p:cNvPr id="222" name="Google Shape;222;p5"/>
            <p:cNvSpPr txBox="1"/>
            <p:nvPr/>
          </p:nvSpPr>
          <p:spPr>
            <a:xfrm>
              <a:off x="4296" y="2496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XY'</a:t>
              </a:r>
              <a:endParaRPr/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4296" y="2928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XY</a:t>
              </a:r>
              <a:endParaRPr/>
            </a:p>
          </p:txBody>
        </p:sp>
        <p:sp>
          <p:nvSpPr>
            <p:cNvPr id="224" name="Google Shape;224;p5"/>
            <p:cNvSpPr txBox="1"/>
            <p:nvPr/>
          </p:nvSpPr>
          <p:spPr>
            <a:xfrm>
              <a:off x="3096" y="3648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225" name="Google Shape;225;p5"/>
            <p:cNvSpPr txBox="1"/>
            <p:nvPr/>
          </p:nvSpPr>
          <p:spPr>
            <a:xfrm>
              <a:off x="3528" y="3648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3168" y="2088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3600" y="2652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456" y="3100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024" y="2940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164" y="3524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3600" y="3524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/>
          <p:nvPr>
            <p:ph type="title"/>
          </p:nvPr>
        </p:nvSpPr>
        <p:spPr>
          <a:xfrm>
            <a:off x="20574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857" name="Google Shape;857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58" name="Google Shape;858;p50"/>
          <p:cNvSpPr/>
          <p:nvPr/>
        </p:nvSpPr>
        <p:spPr>
          <a:xfrm>
            <a:off x="7543800" y="2928938"/>
            <a:ext cx="1143000" cy="2743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9" name="Google Shape;859;p50"/>
          <p:cNvCxnSpPr>
            <a:endCxn id="858" idx="1"/>
          </p:cNvCxnSpPr>
          <p:nvPr/>
        </p:nvCxnSpPr>
        <p:spPr>
          <a:xfrm>
            <a:off x="7239000" y="4300538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60" name="Google Shape;860;p50"/>
          <p:cNvGrpSpPr/>
          <p:nvPr/>
        </p:nvGrpSpPr>
        <p:grpSpPr>
          <a:xfrm>
            <a:off x="7239000" y="2928938"/>
            <a:ext cx="304800" cy="576262"/>
            <a:chOff x="5715000" y="2929252"/>
            <a:chExt cx="304800" cy="575948"/>
          </a:xfrm>
        </p:grpSpPr>
        <p:cxnSp>
          <p:nvCxnSpPr>
            <p:cNvPr id="861" name="Google Shape;861;p50"/>
            <p:cNvCxnSpPr/>
            <p:nvPr/>
          </p:nvCxnSpPr>
          <p:spPr>
            <a:xfrm>
              <a:off x="5715000" y="3505200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2" name="Google Shape;862;p50"/>
            <p:cNvCxnSpPr/>
            <p:nvPr/>
          </p:nvCxnSpPr>
          <p:spPr>
            <a:xfrm>
              <a:off x="5715000" y="2929252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3" name="Google Shape;863;p50"/>
            <p:cNvCxnSpPr/>
            <p:nvPr/>
          </p:nvCxnSpPr>
          <p:spPr>
            <a:xfrm>
              <a:off x="5715000" y="3124408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4" name="Google Shape;864;p50"/>
            <p:cNvCxnSpPr/>
            <p:nvPr/>
          </p:nvCxnSpPr>
          <p:spPr>
            <a:xfrm>
              <a:off x="5715000" y="3352883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65" name="Google Shape;865;p50"/>
          <p:cNvGrpSpPr/>
          <p:nvPr/>
        </p:nvGrpSpPr>
        <p:grpSpPr>
          <a:xfrm>
            <a:off x="7239000" y="5019676"/>
            <a:ext cx="304800" cy="652463"/>
            <a:chOff x="5715000" y="2929252"/>
            <a:chExt cx="304800" cy="652148"/>
          </a:xfrm>
        </p:grpSpPr>
        <p:cxnSp>
          <p:nvCxnSpPr>
            <p:cNvPr id="866" name="Google Shape;866;p50"/>
            <p:cNvCxnSpPr/>
            <p:nvPr/>
          </p:nvCxnSpPr>
          <p:spPr>
            <a:xfrm>
              <a:off x="5715000" y="3581400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7" name="Google Shape;867;p50"/>
            <p:cNvCxnSpPr/>
            <p:nvPr/>
          </p:nvCxnSpPr>
          <p:spPr>
            <a:xfrm>
              <a:off x="5715000" y="2929252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8" name="Google Shape;868;p50"/>
            <p:cNvCxnSpPr/>
            <p:nvPr/>
          </p:nvCxnSpPr>
          <p:spPr>
            <a:xfrm>
              <a:off x="5715000" y="3124421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9" name="Google Shape;869;p50"/>
            <p:cNvCxnSpPr/>
            <p:nvPr/>
          </p:nvCxnSpPr>
          <p:spPr>
            <a:xfrm>
              <a:off x="5715000" y="3352910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70" name="Google Shape;870;p50"/>
          <p:cNvGrpSpPr/>
          <p:nvPr/>
        </p:nvGrpSpPr>
        <p:grpSpPr>
          <a:xfrm>
            <a:off x="7267575" y="3648076"/>
            <a:ext cx="304800" cy="652463"/>
            <a:chOff x="5715000" y="2929252"/>
            <a:chExt cx="304800" cy="652148"/>
          </a:xfrm>
        </p:grpSpPr>
        <p:cxnSp>
          <p:nvCxnSpPr>
            <p:cNvPr id="871" name="Google Shape;871;p50"/>
            <p:cNvCxnSpPr/>
            <p:nvPr/>
          </p:nvCxnSpPr>
          <p:spPr>
            <a:xfrm>
              <a:off x="5715000" y="3581400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2" name="Google Shape;872;p50"/>
            <p:cNvCxnSpPr/>
            <p:nvPr/>
          </p:nvCxnSpPr>
          <p:spPr>
            <a:xfrm>
              <a:off x="5715000" y="2929252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3" name="Google Shape;873;p50"/>
            <p:cNvCxnSpPr/>
            <p:nvPr/>
          </p:nvCxnSpPr>
          <p:spPr>
            <a:xfrm>
              <a:off x="5715000" y="3124421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4" name="Google Shape;874;p50"/>
            <p:cNvCxnSpPr/>
            <p:nvPr/>
          </p:nvCxnSpPr>
          <p:spPr>
            <a:xfrm>
              <a:off x="5715000" y="3352910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75" name="Google Shape;875;p50"/>
          <p:cNvGrpSpPr/>
          <p:nvPr/>
        </p:nvGrpSpPr>
        <p:grpSpPr>
          <a:xfrm>
            <a:off x="7219950" y="4419600"/>
            <a:ext cx="323850" cy="457200"/>
            <a:chOff x="5715000" y="3005452"/>
            <a:chExt cx="323499" cy="457200"/>
          </a:xfrm>
        </p:grpSpPr>
        <p:cxnSp>
          <p:nvCxnSpPr>
            <p:cNvPr id="876" name="Google Shape;876;p50"/>
            <p:cNvCxnSpPr/>
            <p:nvPr/>
          </p:nvCxnSpPr>
          <p:spPr>
            <a:xfrm>
              <a:off x="5715000" y="3462652"/>
              <a:ext cx="30447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7" name="Google Shape;877;p50"/>
            <p:cNvCxnSpPr/>
            <p:nvPr/>
          </p:nvCxnSpPr>
          <p:spPr>
            <a:xfrm>
              <a:off x="5734029" y="3005452"/>
              <a:ext cx="30447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8" name="Google Shape;878;p50"/>
            <p:cNvCxnSpPr/>
            <p:nvPr/>
          </p:nvCxnSpPr>
          <p:spPr>
            <a:xfrm>
              <a:off x="5734029" y="3157852"/>
              <a:ext cx="30447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9" name="Google Shape;879;p50"/>
            <p:cNvCxnSpPr/>
            <p:nvPr/>
          </p:nvCxnSpPr>
          <p:spPr>
            <a:xfrm>
              <a:off x="5734029" y="3353115"/>
              <a:ext cx="30447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80" name="Google Shape;880;p50"/>
          <p:cNvGrpSpPr/>
          <p:nvPr/>
        </p:nvGrpSpPr>
        <p:grpSpPr>
          <a:xfrm>
            <a:off x="8686800" y="3975101"/>
            <a:ext cx="304800" cy="652463"/>
            <a:chOff x="5715000" y="2929252"/>
            <a:chExt cx="304800" cy="652148"/>
          </a:xfrm>
        </p:grpSpPr>
        <p:cxnSp>
          <p:nvCxnSpPr>
            <p:cNvPr id="881" name="Google Shape;881;p50"/>
            <p:cNvCxnSpPr/>
            <p:nvPr/>
          </p:nvCxnSpPr>
          <p:spPr>
            <a:xfrm>
              <a:off x="5715000" y="3581400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50"/>
            <p:cNvCxnSpPr/>
            <p:nvPr/>
          </p:nvCxnSpPr>
          <p:spPr>
            <a:xfrm>
              <a:off x="5715000" y="2929252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3" name="Google Shape;883;p50"/>
            <p:cNvCxnSpPr/>
            <p:nvPr/>
          </p:nvCxnSpPr>
          <p:spPr>
            <a:xfrm>
              <a:off x="5715000" y="3124421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4" name="Google Shape;884;p50"/>
            <p:cNvCxnSpPr/>
            <p:nvPr/>
          </p:nvCxnSpPr>
          <p:spPr>
            <a:xfrm>
              <a:off x="5715000" y="3352910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85" name="Google Shape;885;p50"/>
          <p:cNvSpPr txBox="1"/>
          <p:nvPr/>
        </p:nvSpPr>
        <p:spPr>
          <a:xfrm>
            <a:off x="7696200" y="3843339"/>
            <a:ext cx="8382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16:4 encoder</a:t>
            </a:r>
            <a:endParaRPr/>
          </a:p>
        </p:txBody>
      </p:sp>
      <p:cxnSp>
        <p:nvCxnSpPr>
          <p:cNvPr id="886" name="Google Shape;886;p50"/>
          <p:cNvCxnSpPr/>
          <p:nvPr/>
        </p:nvCxnSpPr>
        <p:spPr>
          <a:xfrm>
            <a:off x="4876800" y="3048000"/>
            <a:ext cx="2362200" cy="45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7" name="Google Shape;887;p50"/>
          <p:cNvCxnSpPr/>
          <p:nvPr/>
        </p:nvCxnSpPr>
        <p:spPr>
          <a:xfrm>
            <a:off x="4876801" y="3200400"/>
            <a:ext cx="2390775" cy="4714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8" name="Google Shape;888;p50"/>
          <p:cNvCxnSpPr/>
          <p:nvPr/>
        </p:nvCxnSpPr>
        <p:spPr>
          <a:xfrm>
            <a:off x="4876800" y="3365500"/>
            <a:ext cx="2362200" cy="4778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9" name="Google Shape;889;p50"/>
          <p:cNvCxnSpPr/>
          <p:nvPr/>
        </p:nvCxnSpPr>
        <p:spPr>
          <a:xfrm>
            <a:off x="4876800" y="4521201"/>
            <a:ext cx="2362200" cy="4984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0" name="Google Shape;890;p50"/>
          <p:cNvCxnSpPr/>
          <p:nvPr/>
        </p:nvCxnSpPr>
        <p:spPr>
          <a:xfrm>
            <a:off x="4997450" y="4406900"/>
            <a:ext cx="2222500" cy="46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1" name="Google Shape;891;p50"/>
          <p:cNvCxnSpPr/>
          <p:nvPr/>
        </p:nvCxnSpPr>
        <p:spPr>
          <a:xfrm>
            <a:off x="4876800" y="4170364"/>
            <a:ext cx="2362200" cy="6000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2" name="Google Shape;892;p50"/>
          <p:cNvCxnSpPr/>
          <p:nvPr/>
        </p:nvCxnSpPr>
        <p:spPr>
          <a:xfrm>
            <a:off x="4927600" y="4025900"/>
            <a:ext cx="2292350" cy="54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3" name="Google Shape;893;p50"/>
          <p:cNvCxnSpPr/>
          <p:nvPr/>
        </p:nvCxnSpPr>
        <p:spPr>
          <a:xfrm>
            <a:off x="4876800" y="3860800"/>
            <a:ext cx="2292350" cy="54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4" name="Google Shape;894;p50"/>
          <p:cNvCxnSpPr/>
          <p:nvPr/>
        </p:nvCxnSpPr>
        <p:spPr>
          <a:xfrm>
            <a:off x="4911726" y="3671888"/>
            <a:ext cx="2327275" cy="6270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5" name="Google Shape;895;p50"/>
          <p:cNvCxnSpPr/>
          <p:nvPr/>
        </p:nvCxnSpPr>
        <p:spPr>
          <a:xfrm>
            <a:off x="4894263" y="3568700"/>
            <a:ext cx="2362200" cy="45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96" name="Google Shape;89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1" y="2816226"/>
            <a:ext cx="23336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1"/>
          <p:cNvSpPr txBox="1"/>
          <p:nvPr>
            <p:ph type="title"/>
          </p:nvPr>
        </p:nvSpPr>
        <p:spPr>
          <a:xfrm>
            <a:off x="21336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Try it yourself</a:t>
            </a:r>
            <a:endParaRPr/>
          </a:p>
        </p:txBody>
      </p:sp>
      <p:sp>
        <p:nvSpPr>
          <p:cNvPr id="902" name="Google Shape;902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Design a full adder using ‘3x8’ decoder and ‘4x2’ encoder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Solution:</a:t>
            </a:r>
            <a:endParaRPr/>
          </a:p>
        </p:txBody>
      </p:sp>
      <p:sp>
        <p:nvSpPr>
          <p:cNvPr id="908" name="Google Shape;908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909" name="Google Shape;909;p52"/>
          <p:cNvGrpSpPr/>
          <p:nvPr/>
        </p:nvGrpSpPr>
        <p:grpSpPr>
          <a:xfrm>
            <a:off x="2895601" y="2590800"/>
            <a:ext cx="7108825" cy="3200400"/>
            <a:chOff x="1371600" y="2590800"/>
            <a:chExt cx="7108825" cy="3200400"/>
          </a:xfrm>
        </p:grpSpPr>
        <p:pic>
          <p:nvPicPr>
            <p:cNvPr descr="http://upload.wikimedia.org/wikipedia/commons/thumb/6/66/3x8_decoder_symbol.svg/512px-3x8_decoder_symbol.svg.png" id="910" name="Google Shape;910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600" y="2590800"/>
              <a:ext cx="3200400" cy="320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1" name="Google Shape;911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67400" y="3200400"/>
              <a:ext cx="2613025" cy="17335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12" name="Google Shape;912;p52"/>
          <p:cNvCxnSpPr/>
          <p:nvPr/>
        </p:nvCxnSpPr>
        <p:spPr>
          <a:xfrm>
            <a:off x="5867400" y="3048000"/>
            <a:ext cx="1524000" cy="45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3" name="Google Shape;913;p52"/>
          <p:cNvCxnSpPr/>
          <p:nvPr/>
        </p:nvCxnSpPr>
        <p:spPr>
          <a:xfrm>
            <a:off x="5791200" y="3352800"/>
            <a:ext cx="1600200" cy="45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4" name="Google Shape;914;p52"/>
          <p:cNvCxnSpPr/>
          <p:nvPr/>
        </p:nvCxnSpPr>
        <p:spPr>
          <a:xfrm>
            <a:off x="5829300" y="3733800"/>
            <a:ext cx="1600200" cy="7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5" name="Google Shape;915;p52"/>
          <p:cNvCxnSpPr/>
          <p:nvPr/>
        </p:nvCxnSpPr>
        <p:spPr>
          <a:xfrm>
            <a:off x="5867400" y="3962400"/>
            <a:ext cx="1524000" cy="22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6" name="Google Shape;916;p52"/>
          <p:cNvCxnSpPr/>
          <p:nvPr/>
        </p:nvCxnSpPr>
        <p:spPr>
          <a:xfrm flipH="1" rot="10800000">
            <a:off x="5829300" y="3810000"/>
            <a:ext cx="1562100" cy="53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7" name="Google Shape;917;p52"/>
          <p:cNvCxnSpPr/>
          <p:nvPr/>
        </p:nvCxnSpPr>
        <p:spPr>
          <a:xfrm flipH="1" rot="10800000">
            <a:off x="5867400" y="4229100"/>
            <a:ext cx="1524000" cy="41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8" name="Google Shape;918;p52"/>
          <p:cNvCxnSpPr/>
          <p:nvPr/>
        </p:nvCxnSpPr>
        <p:spPr>
          <a:xfrm flipH="1" rot="10800000">
            <a:off x="5829300" y="4229100"/>
            <a:ext cx="1562100" cy="7048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9" name="Google Shape;919;p52"/>
          <p:cNvCxnSpPr/>
          <p:nvPr/>
        </p:nvCxnSpPr>
        <p:spPr>
          <a:xfrm flipH="1" rot="10800000">
            <a:off x="5829300" y="4648200"/>
            <a:ext cx="1562100" cy="53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20" name="Google Shape;92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1" y="2590800"/>
            <a:ext cx="2832100" cy="302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/>
          <p:nvPr>
            <p:ph type="title"/>
          </p:nvPr>
        </p:nvSpPr>
        <p:spPr>
          <a:xfrm>
            <a:off x="2667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GB" sz="3600"/>
              <a:t>Decoders</a:t>
            </a:r>
            <a:endParaRPr sz="4000"/>
          </a:p>
        </p:txBody>
      </p:sp>
      <p:sp>
        <p:nvSpPr>
          <p:cNvPr id="237" name="Google Shape;237;p6"/>
          <p:cNvSpPr txBox="1"/>
          <p:nvPr>
            <p:ph idx="1" type="body"/>
          </p:nvPr>
        </p:nvSpPr>
        <p:spPr>
          <a:xfrm>
            <a:off x="2667000" y="1295400"/>
            <a:ext cx="5943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lang="en-GB" sz="2400"/>
              <a:t>Design a 3×8 decoder </a:t>
            </a:r>
            <a:r>
              <a:rPr lang="en-GB" sz="2400">
                <a:solidFill>
                  <a:srgbClr val="A50021"/>
                </a:solidFill>
              </a:rPr>
              <a:t>by yourself.</a:t>
            </a:r>
            <a:endParaRPr/>
          </a:p>
        </p:txBody>
      </p:sp>
      <p:sp>
        <p:nvSpPr>
          <p:cNvPr id="238" name="Google Shape;238;p6"/>
          <p:cNvSpPr/>
          <p:nvPr/>
        </p:nvSpPr>
        <p:spPr>
          <a:xfrm>
            <a:off x="2667000" y="4343400"/>
            <a:ext cx="3657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type="title"/>
          </p:nvPr>
        </p:nvSpPr>
        <p:spPr>
          <a:xfrm>
            <a:off x="2133600" y="152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244" name="Google Shape;24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5" name="Google Shape;245;p7"/>
          <p:cNvPicPr preferRelativeResize="0"/>
          <p:nvPr/>
        </p:nvPicPr>
        <p:blipFill rotWithShape="1">
          <a:blip r:embed="rId3">
            <a:alphaModFix/>
          </a:blip>
          <a:srcRect b="0" l="14018" r="7477" t="0"/>
          <a:stretch/>
        </p:blipFill>
        <p:spPr>
          <a:xfrm>
            <a:off x="1943100" y="762000"/>
            <a:ext cx="83058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 txBox="1"/>
          <p:nvPr>
            <p:ph type="title"/>
          </p:nvPr>
        </p:nvSpPr>
        <p:spPr>
          <a:xfrm>
            <a:off x="2667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GB" sz="3600"/>
              <a:t>Decoders</a:t>
            </a:r>
            <a:endParaRPr sz="4000"/>
          </a:p>
        </p:txBody>
      </p:sp>
      <p:sp>
        <p:nvSpPr>
          <p:cNvPr id="251" name="Google Shape;251;p8"/>
          <p:cNvSpPr txBox="1"/>
          <p:nvPr>
            <p:ph idx="1" type="body"/>
          </p:nvPr>
        </p:nvSpPr>
        <p:spPr>
          <a:xfrm>
            <a:off x="2667000" y="1371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lang="en-GB" sz="2400"/>
              <a:t>In general, for an </a:t>
            </a:r>
            <a:r>
              <a:rPr i="1" lang="en-GB" sz="2400"/>
              <a:t>n</a:t>
            </a:r>
            <a:r>
              <a:rPr lang="en-GB" sz="2400"/>
              <a:t>-bit code, a decoder could select up to 2</a:t>
            </a:r>
            <a:r>
              <a:rPr baseline="30000" i="1" lang="en-GB" sz="2400"/>
              <a:t>n</a:t>
            </a:r>
            <a:r>
              <a:rPr lang="en-GB" sz="2400"/>
              <a:t> lines:</a:t>
            </a:r>
            <a:endParaRPr/>
          </a:p>
        </p:txBody>
      </p:sp>
      <p:grpSp>
        <p:nvGrpSpPr>
          <p:cNvPr id="252" name="Google Shape;252;p8"/>
          <p:cNvGrpSpPr/>
          <p:nvPr/>
        </p:nvGrpSpPr>
        <p:grpSpPr>
          <a:xfrm>
            <a:off x="3962400" y="2667000"/>
            <a:ext cx="5638800" cy="1219200"/>
            <a:chOff x="1536" y="1680"/>
            <a:chExt cx="3552" cy="768"/>
          </a:xfrm>
        </p:grpSpPr>
        <p:sp>
          <p:nvSpPr>
            <p:cNvPr id="253" name="Google Shape;253;p8"/>
            <p:cNvSpPr/>
            <p:nvPr/>
          </p:nvSpPr>
          <p:spPr>
            <a:xfrm>
              <a:off x="2544" y="1680"/>
              <a:ext cx="1200" cy="76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4" name="Google Shape;254;p8"/>
            <p:cNvCxnSpPr/>
            <p:nvPr/>
          </p:nvCxnSpPr>
          <p:spPr>
            <a:xfrm>
              <a:off x="2112" y="1776"/>
              <a:ext cx="43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5" name="Google Shape;255;p8"/>
            <p:cNvCxnSpPr/>
            <p:nvPr/>
          </p:nvCxnSpPr>
          <p:spPr>
            <a:xfrm>
              <a:off x="2112" y="1920"/>
              <a:ext cx="43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6" name="Google Shape;256;p8"/>
            <p:cNvCxnSpPr/>
            <p:nvPr/>
          </p:nvCxnSpPr>
          <p:spPr>
            <a:xfrm>
              <a:off x="2112" y="2304"/>
              <a:ext cx="43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7" name="Google Shape;257;p8"/>
            <p:cNvSpPr txBox="1"/>
            <p:nvPr/>
          </p:nvSpPr>
          <p:spPr>
            <a:xfrm>
              <a:off x="2208" y="1968"/>
              <a:ext cx="1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8" name="Google Shape;258;p8"/>
            <p:cNvCxnSpPr/>
            <p:nvPr/>
          </p:nvCxnSpPr>
          <p:spPr>
            <a:xfrm>
              <a:off x="3744" y="1728"/>
              <a:ext cx="43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9" name="Google Shape;259;p8"/>
            <p:cNvCxnSpPr/>
            <p:nvPr/>
          </p:nvCxnSpPr>
          <p:spPr>
            <a:xfrm>
              <a:off x="3744" y="1872"/>
              <a:ext cx="43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0" name="Google Shape;260;p8"/>
            <p:cNvCxnSpPr/>
            <p:nvPr/>
          </p:nvCxnSpPr>
          <p:spPr>
            <a:xfrm>
              <a:off x="3744" y="2352"/>
              <a:ext cx="43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1" name="Google Shape;261;p8"/>
            <p:cNvSpPr txBox="1"/>
            <p:nvPr/>
          </p:nvSpPr>
          <p:spPr>
            <a:xfrm>
              <a:off x="3840" y="2016"/>
              <a:ext cx="1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2" name="Google Shape;262;p8"/>
            <p:cNvCxnSpPr/>
            <p:nvPr/>
          </p:nvCxnSpPr>
          <p:spPr>
            <a:xfrm>
              <a:off x="3744" y="1824"/>
              <a:ext cx="43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3" name="Google Shape;263;p8"/>
            <p:cNvCxnSpPr/>
            <p:nvPr/>
          </p:nvCxnSpPr>
          <p:spPr>
            <a:xfrm>
              <a:off x="3744" y="1776"/>
              <a:ext cx="43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4" name="Google Shape;264;p8"/>
            <p:cNvCxnSpPr/>
            <p:nvPr/>
          </p:nvCxnSpPr>
          <p:spPr>
            <a:xfrm>
              <a:off x="3744" y="1920"/>
              <a:ext cx="43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5" name="Google Shape;265;p8"/>
            <p:cNvSpPr txBox="1"/>
            <p:nvPr/>
          </p:nvSpPr>
          <p:spPr>
            <a:xfrm>
              <a:off x="1536" y="1824"/>
              <a:ext cx="672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-bit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8"/>
            <p:cNvSpPr txBox="1"/>
            <p:nvPr/>
          </p:nvSpPr>
          <p:spPr>
            <a:xfrm>
              <a:off x="2688" y="1824"/>
              <a:ext cx="96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2</a:t>
              </a:r>
              <a:r>
                <a:rPr b="0" baseline="30000" i="1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decoder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 txBox="1"/>
            <p:nvPr/>
          </p:nvSpPr>
          <p:spPr>
            <a:xfrm>
              <a:off x="4128" y="1824"/>
              <a:ext cx="96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 to 2</a:t>
              </a:r>
              <a:r>
                <a:rPr b="0" baseline="30000" i="1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lines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8"/>
          <p:cNvSpPr/>
          <p:nvPr/>
        </p:nvSpPr>
        <p:spPr>
          <a:xfrm>
            <a:off x="1981200" y="4648200"/>
            <a:ext cx="8305800" cy="1905000"/>
          </a:xfrm>
          <a:prstGeom prst="cloudCallout">
            <a:avLst>
              <a:gd fmla="val -46302" name="adj1"/>
              <a:gd fmla="val -6993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n input generates 2^n output, which reminds us of canonical SOP, thus a decoder can be used to generate any function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/>
          <p:nvPr>
            <p:ph type="title"/>
          </p:nvPr>
        </p:nvSpPr>
        <p:spPr>
          <a:xfrm>
            <a:off x="2209800" y="1587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Application of Decoder</a:t>
            </a:r>
            <a:endParaRPr/>
          </a:p>
        </p:txBody>
      </p:sp>
      <p:sp>
        <p:nvSpPr>
          <p:cNvPr id="274" name="Google Shape;274;p9"/>
          <p:cNvSpPr txBox="1"/>
          <p:nvPr>
            <p:ph idx="1" type="body"/>
          </p:nvPr>
        </p:nvSpPr>
        <p:spPr>
          <a:xfrm>
            <a:off x="2219325" y="1447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Example 1: Full adder circuit with decoder (3 x 8 decoder) </a:t>
            </a:r>
            <a:endParaRPr/>
          </a:p>
        </p:txBody>
      </p:sp>
      <p:pic>
        <p:nvPicPr>
          <p:cNvPr id="275" name="Google Shape;2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5164" y="2341564"/>
            <a:ext cx="3368675" cy="84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9"/>
          <p:cNvPicPr preferRelativeResize="0"/>
          <p:nvPr/>
        </p:nvPicPr>
        <p:blipFill rotWithShape="1">
          <a:blip r:embed="rId4">
            <a:alphaModFix/>
          </a:blip>
          <a:srcRect b="13489" l="0" r="0" t="0"/>
          <a:stretch/>
        </p:blipFill>
        <p:spPr>
          <a:xfrm>
            <a:off x="1828800" y="2514600"/>
            <a:ext cx="5334000" cy="355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2014-11-11T17:41:31Z</dcterms:created>
  <dc:creator>Khadija</dc:creator>
</cp:coreProperties>
</file>